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8"/>
  </p:notesMasterIdLst>
  <p:sldIdLst>
    <p:sldId id="386" r:id="rId2"/>
    <p:sldId id="387" r:id="rId3"/>
    <p:sldId id="390" r:id="rId4"/>
    <p:sldId id="394" r:id="rId5"/>
    <p:sldId id="399" r:id="rId6"/>
    <p:sldId id="401" r:id="rId7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24A"/>
    <a:srgbClr val="97B953"/>
    <a:srgbClr val="77933C"/>
    <a:srgbClr val="FFDC64"/>
    <a:srgbClr val="FFEA9F"/>
    <a:srgbClr val="607731"/>
    <a:srgbClr val="FFFFCC"/>
    <a:srgbClr val="7E9941"/>
    <a:srgbClr val="E3E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126" autoAdjust="0"/>
  </p:normalViewPr>
  <p:slideViewPr>
    <p:cSldViewPr>
      <p:cViewPr varScale="1">
        <p:scale>
          <a:sx n="78" d="100"/>
          <a:sy n="78" d="100"/>
        </p:scale>
        <p:origin x="36" y="5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0" d="100"/>
          <a:sy n="140" d="100"/>
        </p:scale>
        <p:origin x="-2016" y="72"/>
      </p:cViewPr>
      <p:guideLst>
        <p:guide orient="horz" pos="3127"/>
        <p:guide pos="2141"/>
        <p:guide orient="horz"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1B51DC-14CA-444D-AD60-80B644C21E06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8964"/>
            <a:ext cx="5438140" cy="4443171"/>
          </a:xfrm>
          <a:prstGeom prst="rect">
            <a:avLst/>
          </a:prstGeom>
        </p:spPr>
        <p:txBody>
          <a:bodyPr vert="horz" wrap="square" lIns="90992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927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927"/>
            <a:ext cx="2945659" cy="493161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FDDE3C-8093-4B7D-BCBC-68B596479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94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2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3" algn="l" defTabSz="9141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8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59" y="1122363"/>
            <a:ext cx="842108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459" y="3602038"/>
            <a:ext cx="84210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8BB2-AB89-4FE0-A975-F1BC2F9ECAE7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30DC8-4C11-49DF-B4BE-8B0AA416EC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0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4289374"/>
            <a:ext cx="8423646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68" y="621323"/>
            <a:ext cx="8423646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9" y="5108728"/>
            <a:ext cx="8422374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8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60" y="4204820"/>
            <a:ext cx="841243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6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609600"/>
            <a:ext cx="7558486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7" y="4204821"/>
            <a:ext cx="841243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7349" y="641749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08948" y="307337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35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8" y="2126944"/>
            <a:ext cx="841370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4650556"/>
            <a:ext cx="841243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5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57" y="609602"/>
            <a:ext cx="84124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59" y="2088321"/>
            <a:ext cx="2680402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59" y="2911624"/>
            <a:ext cx="2680402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1463" y="2088320"/>
            <a:ext cx="268007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11464" y="2911624"/>
            <a:ext cx="2681105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088320"/>
            <a:ext cx="267410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80782" y="2911624"/>
            <a:ext cx="2674109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1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58" y="609602"/>
            <a:ext cx="841243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59" y="3989147"/>
            <a:ext cx="268040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87266" y="2092235"/>
            <a:ext cx="238879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59" y="4565409"/>
            <a:ext cx="2680401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696" y="3989147"/>
            <a:ext cx="268042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092235"/>
            <a:ext cx="238105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565408"/>
            <a:ext cx="2681523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406" y="3989147"/>
            <a:ext cx="267304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624154" y="2092235"/>
            <a:ext cx="2382342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304" y="4565410"/>
            <a:ext cx="2676585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6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4F6B6-08C5-49F1-A8A3-088AB286781B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33A11-5F57-448F-966C-E78209FA77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3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1"/>
            <a:ext cx="2065909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59" y="609601"/>
            <a:ext cx="6222698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2AFB5A-BC54-4B0B-B20E-343FB8D5CF10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49F2D-2847-4C8A-863B-A0E8959AB4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27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fld id="{9A1BEB9D-3ECB-4754-BF19-882B426997D0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lnSpc>
                <a:spcPts val="1138"/>
              </a:lnSpc>
              <a:defRPr sz="1000" smtClean="0">
                <a:solidFill>
                  <a:schemeClr val="bg1"/>
                </a:solidFill>
                <a:latin typeface="Museo Sans Cyrl 500" pitchFamily="50" charset="-52"/>
              </a:defRPr>
            </a:lvl1pPr>
          </a:lstStyle>
          <a:p>
            <a:pPr>
              <a:defRPr/>
            </a:pPr>
            <a:fld id="{2EC748C6-F52B-44C1-A92D-1C7C5F4E4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425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C1E3D-8E67-4A96-9B33-72526B3F043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5E628-8D5A-41A7-911B-7F1EBFF528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01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61" y="657228"/>
            <a:ext cx="7908479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761" y="3602040"/>
            <a:ext cx="7908479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66314-F307-48B6-BD28-F554CB3BDB7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A9505-D2E4-4D08-9039-9D9FD5E224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59" y="2088321"/>
            <a:ext cx="4148628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890" y="2088321"/>
            <a:ext cx="4139001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713" y="2088320"/>
            <a:ext cx="390035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458" y="2912232"/>
            <a:ext cx="414960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4167" y="2088320"/>
            <a:ext cx="389072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2" y="2912232"/>
            <a:ext cx="413997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8FA61-F0DF-41B3-AF91-6FF35827617D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D163F-33C4-49B4-A5DD-8D35621E3A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6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DE99C-A2D8-4A7C-96B1-9A0AE10C904B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3568E-3F7A-4D12-9074-7BBEAB895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6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6F27A-FC3A-46D2-A46F-58ADCABFEFA6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4D6C3-C88A-40DF-97D4-64F57979DF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3194943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928" y="609600"/>
            <a:ext cx="502896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248" y="2971802"/>
            <a:ext cx="3194943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D2EEF-9B84-4AF9-BE87-29CF83DFB92B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C1697-FB43-4B34-82C5-843C19177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48" y="609600"/>
            <a:ext cx="45149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87426" y="758881"/>
            <a:ext cx="3214183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971800"/>
            <a:ext cx="451884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1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60" y="609602"/>
            <a:ext cx="841243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58" y="2096064"/>
            <a:ext cx="841243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3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07E009-B0EF-4BD7-AC8E-E01A837BC38F}" type="datetimeFigureOut">
              <a:rPr lang="ru-RU" smtClean="0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59" y="5883277"/>
            <a:ext cx="5421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5" y="5883277"/>
            <a:ext cx="61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601148-49CB-4AF0-867B-245C5C88B3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14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  <p:sldLayoutId id="214748403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0" y="-23813"/>
            <a:ext cx="9939338" cy="688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4528" y="2276872"/>
            <a:ext cx="88569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800" b="1" dirty="0">
                <a:solidFill>
                  <a:schemeClr val="tx2">
                    <a:lumMod val="90000"/>
                  </a:schemeClr>
                </a:solidFill>
                <a:latin typeface="Georgia" panose="02040502050405020303" pitchFamily="18" charset="0"/>
                <a:ea typeface="Microsoft YaHei Light" pitchFamily="34" charset="-122"/>
              </a:rPr>
              <a:t>МАСТЕР ПИЩЕВОГО АРТ-ДЕКОРА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89104" y="4289240"/>
            <a:ext cx="3256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10F418-BF52-4B4A-BF6B-8121B838476A}"/>
              </a:ext>
            </a:extLst>
          </p:cNvPr>
          <p:cNvSpPr/>
          <p:nvPr/>
        </p:nvSpPr>
        <p:spPr>
          <a:xfrm>
            <a:off x="344488" y="188640"/>
            <a:ext cx="98650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Yu Gothic Medium" panose="020B0500000000000000" pitchFamily="34" charset="-128"/>
              </a:rPr>
              <a:t>Компетенция</a:t>
            </a:r>
            <a:r>
              <a:rPr lang="ru-RU" sz="5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8198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220497"/>
            <a:ext cx="936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ctr"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icrosoft YaHei Light" pitchFamily="34" charset="-122"/>
              </a:rPr>
              <a:t>«Мастер пищевого Арт-декора»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1001631"/>
            <a:ext cx="9501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это самое современное направление креативных индустрий       пищевой отрасли, сюда входит изготовление качественной кондитерской, пищевой (продуктовый набор), пекарской (хлебобулочная) продукции и их дизайнерская арт-презентация.</a:t>
            </a:r>
          </a:p>
          <a:p>
            <a:pPr algn="just"/>
            <a:endParaRPr lang="ru-RU" dirty="0">
              <a:latin typeface="Georgia" panose="02040502050405020303" pitchFamily="18" charset="0"/>
              <a:ea typeface="Microsoft YaHei Light" pitchFamily="34" charset="-122"/>
              <a:cs typeface="Aharoni" panose="02010803020104030203" pitchFamily="2" charset="-79"/>
            </a:endParaRPr>
          </a:p>
          <a:p>
            <a:pPr algn="just"/>
            <a:r>
              <a:rPr lang="ru-RU" dirty="0">
                <a:latin typeface="Georgia" panose="02040502050405020303" pitchFamily="18" charset="0"/>
                <a:ea typeface="Microsoft YaHei Light" pitchFamily="34" charset="-122"/>
                <a:cs typeface="Aharoni" panose="02010803020104030203" pitchFamily="2" charset="-79"/>
              </a:rPr>
              <a:t>Цель компетенции – развитие национальной творческой (креативной) экономики (пищевой отрасли), основанной на человеческом капитале и историко-культурном наследии России.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1152" y="3248616"/>
            <a:ext cx="2694333" cy="15841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62293" y="4221088"/>
            <a:ext cx="1961357" cy="122598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Производство и декорирование мучных изделий</a:t>
            </a:r>
            <a:endParaRPr lang="ru-RU" sz="1600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0176" y="3820978"/>
            <a:ext cx="255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icrosoft YaHei Light" pitchFamily="34" charset="-122"/>
                <a:ea typeface="Microsoft YaHei Light" pitchFamily="34" charset="-122"/>
              </a:rPr>
              <a:t>Вид деятельности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8383" y="4221088"/>
            <a:ext cx="2015962" cy="122340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Производство и декорирование кондитерских изделий</a:t>
            </a:r>
            <a:endParaRPr lang="ru-RU" sz="1600" dirty="0"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60338" y="5444497"/>
            <a:ext cx="2015962" cy="121126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Microsoft YaHei Light" pitchFamily="34" charset="-122"/>
                <a:ea typeface="Microsoft YaHei Light" pitchFamily="34" charset="-122"/>
              </a:rPr>
              <a:t>Производство и декорирование кулинарной продукции</a:t>
            </a:r>
            <a:endParaRPr lang="ru-RU" sz="1600" dirty="0">
              <a:latin typeface="Microsoft YaHei Light" pitchFamily="34" charset="-122"/>
              <a:ea typeface="Microsoft YaHei Light" pitchFamily="34" charset="-122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2FD6713-9C48-16E0-173A-EF9F38C6D64E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flipH="1">
            <a:off x="2874345" y="4040704"/>
            <a:ext cx="646807" cy="7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05B9259-F6C1-6CA5-56C4-C008FBC8811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6215485" y="4040704"/>
            <a:ext cx="646808" cy="79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7749CB1-CD39-FD9E-84CE-F232A688FCEA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4868319" y="4832792"/>
            <a:ext cx="0" cy="611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8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>
            <a:spLocks/>
          </p:cNvSpPr>
          <p:nvPr/>
        </p:nvSpPr>
        <p:spPr bwMode="auto">
          <a:xfrm>
            <a:off x="504056" y="151554"/>
            <a:ext cx="8897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Актуализация компетенции  и профессиональные стандарты </a:t>
            </a:r>
          </a:p>
          <a:p>
            <a:pPr marL="11112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«Мастер пищевого арт-декора»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15878" y="1201121"/>
            <a:ext cx="605018" cy="27150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5878" y="2314012"/>
            <a:ext cx="605018" cy="27150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15878" y="3565344"/>
            <a:ext cx="605018" cy="264067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90972" y="3193322"/>
            <a:ext cx="717287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</a:rPr>
              <a:t>Проект Приказа Министерства просвещения РФ «Об утверждении федерального государственного стандарта среднего профессионального образования по профессии 43.01.10 Мастер индустрии питания»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90972" y="5585244"/>
            <a:ext cx="7172870" cy="913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ru-RU" sz="1600" b="1" dirty="0">
                <a:solidFill>
                  <a:schemeClr val="bg1"/>
                </a:solidFill>
              </a:rPr>
              <a:t>Федеральные государственные стандарты среднего профессионального образования: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43.01.09 – Повар, кондитер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43.02.15 – Поварское и кондитерское дело</a:t>
            </a:r>
          </a:p>
          <a:p>
            <a:pPr lvl="0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90972" y="4321521"/>
            <a:ext cx="7172870" cy="11436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bg1"/>
                </a:solidFill>
              </a:rPr>
              <a:t>Профессиональные стандарты: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33.011 – Повар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33.010 – Кондитер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33.014 - Пекарь</a:t>
            </a:r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id="{20306382-C5D9-4643-9E78-614F55B22414}"/>
              </a:ext>
            </a:extLst>
          </p:cNvPr>
          <p:cNvSpPr/>
          <p:nvPr/>
        </p:nvSpPr>
        <p:spPr>
          <a:xfrm>
            <a:off x="1290972" y="1826585"/>
            <a:ext cx="7172870" cy="12463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</a:rPr>
              <a:t>На основании распоряжения Правительства РФ от 20 сентября 2021 г. № 2613-р об утверждении концепции развития творческих (креативных) индустрий и механизмов осуществления их государственной поддержки в крупных и крупнейших агломерациях до 2030 года.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F1C8DD-24DA-2A15-6EE3-D32C78E2A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54" y="4734829"/>
            <a:ext cx="627942" cy="317019"/>
          </a:xfrm>
          <a:prstGeom prst="rect">
            <a:avLst/>
          </a:prstGeom>
        </p:spPr>
      </p:pic>
      <p:sp>
        <p:nvSpPr>
          <p:cNvPr id="7" name="Скругленный прямоугольник 24">
            <a:extLst>
              <a:ext uri="{FF2B5EF4-FFF2-40B4-BE49-F238E27FC236}">
                <a16:creationId xmlns:a16="http://schemas.microsoft.com/office/drawing/2014/main" id="{52BDE5B6-ADEE-F366-CB5A-021792EB001E}"/>
              </a:ext>
            </a:extLst>
          </p:cNvPr>
          <p:cNvSpPr/>
          <p:nvPr/>
        </p:nvSpPr>
        <p:spPr>
          <a:xfrm>
            <a:off x="1265094" y="967540"/>
            <a:ext cx="7172870" cy="73866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</a:rPr>
              <a:t>На основании указа Президента РФ от 21.07.2020 года № 474 о национальных целях развития Российской Федерации на период до 2030года.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7CE3C7-DBEC-1C81-D36C-ADB4E476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54" y="5883675"/>
            <a:ext cx="627942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9730" y="-2206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" algn="ctr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</a:rPr>
              <a:t>Пример конкурсного задания компетенции «Мастер пищевого арт-декора»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479" y="875707"/>
            <a:ext cx="438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ea typeface="Microsoft YaHei Light" pitchFamily="34" charset="-122"/>
              </a:rPr>
              <a:t>1. Изготовление и роспись пряника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0250" y="875707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+mn-lt"/>
                <a:ea typeface="Microsoft YaHei Light" pitchFamily="34" charset="-122"/>
              </a:rPr>
              <a:t>2. </a:t>
            </a:r>
            <a:r>
              <a:rPr lang="ru-RU" sz="2000" b="1" dirty="0">
                <a:ea typeface="Microsoft YaHei Light" pitchFamily="34" charset="-122"/>
              </a:rPr>
              <a:t>Зефирная флористика </a:t>
            </a:r>
            <a:endParaRPr lang="ru-RU" sz="2000" b="1" dirty="0">
              <a:latin typeface="+mn-lt"/>
              <a:ea typeface="Microsoft YaHei Light" pitchFamily="34" charset="-12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CDE5DD-C180-4F89-9419-9C655A62B016}"/>
              </a:ext>
            </a:extLst>
          </p:cNvPr>
          <p:cNvSpPr/>
          <p:nvPr/>
        </p:nvSpPr>
        <p:spPr>
          <a:xfrm>
            <a:off x="5305949" y="3355042"/>
            <a:ext cx="4384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ea typeface="Microsoft YaHei Light" pitchFamily="34" charset="-122"/>
              </a:rPr>
              <a:t>4</a:t>
            </a:r>
            <a:r>
              <a:rPr lang="ru-RU" sz="2000" b="1" dirty="0">
                <a:latin typeface="+mn-lt"/>
                <a:ea typeface="Microsoft YaHei Light" pitchFamily="34" charset="-122"/>
              </a:rPr>
              <a:t>. Лепка фигур из пластичного шоколада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32C727-7F68-4072-B228-E66A441E76C5}"/>
              </a:ext>
            </a:extLst>
          </p:cNvPr>
          <p:cNvSpPr/>
          <p:nvPr/>
        </p:nvSpPr>
        <p:spPr>
          <a:xfrm>
            <a:off x="272480" y="3429000"/>
            <a:ext cx="3618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ea typeface="Microsoft YaHei Light" pitchFamily="34" charset="-122"/>
              </a:rPr>
              <a:t>3</a:t>
            </a:r>
            <a:r>
              <a:rPr lang="ru-RU" sz="2000" b="1" dirty="0">
                <a:latin typeface="+mn-lt"/>
                <a:ea typeface="Microsoft YaHei Light" pitchFamily="34" charset="-122"/>
              </a:rPr>
              <a:t>. Букеты из овощей и </a:t>
            </a:r>
          </a:p>
          <a:p>
            <a:pPr algn="ctr">
              <a:defRPr/>
            </a:pPr>
            <a:r>
              <a:rPr lang="ru-RU" sz="2000" b="1" dirty="0">
                <a:latin typeface="+mn-lt"/>
                <a:ea typeface="Microsoft YaHei Light" pitchFamily="34" charset="-122"/>
              </a:rPr>
              <a:t>фруктов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328302-F195-2F3E-BB67-EFE7119FE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4653136"/>
            <a:ext cx="1807747" cy="1205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14A7E6F-F6CA-5816-ACE8-F8BD9E624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727" y="4653136"/>
            <a:ext cx="1807746" cy="12051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8293F2-1251-0ECD-7991-76E066155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4653136"/>
            <a:ext cx="1240399" cy="12051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0D27A04-1996-3918-1691-EA380CD46F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50" y="4653136"/>
            <a:ext cx="1145038" cy="12051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7C84D5-DAA7-1931-B316-67EBA84295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49" y="4653136"/>
            <a:ext cx="1240400" cy="12051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F9284C9-C3F2-E285-9E22-2C4532D9A4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50" y="1399147"/>
            <a:ext cx="1274684" cy="13012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C19D050-90FD-8D92-C940-97D2C6B0DD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69" y="1399145"/>
            <a:ext cx="1282126" cy="1301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C0711D-8705-2BF5-2DB4-D4DC033AA9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47" y="1407059"/>
            <a:ext cx="1240401" cy="12853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1C394C-9804-DA21-7F77-0266144D70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39" y="1599913"/>
            <a:ext cx="2657953" cy="16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/>
          </p:cNvSpPr>
          <p:nvPr/>
        </p:nvSpPr>
        <p:spPr bwMode="auto">
          <a:xfrm>
            <a:off x="1352600" y="260648"/>
            <a:ext cx="75452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ТРУДОУСТРОЙСТВО СПЕЦИАЛИСТА </a:t>
            </a:r>
          </a:p>
          <a:p>
            <a:pPr marL="11112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«Мастер пищевого арт-декора» </a:t>
            </a:r>
          </a:p>
          <a:p>
            <a:pPr marL="11112">
              <a:defRPr/>
            </a:pPr>
            <a:r>
              <a:rPr lang="ru-RU" alt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Light" pitchFamily="34" charset="-122"/>
                <a:ea typeface="Microsoft YaHei Light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C0AB3-524A-8B31-30B3-1B8F37CBAEB3}"/>
              </a:ext>
            </a:extLst>
          </p:cNvPr>
          <p:cNvSpPr txBox="1"/>
          <p:nvPr/>
        </p:nvSpPr>
        <p:spPr>
          <a:xfrm>
            <a:off x="236476" y="1347738"/>
            <a:ext cx="943304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eorgia" panose="02040502050405020303" pitchFamily="18" charset="0"/>
              </a:rPr>
              <a:t>К потенциальным работодателям участников компетенции «Мастер пищевого арт-декора» относятся государственные учреждения, частные организации малого, среднего бизнеса, крупные предприятия и индивидуальные предприниматели. 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Участники так же могут быть самостоятельными индивидуальными предпринимателями или входить в категорию самозанятого населения. 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На предприятия общественного питания конкурсанты могут работать в должности: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•​Помощник кондитера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•​Помощник </a:t>
            </a:r>
            <a:r>
              <a:rPr lang="ru-RU" sz="1600" dirty="0" err="1">
                <a:latin typeface="Georgia" panose="02040502050405020303" pitchFamily="18" charset="0"/>
              </a:rPr>
              <a:t>шоколатье</a:t>
            </a:r>
            <a:endParaRPr lang="ru-RU" sz="1600" dirty="0">
              <a:latin typeface="Georgia" panose="02040502050405020303" pitchFamily="18" charset="0"/>
            </a:endParaRP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•​Помощник повара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•​Помощник пекаря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При полном освоении профессии повар/кондитер или специальности поварское и кондитерское дело, мастер индустрии питания, участник компетенции может занимать полноценно штатную единицу с расширенным функционалом.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5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/>
          </p:cNvSpPr>
          <p:nvPr/>
        </p:nvSpPr>
        <p:spPr bwMode="auto">
          <a:xfrm>
            <a:off x="560512" y="449091"/>
            <a:ext cx="892899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Добро пожаловать </a:t>
            </a:r>
          </a:p>
          <a:p>
            <a:pPr marL="11112">
              <a:defRPr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в мир </a:t>
            </a:r>
          </a:p>
          <a:p>
            <a:pPr marL="11112">
              <a:defRPr/>
            </a:pPr>
            <a:r>
              <a:rPr lang="ru-RU" alt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творческой (креативной) индустрии пищевой отрасли! </a:t>
            </a:r>
          </a:p>
          <a:p>
            <a:pPr marL="11112">
              <a:defRPr/>
            </a:pP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Light" pitchFamily="34" charset="-122"/>
              <a:ea typeface="Microsoft YaHei Light" pitchFamily="34" charset="-122"/>
              <a:cs typeface="Arial" pitchFamily="34" charset="0"/>
            </a:endParaRPr>
          </a:p>
          <a:p>
            <a:pPr marL="11112">
              <a:defRPr/>
            </a:pPr>
            <a:r>
              <a:rPr lang="ru-RU" altLang="ru-RU" sz="4000" b="1" dirty="0">
                <a:solidFill>
                  <a:schemeClr val="tx2">
                    <a:lumMod val="90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«Мастер пищевого арт-декора»</a:t>
            </a:r>
            <a:endParaRPr lang="ru-RU" altLang="ru-RU" sz="3200" b="1" dirty="0">
              <a:solidFill>
                <a:schemeClr val="tx2">
                  <a:lumMod val="90000"/>
                </a:schemeClr>
              </a:solidFill>
              <a:latin typeface="Georgia" panose="02040502050405020303" pitchFamily="18" charset="0"/>
              <a:ea typeface="Microsoft YaHei Light" pitchFamily="34" charset="-122"/>
              <a:cs typeface="Arial" pitchFamily="34" charset="0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09BB1CD1-9F4E-47FF-8629-14FBB7971D6E}"/>
              </a:ext>
            </a:extLst>
          </p:cNvPr>
          <p:cNvSpPr txBox="1">
            <a:spLocks/>
          </p:cNvSpPr>
          <p:nvPr/>
        </p:nvSpPr>
        <p:spPr bwMode="auto">
          <a:xfrm>
            <a:off x="192696" y="4593159"/>
            <a:ext cx="91450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9128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1112">
              <a:defRPr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Партнер  развития компетенции</a:t>
            </a:r>
          </a:p>
          <a:p>
            <a:pPr marL="11112">
              <a:defRPr/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Microsoft YaHei Light" pitchFamily="34" charset="-122"/>
                <a:cs typeface="Arial" pitchFamily="34" charset="0"/>
              </a:rPr>
              <a:t>Ассоциация кулинаров «Вкус Мира РУС»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29E0C9-EFA9-7CFF-D5DE-84D130C7E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20" y="5314558"/>
            <a:ext cx="1008112" cy="13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2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5710</TotalTime>
  <Words>369</Words>
  <Application>Microsoft Office PowerPoint</Application>
  <PresentationFormat>Лист A4 (210x297 мм)</PresentationFormat>
  <Paragraphs>58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Microsoft YaHei Light</vt:lpstr>
      <vt:lpstr>Arial</vt:lpstr>
      <vt:lpstr>Bookman Old Style</vt:lpstr>
      <vt:lpstr>Calibri</vt:lpstr>
      <vt:lpstr>Georgia</vt:lpstr>
      <vt:lpstr>Museo Sans Cyrl 500</vt:lpstr>
      <vt:lpstr>Rockwell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Sokolova</dc:creator>
  <cp:lastModifiedBy>Мой компьютер</cp:lastModifiedBy>
  <cp:revision>478</cp:revision>
  <cp:lastPrinted>2018-12-29T15:19:52Z</cp:lastPrinted>
  <dcterms:created xsi:type="dcterms:W3CDTF">2017-02-16T06:10:48Z</dcterms:created>
  <dcterms:modified xsi:type="dcterms:W3CDTF">2023-08-28T08:55:28Z</dcterms:modified>
</cp:coreProperties>
</file>