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8"/>
  </p:notesMasterIdLst>
  <p:sldIdLst>
    <p:sldId id="386" r:id="rId2"/>
    <p:sldId id="387" r:id="rId3"/>
    <p:sldId id="390" r:id="rId4"/>
    <p:sldId id="394" r:id="rId5"/>
    <p:sldId id="399" r:id="rId6"/>
    <p:sldId id="401" r:id="rId7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324A"/>
    <a:srgbClr val="97B953"/>
    <a:srgbClr val="77933C"/>
    <a:srgbClr val="FFDC64"/>
    <a:srgbClr val="FFEA9F"/>
    <a:srgbClr val="607731"/>
    <a:srgbClr val="7E9941"/>
    <a:srgbClr val="E3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26" autoAdjust="0"/>
  </p:normalViewPr>
  <p:slideViewPr>
    <p:cSldViewPr>
      <p:cViewPr varScale="1">
        <p:scale>
          <a:sx n="91" d="100"/>
          <a:sy n="91" d="100"/>
        </p:scale>
        <p:origin x="114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2016" y="72"/>
      </p:cViewPr>
      <p:guideLst>
        <p:guide orient="horz" pos="3127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1B51DC-14CA-444D-AD60-80B644C21E06}" type="datetimeFigureOut">
              <a:rPr lang="ru-RU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8964"/>
            <a:ext cx="5438140" cy="444317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FDDE3C-8093-4B7D-BCBC-68B59647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2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59" y="1122363"/>
            <a:ext cx="842108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9" y="3602038"/>
            <a:ext cx="84210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8BB2-AB89-4FE0-A975-F1BC2F9ECAE7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30DC8-4C11-49DF-B4BE-8B0AA416EC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4289374"/>
            <a:ext cx="8423646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68" y="621323"/>
            <a:ext cx="8423646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9" y="5108728"/>
            <a:ext cx="8422374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8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60" y="4204820"/>
            <a:ext cx="841243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6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7" y="4204821"/>
            <a:ext cx="841243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7349" y="64174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8948" y="307337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35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2126944"/>
            <a:ext cx="841370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650556"/>
            <a:ext cx="841243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5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57" y="609602"/>
            <a:ext cx="84124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59" y="2088321"/>
            <a:ext cx="2680402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59" y="2911624"/>
            <a:ext cx="268040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1463" y="2088320"/>
            <a:ext cx="268007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11464" y="2911624"/>
            <a:ext cx="2681105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088320"/>
            <a:ext cx="267410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0782" y="2911624"/>
            <a:ext cx="2674109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1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59" y="3989147"/>
            <a:ext cx="268040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87266" y="2092235"/>
            <a:ext cx="238879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59" y="4565409"/>
            <a:ext cx="2680401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696" y="3989147"/>
            <a:ext cx="268042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092235"/>
            <a:ext cx="238105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565408"/>
            <a:ext cx="2681523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406" y="3989147"/>
            <a:ext cx="267304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24154" y="2092235"/>
            <a:ext cx="238234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304" y="4565410"/>
            <a:ext cx="2676585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6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4F6B6-08C5-49F1-A8A3-088AB286781B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3A11-5F57-448F-966C-E78209FA7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3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1"/>
            <a:ext cx="2065909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59" y="609601"/>
            <a:ext cx="6222698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AFB5A-BC54-4B0B-B20E-343FB8D5CF10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49F2D-2847-4C8A-863B-A0E8959AB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2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fld id="{9A1BEB9D-3ECB-4754-BF19-882B426997D0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lnSpc>
                <a:spcPts val="1138"/>
              </a:lnSpc>
              <a:defRPr sz="1000" smtClean="0">
                <a:solidFill>
                  <a:schemeClr val="bg1"/>
                </a:solidFill>
                <a:latin typeface="Museo Sans Cyrl 500" pitchFamily="50" charset="-52"/>
              </a:defRPr>
            </a:lvl1pPr>
          </a:lstStyle>
          <a:p>
            <a:pPr>
              <a:defRPr/>
            </a:pPr>
            <a:fld id="{2EC748C6-F52B-44C1-A92D-1C7C5F4E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42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C1E3D-8E67-4A96-9B33-72526B3F043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5E628-8D5A-41A7-911B-7F1EBFF52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1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61" y="657228"/>
            <a:ext cx="7908479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761" y="3602040"/>
            <a:ext cx="790847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6314-F307-48B6-BD28-F554CB3BDB7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A9505-D2E4-4D08-9039-9D9FD5E22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59" y="2088321"/>
            <a:ext cx="4148628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90" y="2088321"/>
            <a:ext cx="4139001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713" y="2088320"/>
            <a:ext cx="390035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58" y="2912232"/>
            <a:ext cx="414960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167" y="2088320"/>
            <a:ext cx="389072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2912232"/>
            <a:ext cx="413997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8FA61-F0DF-41B3-AF91-6FF35827617D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D163F-33C4-49B4-A5DD-8D35621E3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6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DE99C-A2D8-4A7C-96B1-9A0AE10C904B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3568E-3F7A-4D12-9074-7BBEAB895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6F27A-FC3A-46D2-A46F-58ADCABFEFA6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4D6C3-C88A-40DF-97D4-64F57979D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3194943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28" y="609600"/>
            <a:ext cx="502896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248" y="2971802"/>
            <a:ext cx="319494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D2EEF-9B84-4AF9-BE87-29CF83DFB92B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C1697-FB43-4B34-82C5-843C19177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45149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87426" y="758881"/>
            <a:ext cx="3214183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971800"/>
            <a:ext cx="451884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1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58" y="2096064"/>
            <a:ext cx="841243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3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59" y="5883277"/>
            <a:ext cx="542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7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14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0" y="-23813"/>
            <a:ext cx="9939338" cy="688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528" y="2276872"/>
            <a:ext cx="8856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 dirty="0">
                <a:solidFill>
                  <a:schemeClr val="tx2">
                    <a:lumMod val="90000"/>
                  </a:schemeClr>
                </a:solidFill>
                <a:latin typeface="Georgia" panose="02040502050405020303" pitchFamily="18" charset="0"/>
                <a:ea typeface="Microsoft YaHei Light" pitchFamily="34" charset="-122"/>
              </a:rPr>
              <a:t>Изготовление мороженого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89104" y="4289240"/>
            <a:ext cx="325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10F418-BF52-4B4A-BF6B-8121B838476A}"/>
              </a:ext>
            </a:extLst>
          </p:cNvPr>
          <p:cNvSpPr/>
          <p:nvPr/>
        </p:nvSpPr>
        <p:spPr>
          <a:xfrm>
            <a:off x="344488" y="188640"/>
            <a:ext cx="98650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Yu Gothic Medium" panose="020B0500000000000000" pitchFamily="34" charset="-128"/>
              </a:rPr>
              <a:t>Компетенция</a:t>
            </a:r>
            <a:r>
              <a:rPr lang="ru-RU" sz="5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819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20497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YaHei Light" pitchFamily="34" charset="-122"/>
              </a:rPr>
              <a:t>«Изготовление мороженого»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1001631"/>
            <a:ext cx="9501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Это одно из современных направлений и одна из самых крупных отраслей пищевого производства в России . Индустрия «Мороженого» сейчас выходит на новые обороты и новые тенденции. Компетенция «изготовления мороженого» входит в такие  профессии  как  «Повар» и «Кондитер»</a:t>
            </a:r>
          </a:p>
          <a:p>
            <a:pPr algn="just"/>
            <a:endParaRPr lang="ru-RU" dirty="0">
              <a:latin typeface="Georgia" panose="02040502050405020303" pitchFamily="18" charset="0"/>
              <a:ea typeface="Microsoft YaHei Light" pitchFamily="34" charset="-122"/>
              <a:cs typeface="Aharoni" panose="02010803020104030203" pitchFamily="2" charset="-79"/>
            </a:endParaRPr>
          </a:p>
          <a:p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Цель компетенции –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развитие 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направления,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изготовления холодных десертов в рамках </a:t>
            </a:r>
            <a:r>
              <a:rPr lang="ru-RU" dirty="0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«Концепция-развития 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творческой (креативной)   гастрономической </a:t>
            </a:r>
            <a:r>
              <a:rPr lang="ru-RU" dirty="0" err="1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индустрии,достойный</a:t>
            </a:r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, эффективный труд и </a:t>
            </a:r>
            <a:r>
              <a:rPr lang="ru-RU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успешное </a:t>
            </a:r>
            <a:r>
              <a:rPr lang="ru-RU" smtClean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предпринимательство».</a:t>
            </a:r>
            <a:endParaRPr lang="ru-RU" b="0" i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1152" y="3248616"/>
            <a:ext cx="2694333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293" y="4221088"/>
            <a:ext cx="1961357" cy="12259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Изготовление готовой продукции.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0176" y="3820978"/>
            <a:ext cx="255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Вид деятельности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8383" y="4221088"/>
            <a:ext cx="2015962" cy="122340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Изготовление основных компонентов мороженого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0338" y="5444497"/>
            <a:ext cx="2015962" cy="121126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Изготовление дополнительных компонентов мороженого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2FD6713-9C48-16E0-173A-EF9F38C6D64E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2874345" y="4040704"/>
            <a:ext cx="646807" cy="7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05B9259-F6C1-6CA5-56C4-C008FBC8811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215485" y="4040704"/>
            <a:ext cx="646808" cy="79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7749CB1-CD39-FD9E-84CE-F232A688FCEA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4868319" y="4832792"/>
            <a:ext cx="0" cy="61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8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/>
          </p:cNvSpPr>
          <p:nvPr/>
        </p:nvSpPr>
        <p:spPr bwMode="auto">
          <a:xfrm>
            <a:off x="504056" y="151554"/>
            <a:ext cx="8897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Актуализация компетенции  и профессиональные стандарты </a:t>
            </a:r>
          </a:p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«Изготовление мороженого»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15878" y="1201121"/>
            <a:ext cx="605018" cy="27150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5878" y="2314012"/>
            <a:ext cx="605018" cy="27150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90972" y="4640662"/>
            <a:ext cx="7172870" cy="913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Федеральные государственные стандарты среднего профессионального образования: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43.01.09 – Повар, кондитер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43.02.15 – Поварское и кондитерское дело</a:t>
            </a:r>
          </a:p>
          <a:p>
            <a:pPr lvl="0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90972" y="3284984"/>
            <a:ext cx="7146992" cy="12463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bg1"/>
                </a:solidFill>
              </a:rPr>
              <a:t>Профессиональные стандарты: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33.011 – Повар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33.010 – Кондитер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22.002-Специалист по технологии продуктов питания животного происхождения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20306382-C5D9-4643-9E78-614F55B22414}"/>
              </a:ext>
            </a:extLst>
          </p:cNvPr>
          <p:cNvSpPr/>
          <p:nvPr/>
        </p:nvSpPr>
        <p:spPr>
          <a:xfrm>
            <a:off x="1290972" y="1826585"/>
            <a:ext cx="7172870" cy="12463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На основании распоряжения Правительства РФ от 20 сентября 2021 г. № 2613-р об утверждении концепции развития творческих (креативных) индустрий и механизмов осуществления их государственной поддержки в крупных и крупнейших агломерациях до 2030 года.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F1C8DD-24DA-2A15-6EE3-D32C78E2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3" y="3930442"/>
            <a:ext cx="627942" cy="317019"/>
          </a:xfrm>
          <a:prstGeom prst="rect">
            <a:avLst/>
          </a:prstGeom>
        </p:spPr>
      </p:pic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52BDE5B6-ADEE-F366-CB5A-021792EB001E}"/>
              </a:ext>
            </a:extLst>
          </p:cNvPr>
          <p:cNvSpPr/>
          <p:nvPr/>
        </p:nvSpPr>
        <p:spPr>
          <a:xfrm>
            <a:off x="1265094" y="967540"/>
            <a:ext cx="7172870" cy="73866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На основании указа Президента РФ от 21.07.2020 года № 474 о национальных целях развития Российской Федерации на период до 2030года.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7CE3C7-DBEC-1C81-D36C-ADB4E476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3" y="5043333"/>
            <a:ext cx="627942" cy="317019"/>
          </a:xfrm>
          <a:prstGeom prst="rect">
            <a:avLst/>
          </a:prstGeom>
        </p:spPr>
      </p:pic>
      <p:sp>
        <p:nvSpPr>
          <p:cNvPr id="9" name="Скругленный прямоугольник 23">
            <a:extLst>
              <a:ext uri="{FF2B5EF4-FFF2-40B4-BE49-F238E27FC236}">
                <a16:creationId xmlns:a16="http://schemas.microsoft.com/office/drawing/2014/main" id="{CBEF29FA-36DA-B216-5468-E1AD69AFBC61}"/>
              </a:ext>
            </a:extLst>
          </p:cNvPr>
          <p:cNvSpPr/>
          <p:nvPr/>
        </p:nvSpPr>
        <p:spPr>
          <a:xfrm>
            <a:off x="1366565" y="5661248"/>
            <a:ext cx="7172870" cy="913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ПРИКАЗ от 2 августа 2013 г. № 795 ОБ УТВЕРЖДЕНИИ ФЕДЕРАЛЬНОГО ГОСУДАРСТВЕННОГО ОБРАЗОВАТЕЛЬНОГО СТАНДАРТА СРЕДНЕГО ПРОФЕССИОНАЛЬНОГО ОБРАЗОВАНИЯ ПО ПРОФЕССИИ 260201.02 ИЗГОТОВИТЕЛЬ МОРОЖЕНОГО</a:t>
            </a:r>
          </a:p>
          <a:p>
            <a:pPr lvl="0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7A35E6-C65C-3F93-A0A7-E4AFAF90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6" y="5959679"/>
            <a:ext cx="62794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9730" y="-220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</a:rPr>
              <a:t>Пример конкурсного задания компетенции «Изготовление мороженого»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478" y="875707"/>
            <a:ext cx="4680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a typeface="Microsoft YaHei Light" pitchFamily="34" charset="-122"/>
              </a:rPr>
              <a:t>1. Изготовление твердого мороженого с подачей в </a:t>
            </a:r>
            <a:r>
              <a:rPr lang="ru-RU" sz="2000" b="1" dirty="0" err="1">
                <a:ea typeface="Microsoft YaHei Light" pitchFamily="34" charset="-122"/>
              </a:rPr>
              <a:t>креманке</a:t>
            </a:r>
            <a:r>
              <a:rPr lang="ru-RU" sz="2000" b="1" dirty="0">
                <a:ea typeface="Microsoft YaHei Light" pitchFamily="34" charset="-122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0250" y="875707"/>
            <a:ext cx="438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+mn-lt"/>
                <a:ea typeface="Microsoft YaHei Light" pitchFamily="34" charset="-122"/>
              </a:rPr>
              <a:t>2. Подача брюссельских вафель с мороженым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32C727-7F68-4072-B228-E66A441E76C5}"/>
              </a:ext>
            </a:extLst>
          </p:cNvPr>
          <p:cNvSpPr/>
          <p:nvPr/>
        </p:nvSpPr>
        <p:spPr>
          <a:xfrm>
            <a:off x="2936776" y="4149080"/>
            <a:ext cx="3618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a typeface="Microsoft YaHei Light" pitchFamily="34" charset="-122"/>
              </a:rPr>
              <a:t>3</a:t>
            </a:r>
            <a:r>
              <a:rPr lang="ru-RU" sz="2000" b="1" dirty="0">
                <a:latin typeface="+mn-lt"/>
                <a:ea typeface="Microsoft YaHei Light" pitchFamily="34" charset="-122"/>
              </a:rPr>
              <a:t>. Подача в вафельной корзинке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4197AA-25FD-780F-597F-A8B2AC8B8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8" r="16002"/>
          <a:stretch/>
        </p:blipFill>
        <p:spPr>
          <a:xfrm>
            <a:off x="848544" y="1688560"/>
            <a:ext cx="1807746" cy="17404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78754E-792F-B020-C999-5F276AB715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r="12668" b="29000"/>
          <a:stretch/>
        </p:blipFill>
        <p:spPr>
          <a:xfrm>
            <a:off x="2876014" y="1650362"/>
            <a:ext cx="2429935" cy="1771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4AEFA2-3663-2EBB-897F-70D18458C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29" y="5207638"/>
            <a:ext cx="2110339" cy="14930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34510E-BF46-4D6E-89DE-133DDF985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68" y="1898942"/>
            <a:ext cx="316732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 bwMode="auto">
          <a:xfrm>
            <a:off x="1352600" y="260648"/>
            <a:ext cx="75452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ТРУДОУСТРОЙСТВО СПЕЦИАЛИСТА </a:t>
            </a:r>
          </a:p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«Мастер пищевого арт-декора» </a:t>
            </a:r>
          </a:p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C0AB3-524A-8B31-30B3-1B8F37CBAEB3}"/>
              </a:ext>
            </a:extLst>
          </p:cNvPr>
          <p:cNvSpPr txBox="1"/>
          <p:nvPr/>
        </p:nvSpPr>
        <p:spPr>
          <a:xfrm>
            <a:off x="236476" y="1347738"/>
            <a:ext cx="943304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eorgia" panose="02040502050405020303" pitchFamily="18" charset="0"/>
              </a:rPr>
              <a:t>Отраслевая принадлежность компетенции относиться к сегменту «Торговля и питание» по направлениям: отели, рестораны, кафе, мини предприятия, столовые, комбинаты питания. 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К потенциальным работодателям относятся, как государственные учреждения, так и частные организации малого, среднего и крупного предпринимательства: от холдингов до индивидуальных предпринимателей. 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Участники так же могут быть самостоятельными индивидуальными предпринимателями или входить в категорию самозанятого населения. 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На предприятия общественного питания конкурсанты могут работать в должности: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•​Варщик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•​Вафельщик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•​Глазировщик мороженого и сырков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•​Закальщик мороженого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latin typeface="Georgia" panose="02040502050405020303" pitchFamily="18" charset="0"/>
              </a:rPr>
              <a:t>Фризерщик</a:t>
            </a:r>
            <a:endParaRPr lang="ru-RU" sz="1600" dirty="0">
              <a:latin typeface="Georgia" panose="02040502050405020303" pitchFamily="18" charset="0"/>
            </a:endParaRP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При полном освоении профессии повар/кондитер или специальности поварское и кондитерское дело, участник компетенции может занимать полноценно штатную единицу с расширенным функционалом.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5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 bwMode="auto">
          <a:xfrm>
            <a:off x="517701" y="404664"/>
            <a:ext cx="892899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Добро пожаловать </a:t>
            </a:r>
          </a:p>
          <a:p>
            <a:pPr marL="11112">
              <a:defRPr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в мир </a:t>
            </a:r>
          </a:p>
          <a:p>
            <a:pPr marL="11112">
              <a:defRPr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индустрии пищевой отрасли! </a:t>
            </a:r>
          </a:p>
          <a:p>
            <a:pPr marL="11112">
              <a:defRPr/>
            </a:pP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  <a:cs typeface="Arial" pitchFamily="34" charset="0"/>
            </a:endParaRPr>
          </a:p>
          <a:p>
            <a:pPr marL="11112">
              <a:defRPr/>
            </a:pPr>
            <a:r>
              <a:rPr lang="ru-RU" altLang="ru-RU" sz="4000" b="1" dirty="0">
                <a:solidFill>
                  <a:schemeClr val="tx2">
                    <a:lumMod val="90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«ИЗГОТОВЛЕНИЕ МОРОЖЕНОГО»</a:t>
            </a:r>
            <a:endParaRPr lang="ru-RU" altLang="ru-RU" sz="3200" b="1" dirty="0">
              <a:solidFill>
                <a:schemeClr val="tx2">
                  <a:lumMod val="90000"/>
                </a:schemeClr>
              </a:solidFill>
              <a:latin typeface="Georgia" panose="02040502050405020303" pitchFamily="18" charset="0"/>
              <a:ea typeface="Microsoft YaHei Light" pitchFamily="34" charset="-122"/>
              <a:cs typeface="Arial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09BB1CD1-9F4E-47FF-8629-14FBB7971D6E}"/>
              </a:ext>
            </a:extLst>
          </p:cNvPr>
          <p:cNvSpPr txBox="1">
            <a:spLocks/>
          </p:cNvSpPr>
          <p:nvPr/>
        </p:nvSpPr>
        <p:spPr bwMode="auto">
          <a:xfrm>
            <a:off x="192696" y="4607013"/>
            <a:ext cx="50483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Партнер  развития компетенции</a:t>
            </a:r>
          </a:p>
          <a:p>
            <a:pPr marL="11112">
              <a:defRPr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Ассоциация кулинаров «Вкус Мира РУС»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29E0C9-EFA9-7CFF-D5DE-84D130C7E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56" y="5301208"/>
            <a:ext cx="1008112" cy="13484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9DFF1-1E20-261E-953F-0A4EB067D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5517232"/>
            <a:ext cx="3656856" cy="104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4512D-A88B-0451-48E9-F097BEB2D136}"/>
              </a:ext>
            </a:extLst>
          </p:cNvPr>
          <p:cNvSpPr txBox="1"/>
          <p:nvPr/>
        </p:nvSpPr>
        <p:spPr>
          <a:xfrm>
            <a:off x="4982197" y="4596460"/>
            <a:ext cx="495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АО «БРПИ»</a:t>
            </a:r>
          </a:p>
        </p:txBody>
      </p:sp>
    </p:spTree>
    <p:extLst>
      <p:ext uri="{BB962C8B-B14F-4D97-AF65-F5344CB8AC3E}">
        <p14:creationId xmlns:p14="http://schemas.microsoft.com/office/powerpoint/2010/main" val="124405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</TotalTime>
  <Words>406</Words>
  <Application>Microsoft Office PowerPoint</Application>
  <PresentationFormat>Лист A4 (210x297 мм)</PresentationFormat>
  <Paragraphs>61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Microsoft YaHei Light</vt:lpstr>
      <vt:lpstr>Aharoni</vt:lpstr>
      <vt:lpstr>Arial</vt:lpstr>
      <vt:lpstr>Bookman Old Style</vt:lpstr>
      <vt:lpstr>Calibri</vt:lpstr>
      <vt:lpstr>Georgia</vt:lpstr>
      <vt:lpstr>Museo Sans Cyrl 500</vt:lpstr>
      <vt:lpstr>Rockwell</vt:lpstr>
      <vt:lpstr>Verdana</vt:lpstr>
      <vt:lpstr>Yu Gothic Medium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Гость</cp:lastModifiedBy>
  <cp:revision>481</cp:revision>
  <cp:lastPrinted>2018-12-29T15:19:52Z</cp:lastPrinted>
  <dcterms:created xsi:type="dcterms:W3CDTF">2017-02-16T06:10:48Z</dcterms:created>
  <dcterms:modified xsi:type="dcterms:W3CDTF">2023-08-30T11:44:27Z</dcterms:modified>
</cp:coreProperties>
</file>