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  <p:sldMasterId id="2147483697" r:id="rId4"/>
  </p:sldMasterIdLst>
  <p:notesMasterIdLst>
    <p:notesMasterId r:id="rId16"/>
  </p:notesMasterIdLst>
  <p:handoutMasterIdLst>
    <p:handoutMasterId r:id="rId17"/>
  </p:handoutMasterIdLst>
  <p:sldIdLst>
    <p:sldId id="1559" r:id="rId5"/>
    <p:sldId id="1828" r:id="rId6"/>
    <p:sldId id="1831" r:id="rId7"/>
    <p:sldId id="1857" r:id="rId8"/>
    <p:sldId id="1858" r:id="rId9"/>
    <p:sldId id="1872" r:id="rId10"/>
    <p:sldId id="1873" r:id="rId11"/>
    <p:sldId id="1868" r:id="rId12"/>
    <p:sldId id="1869" r:id="rId13"/>
    <p:sldId id="1870" r:id="rId14"/>
    <p:sldId id="1871" r:id="rId15"/>
  </p:sldIdLst>
  <p:sldSz cx="12192000" cy="6858000"/>
  <p:notesSz cx="6797675" cy="992663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utura PT Book" panose="020B0604020202020204" charset="-52"/>
      <p:regular r:id="rId24"/>
    </p:embeddedFont>
    <p:embeddedFont>
      <p:font typeface="Futura PT Book Italic" panose="020B0502020204090303" charset="-52"/>
      <p:regular r:id="rId25"/>
    </p:embeddedFont>
    <p:embeddedFont>
      <p:font typeface="Futura PT Demi Italic" panose="020B0702020204090303" charset="-52"/>
      <p:regular r:id="rId26"/>
    </p:embeddedFont>
    <p:embeddedFont>
      <p:font typeface="Futura PT Light" panose="020B0604020202020204" charset="-52"/>
      <p:regular r:id="rId27"/>
    </p:embeddedFont>
    <p:embeddedFont>
      <p:font typeface="Raleway SemiBold" pitchFamily="2" charset="-52"/>
      <p:bold r:id="rId28"/>
      <p:boldItalic r:id="rId29"/>
    </p:embeddedFont>
    <p:embeddedFont>
      <p:font typeface="XO Oriel" panose="020B060403020202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8" pos="2116" userDrawn="1">
          <p15:clr>
            <a:srgbClr val="A4A3A4"/>
          </p15:clr>
        </p15:guide>
        <p15:guide id="9" pos="3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1"/>
    <a:srgbClr val="B7E5DD"/>
    <a:srgbClr val="FFECB2"/>
    <a:srgbClr val="FBDBDD"/>
    <a:srgbClr val="DEF3EE"/>
    <a:srgbClr val="E4EBFE"/>
    <a:srgbClr val="DBE6FC"/>
    <a:srgbClr val="CBE7D3"/>
    <a:srgbClr val="62B77A"/>
    <a:srgbClr val="4A6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5" autoAdjust="0"/>
    <p:restoredTop sz="95082" autoAdjust="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37"/>
        <p:guide pos="1118"/>
        <p:guide orient="horz" pos="527"/>
        <p:guide pos="2116"/>
        <p:guide pos="3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05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69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1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1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1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26.emf"/><Relationship Id="rId7" Type="http://schemas.openxmlformats.org/officeDocument/2006/relationships/image" Target="../media/image30.svg"/><Relationship Id="rId12" Type="http://schemas.openxmlformats.org/officeDocument/2006/relationships/image" Target="../media/image17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image" Target="../media/image16.svg"/><Relationship Id="rId5" Type="http://schemas.openxmlformats.org/officeDocument/2006/relationships/image" Target="../media/image28.emf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27.em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em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em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41.svg"/><Relationship Id="rId5" Type="http://schemas.openxmlformats.org/officeDocument/2006/relationships/image" Target="../media/image16.sv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svg"/><Relationship Id="rId7" Type="http://schemas.openxmlformats.org/officeDocument/2006/relationships/image" Target="../media/image18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16.svg"/><Relationship Id="rId4" Type="http://schemas.openxmlformats.org/officeDocument/2006/relationships/image" Target="../media/image37.png"/><Relationship Id="rId9" Type="http://schemas.openxmlformats.org/officeDocument/2006/relationships/image" Target="../media/image20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8.svg"/><Relationship Id="rId3" Type="http://schemas.openxmlformats.org/officeDocument/2006/relationships/image" Target="../media/image26.emf"/><Relationship Id="rId7" Type="http://schemas.openxmlformats.org/officeDocument/2006/relationships/image" Target="../media/image30.svg"/><Relationship Id="rId12" Type="http://schemas.openxmlformats.org/officeDocument/2006/relationships/image" Target="../media/image38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16.svg"/><Relationship Id="rId5" Type="http://schemas.openxmlformats.org/officeDocument/2006/relationships/image" Target="../media/image28.emf"/><Relationship Id="rId15" Type="http://schemas.openxmlformats.org/officeDocument/2006/relationships/image" Target="../media/image20.svg"/><Relationship Id="rId10" Type="http://schemas.openxmlformats.org/officeDocument/2006/relationships/image" Target="../media/image37.png"/><Relationship Id="rId4" Type="http://schemas.openxmlformats.org/officeDocument/2006/relationships/image" Target="../media/image27.emf"/><Relationship Id="rId9" Type="http://schemas.openxmlformats.org/officeDocument/2006/relationships/image" Target="../media/image14.svg"/><Relationship Id="rId14" Type="http://schemas.openxmlformats.org/officeDocument/2006/relationships/image" Target="../media/image3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Relationship Id="rId9" Type="http://schemas.openxmlformats.org/officeDocument/2006/relationships/image" Target="../media/image10.emf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-2">
    <p:bg>
      <p:bgPr>
        <a:gradFill flip="none" rotWithShape="1">
          <a:gsLst>
            <a:gs pos="100000">
              <a:srgbClr val="2B56B7"/>
            </a:gs>
            <a:gs pos="0">
              <a:srgbClr val="21418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1BEC46A8-8859-4F4F-8FFE-1A1AB3A9D6AA}"/>
              </a:ext>
            </a:extLst>
          </p:cNvPr>
          <p:cNvGrpSpPr/>
          <p:nvPr userDrawn="1"/>
        </p:nvGrpSpPr>
        <p:grpSpPr>
          <a:xfrm rot="10800000">
            <a:off x="4092712" y="-1291873"/>
            <a:ext cx="12493415" cy="4645903"/>
            <a:chOff x="4421790" y="609142"/>
            <a:chExt cx="12357638" cy="4498823"/>
          </a:xfrm>
        </p:grpSpPr>
        <p:sp>
          <p:nvSpPr>
            <p:cNvPr id="123" name="Рисунок 24">
              <a:extLst>
                <a:ext uri="{FF2B5EF4-FFF2-40B4-BE49-F238E27FC236}">
                  <a16:creationId xmlns:a16="http://schemas.microsoft.com/office/drawing/2014/main" id="{7CA55904-DBC1-4743-90B9-8713EB2DDCC9}"/>
                </a:ext>
              </a:extLst>
            </p:cNvPr>
            <p:cNvSpPr/>
            <p:nvPr userDrawn="1"/>
          </p:nvSpPr>
          <p:spPr>
            <a:xfrm>
              <a:off x="4421790" y="2575629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Рисунок 24">
              <a:extLst>
                <a:ext uri="{FF2B5EF4-FFF2-40B4-BE49-F238E27FC236}">
                  <a16:creationId xmlns:a16="http://schemas.microsoft.com/office/drawing/2014/main" id="{3802C403-9131-4009-9DF0-3EA9F1CFEC8F}"/>
                </a:ext>
              </a:extLst>
            </p:cNvPr>
            <p:cNvSpPr/>
            <p:nvPr userDrawn="1"/>
          </p:nvSpPr>
          <p:spPr>
            <a:xfrm>
              <a:off x="10031340" y="3105791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Рисунок 24">
              <a:extLst>
                <a:ext uri="{FF2B5EF4-FFF2-40B4-BE49-F238E27FC236}">
                  <a16:creationId xmlns:a16="http://schemas.microsoft.com/office/drawing/2014/main" id="{CFC696CF-0B9E-4FCA-9350-81678487FE37}"/>
                </a:ext>
              </a:extLst>
            </p:cNvPr>
            <p:cNvSpPr/>
            <p:nvPr userDrawn="1"/>
          </p:nvSpPr>
          <p:spPr>
            <a:xfrm>
              <a:off x="5560328" y="609142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Рисунок 24">
              <a:extLst>
                <a:ext uri="{FF2B5EF4-FFF2-40B4-BE49-F238E27FC236}">
                  <a16:creationId xmlns:a16="http://schemas.microsoft.com/office/drawing/2014/main" id="{D9E52C2C-EE54-4B3B-ADA1-343CAEAA44DD}"/>
                </a:ext>
              </a:extLst>
            </p:cNvPr>
            <p:cNvSpPr/>
            <p:nvPr userDrawn="1"/>
          </p:nvSpPr>
          <p:spPr>
            <a:xfrm>
              <a:off x="11169878" y="1139304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498" y="4961614"/>
            <a:ext cx="1052492" cy="1264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3497086" y="4746424"/>
            <a:ext cx="2064526" cy="1798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5602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99715" y="5138674"/>
            <a:ext cx="2254250" cy="9616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00767" y="3622162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0767" y="415248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00767" y="979459"/>
            <a:ext cx="9449670" cy="16675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0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40</a:t>
            </a:r>
            <a:r>
              <a:rPr lang="en-US" dirty="0" err="1"/>
              <a:t>pt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434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5FC32-202C-4F8C-A249-222D0132F5A0}" type="datetime1">
              <a:rPr lang="ru-RU" smtClean="0"/>
              <a:t>24.03.2026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50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1672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EB7CF8-456E-74A8-1139-86CB8494B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0803" y="6002994"/>
            <a:ext cx="1652860" cy="581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79CD7D-3DBC-D58A-BCF6-6E4428C0F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0449"/>
          <a:stretch/>
        </p:blipFill>
        <p:spPr>
          <a:xfrm>
            <a:off x="548878" y="6091230"/>
            <a:ext cx="1948137" cy="4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263" y="6128701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96F6EC-F535-4DBF-9FE5-E40E1AD5B4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5380" y="6242059"/>
            <a:ext cx="1888515" cy="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  <p15:guide id="7" orient="horz" pos="3969" userDrawn="1">
          <p15:clr>
            <a:srgbClr val="FBAE40"/>
          </p15:clr>
        </p15:guide>
        <p15:guide id="8" orient="horz" pos="403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391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0" i="0">
                <a:solidFill>
                  <a:srgbClr val="21418C"/>
                </a:solidFill>
                <a:latin typeface="Futura PT Heavy" panose="020B0802020204020303" pitchFamily="34" charset="-52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064715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678C1-996D-49E6-B503-8309BA2A5F13}"/>
              </a:ext>
            </a:extLst>
          </p:cNvPr>
          <p:cNvSpPr txBox="1"/>
          <p:nvPr userDrawn="1"/>
        </p:nvSpPr>
        <p:spPr>
          <a:xfrm>
            <a:off x="6600825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46428-BD37-47F1-9D40-A85400DC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825" y="2380739"/>
            <a:ext cx="1879642" cy="801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DE943-7F95-4F6E-8299-6642EF7244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406" y="4458474"/>
            <a:ext cx="1856480" cy="1851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A68AB-BCD7-49EF-81B4-BCEE303624BA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79944-389B-40E3-9C1E-157729268C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1C13B-85A2-4D27-A6FA-EA4AE2D23B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B56B7"/>
              </a:gs>
              <a:gs pos="0">
                <a:srgbClr val="21418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25EDCD-62E1-4912-BF47-A06D91E9DC64}"/>
              </a:ext>
            </a:extLst>
          </p:cNvPr>
          <p:cNvGrpSpPr/>
          <p:nvPr userDrawn="1"/>
        </p:nvGrpSpPr>
        <p:grpSpPr>
          <a:xfrm>
            <a:off x="0" y="-2453078"/>
            <a:ext cx="4902351" cy="7881131"/>
            <a:chOff x="7225334" y="-2163019"/>
            <a:chExt cx="4355202" cy="7151842"/>
          </a:xfrm>
          <a:effectLst>
            <a:outerShdw blurRad="127000" dist="38100" dir="2700000" algn="tl" rotWithShape="0">
              <a:srgbClr val="21418C">
                <a:alpha val="20000"/>
              </a:srgbClr>
            </a:outerShdw>
          </a:effectLst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45EBA3B7-8C43-4B3D-A172-C06F97EE6AE6}"/>
                </a:ext>
              </a:extLst>
            </p:cNvPr>
            <p:cNvGrpSpPr/>
            <p:nvPr userDrawn="1"/>
          </p:nvGrpSpPr>
          <p:grpSpPr>
            <a:xfrm rot="5400000">
              <a:off x="7120772" y="-83789"/>
              <a:ext cx="6538994" cy="2380534"/>
              <a:chOff x="4421790" y="609142"/>
              <a:chExt cx="12357638" cy="4498823"/>
            </a:xfrm>
          </p:grpSpPr>
          <p:sp>
            <p:nvSpPr>
              <p:cNvPr id="19" name="Рисунок 24">
                <a:extLst>
                  <a:ext uri="{FF2B5EF4-FFF2-40B4-BE49-F238E27FC236}">
                    <a16:creationId xmlns:a16="http://schemas.microsoft.com/office/drawing/2014/main" id="{E1365D02-B865-4398-941E-A55F85C03F63}"/>
                  </a:ext>
                </a:extLst>
              </p:cNvPr>
              <p:cNvSpPr/>
              <p:nvPr userDrawn="1"/>
            </p:nvSpPr>
            <p:spPr>
              <a:xfrm>
                <a:off x="4421790" y="2575629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Рисунок 24">
                <a:extLst>
                  <a:ext uri="{FF2B5EF4-FFF2-40B4-BE49-F238E27FC236}">
                    <a16:creationId xmlns:a16="http://schemas.microsoft.com/office/drawing/2014/main" id="{56866E54-39A6-4635-BB8B-C183ADAEA151}"/>
                  </a:ext>
                </a:extLst>
              </p:cNvPr>
              <p:cNvSpPr/>
              <p:nvPr userDrawn="1"/>
            </p:nvSpPr>
            <p:spPr>
              <a:xfrm>
                <a:off x="10031340" y="3105791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Рисунок 24">
                <a:extLst>
                  <a:ext uri="{FF2B5EF4-FFF2-40B4-BE49-F238E27FC236}">
                    <a16:creationId xmlns:a16="http://schemas.microsoft.com/office/drawing/2014/main" id="{A59247E4-A43F-4AB7-AF3A-87525E52F105}"/>
                  </a:ext>
                </a:extLst>
              </p:cNvPr>
              <p:cNvSpPr/>
              <p:nvPr userDrawn="1"/>
            </p:nvSpPr>
            <p:spPr>
              <a:xfrm>
                <a:off x="5560328" y="609142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Рисунок 24">
                <a:extLst>
                  <a:ext uri="{FF2B5EF4-FFF2-40B4-BE49-F238E27FC236}">
                    <a16:creationId xmlns:a16="http://schemas.microsoft.com/office/drawing/2014/main" id="{76CCAFB8-2E11-43EB-AB4D-06244811262F}"/>
                  </a:ext>
                </a:extLst>
              </p:cNvPr>
              <p:cNvSpPr/>
              <p:nvPr userDrawn="1"/>
            </p:nvSpPr>
            <p:spPr>
              <a:xfrm>
                <a:off x="11169878" y="1139304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A5A34A0-BB57-4755-B5D4-966D4051067D}"/>
                </a:ext>
              </a:extLst>
            </p:cNvPr>
            <p:cNvGrpSpPr/>
            <p:nvPr userDrawn="1"/>
          </p:nvGrpSpPr>
          <p:grpSpPr>
            <a:xfrm rot="5400000">
              <a:off x="5146104" y="529059"/>
              <a:ext cx="6538994" cy="2380534"/>
              <a:chOff x="4421790" y="609142"/>
              <a:chExt cx="12357638" cy="4498823"/>
            </a:xfrm>
          </p:grpSpPr>
          <p:sp>
            <p:nvSpPr>
              <p:cNvPr id="15" name="Рисунок 24">
                <a:extLst>
                  <a:ext uri="{FF2B5EF4-FFF2-40B4-BE49-F238E27FC236}">
                    <a16:creationId xmlns:a16="http://schemas.microsoft.com/office/drawing/2014/main" id="{2F41EDB3-4FD0-45F4-AEF3-D3390F5D9A08}"/>
                  </a:ext>
                </a:extLst>
              </p:cNvPr>
              <p:cNvSpPr/>
              <p:nvPr userDrawn="1"/>
            </p:nvSpPr>
            <p:spPr>
              <a:xfrm>
                <a:off x="4421790" y="2575629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Рисунок 24">
                <a:extLst>
                  <a:ext uri="{FF2B5EF4-FFF2-40B4-BE49-F238E27FC236}">
                    <a16:creationId xmlns:a16="http://schemas.microsoft.com/office/drawing/2014/main" id="{EFFC1A7C-C45C-4575-96B4-68F0C66880BF}"/>
                  </a:ext>
                </a:extLst>
              </p:cNvPr>
              <p:cNvSpPr/>
              <p:nvPr userDrawn="1"/>
            </p:nvSpPr>
            <p:spPr>
              <a:xfrm>
                <a:off x="10031340" y="3105791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Рисунок 24">
                <a:extLst>
                  <a:ext uri="{FF2B5EF4-FFF2-40B4-BE49-F238E27FC236}">
                    <a16:creationId xmlns:a16="http://schemas.microsoft.com/office/drawing/2014/main" id="{D79BE6A7-512C-4AF0-A705-EF1B49E64432}"/>
                  </a:ext>
                </a:extLst>
              </p:cNvPr>
              <p:cNvSpPr/>
              <p:nvPr userDrawn="1"/>
            </p:nvSpPr>
            <p:spPr>
              <a:xfrm>
                <a:off x="5560328" y="609142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Рисунок 24">
                <a:extLst>
                  <a:ext uri="{FF2B5EF4-FFF2-40B4-BE49-F238E27FC236}">
                    <a16:creationId xmlns:a16="http://schemas.microsoft.com/office/drawing/2014/main" id="{5D264531-01B8-428C-9E49-5AEED54CBB34}"/>
                  </a:ext>
                </a:extLst>
              </p:cNvPr>
              <p:cNvSpPr/>
              <p:nvPr userDrawn="1"/>
            </p:nvSpPr>
            <p:spPr>
              <a:xfrm>
                <a:off x="11169878" y="1139304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678C1-996D-49E6-B503-8309BA2A5F13}"/>
              </a:ext>
            </a:extLst>
          </p:cNvPr>
          <p:cNvSpPr txBox="1"/>
          <p:nvPr userDrawn="1"/>
        </p:nvSpPr>
        <p:spPr>
          <a:xfrm>
            <a:off x="6600825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46428-BD37-47F1-9D40-A85400DC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825" y="2380739"/>
            <a:ext cx="1879642" cy="801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DE943-7F95-4F6E-8299-6642EF7244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406" y="4458474"/>
            <a:ext cx="1856480" cy="1851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A68AB-BCD7-49EF-81B4-BCEE303624BA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79944-389B-40E3-9C1E-157729268C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1C13B-85A2-4D27-A6FA-EA4AE2D23B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8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3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2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9528" cy="394584"/>
            <a:chOff x="548879" y="6104894"/>
            <a:chExt cx="2599528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0" i="0">
                <a:solidFill>
                  <a:srgbClr val="0540F2"/>
                </a:solidFill>
                <a:latin typeface="Futura PT Heavy" panose="020B0802020204020303" pitchFamily="34" charset="-52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263" y="6128701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465DC-3DEC-4B86-B2FF-9D862BE634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7632" y="6243966"/>
            <a:ext cx="1924013" cy="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13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  <p15:guide id="7" orient="horz" pos="3969">
          <p15:clr>
            <a:srgbClr val="FBAE40"/>
          </p15:clr>
        </p15:guide>
        <p15:guide id="8" orient="horz" pos="40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391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0" i="0">
                <a:solidFill>
                  <a:srgbClr val="21418C"/>
                </a:solidFill>
                <a:latin typeface="Futura PT Heavy" panose="020B0802020204020303" pitchFamily="34" charset="-52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5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0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4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2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pos="5638">
          <p15:clr>
            <a:srgbClr val="FBAE40"/>
          </p15:clr>
        </p15:guide>
        <p15:guide id="7" orient="horz" pos="349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01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>
          <p15:clr>
            <a:srgbClr val="FBAE40"/>
          </p15:clr>
        </p15:guide>
        <p15:guide id="6" orient="horz" pos="349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20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49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1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49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6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>
          <p15:clr>
            <a:srgbClr val="FBAE40"/>
          </p15:clr>
        </p15:guide>
        <p15:guide id="6" orient="horz" pos="84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7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84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845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4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845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2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5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5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471540" y="4806563"/>
            <a:ext cx="1926470" cy="1678402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5244" y="5129861"/>
            <a:ext cx="979074" cy="946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1422" y="5236589"/>
            <a:ext cx="1832484" cy="7817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CE7B74-3AFF-49DF-87C2-4E703772F9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05921" y="5019619"/>
            <a:ext cx="1037218" cy="1037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59F631-99BF-4351-8674-059DB7F180BF}"/>
              </a:ext>
            </a:extLst>
          </p:cNvPr>
          <p:cNvSpPr txBox="1"/>
          <p:nvPr userDrawn="1"/>
        </p:nvSpPr>
        <p:spPr>
          <a:xfrm>
            <a:off x="6348283" y="6100188"/>
            <a:ext cx="1552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abilympics-russia.ru</a:t>
            </a:r>
            <a:endParaRPr lang="en-RU"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54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7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542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99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A71E2-EDF6-44D2-92FA-0CEB68D1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636F8-9205-4967-A7B4-F5AC38C64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BC7D25-4248-4E9E-9D86-C7005787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14E9F-E3DB-4E3D-A066-C9282F9419A0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E4412-8472-4746-9A8B-663E9B45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07B5D-70F5-420A-AE07-D8BDB140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390A-D339-4C3F-B1F3-CC2D58546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10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24.03.2026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7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2193" y="4961614"/>
            <a:ext cx="1052492" cy="1264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720" r:id="rId6"/>
    <p:sldLayoutId id="2147483685" r:id="rId7"/>
    <p:sldLayoutId id="2147483654" r:id="rId8"/>
    <p:sldLayoutId id="2147483655" r:id="rId9"/>
    <p:sldLayoutId id="2147483691" r:id="rId10"/>
    <p:sldLayoutId id="2147483656" r:id="rId11"/>
    <p:sldLayoutId id="2147483683" r:id="rId12"/>
    <p:sldLayoutId id="2147483688" r:id="rId13"/>
    <p:sldLayoutId id="2147483693" r:id="rId14"/>
    <p:sldLayoutId id="214748369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5" r:id="rId2"/>
    <p:sldLayoutId id="2147483686" r:id="rId3"/>
    <p:sldLayoutId id="2147483659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70" r:id="rId13"/>
    <p:sldLayoutId id="2147483672" r:id="rId14"/>
    <p:sldLayoutId id="2147483669" r:id="rId15"/>
    <p:sldLayoutId id="2147483673" r:id="rId16"/>
    <p:sldLayoutId id="2147483671" r:id="rId17"/>
    <p:sldLayoutId id="214748372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0" r:id="rId4"/>
    <p:sldLayoutId id="2147483692" r:id="rId5"/>
    <p:sldLayoutId id="2147483679" r:id="rId6"/>
    <p:sldLayoutId id="2147483689" r:id="rId7"/>
    <p:sldLayoutId id="2147483680" r:id="rId8"/>
    <p:sldLayoutId id="2147483687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6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esim.firpo.ru/" TargetMode="External"/><Relationship Id="rId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137401"/>
            <a:ext cx="9305040" cy="244368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400" dirty="0"/>
              <a:t>Чек лист руководителя </a:t>
            </a:r>
            <a:br>
              <a:rPr lang="ru-RU" sz="4400" dirty="0"/>
            </a:br>
            <a:r>
              <a:rPr lang="ru-RU" sz="4400" dirty="0"/>
              <a:t>Центра развития движения «Абилимпикс</a:t>
            </a:r>
            <a:r>
              <a:rPr lang="ru-RU" sz="4400"/>
              <a:t>» субъекта </a:t>
            </a:r>
            <a:r>
              <a:rPr lang="ru-RU" sz="4400" dirty="0"/>
              <a:t>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56893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B0A5E7-B214-4EBA-AB9C-42B7B6CA1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t="1749" r="14185"/>
          <a:stretch/>
        </p:blipFill>
        <p:spPr>
          <a:xfrm>
            <a:off x="7058596" y="-231004"/>
            <a:ext cx="5133404" cy="3916700"/>
          </a:xfrm>
          <a:prstGeom prst="rect">
            <a:avLst/>
          </a:prstGeom>
        </p:spPr>
      </p:pic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12127A78-D92D-40CE-B89A-BD230CF68746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D1CE289-3752-4A16-9ED8-5D98A02B616A}"/>
              </a:ext>
            </a:extLst>
          </p:cNvPr>
          <p:cNvSpPr/>
          <p:nvPr/>
        </p:nvSpPr>
        <p:spPr>
          <a:xfrm>
            <a:off x="6221738" y="3389281"/>
            <a:ext cx="5356533" cy="2017347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0">
                <a:srgbClr val="DEF3EE"/>
              </a:gs>
              <a:gs pos="100000">
                <a:srgbClr val="FFECB2"/>
              </a:gs>
            </a:gsLst>
            <a:lin ang="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391805" y="1336109"/>
            <a:ext cx="2960936" cy="4068762"/>
          </a:xfrm>
          <a:prstGeom prst="roundRect">
            <a:avLst>
              <a:gd name="adj" fmla="val 1760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8039994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Отборочного этапа Национального чемпионата «Абилимпикс»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552259" y="1451253"/>
            <a:ext cx="26481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в Отборочном этапе национального чемпионата «Абилимпикс» (далее – ОЭ), организация направления победителей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(1 место) РЧА по основным компетенциям, экспертов, сопровождающих для участия в ОЭ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5E167B-C56C-4701-9AF5-35F828995BD4}"/>
              </a:ext>
            </a:extLst>
          </p:cNvPr>
          <p:cNvSpPr txBox="1"/>
          <p:nvPr/>
        </p:nvSpPr>
        <p:spPr>
          <a:xfrm>
            <a:off x="6594210" y="3563070"/>
            <a:ext cx="42525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Организация и проведение соревнований ОЭ на площадках субъектов РФ и/или направление участников (1 место РЧА) и экспертов (при необходимости) на площадки проведения ОЭ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05AD599-BE96-47EC-A6B1-B7966BEAD317}"/>
              </a:ext>
            </a:extLst>
          </p:cNvPr>
          <p:cNvGrpSpPr/>
          <p:nvPr/>
        </p:nvGrpSpPr>
        <p:grpSpPr>
          <a:xfrm>
            <a:off x="474086" y="6106418"/>
            <a:ext cx="2502026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49425E2-42C7-4550-829D-25446D35664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1C9578E-3B06-4A8B-8884-3C207D5F6FF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3269792" y="6106418"/>
            <a:ext cx="2667571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D40BAB2B-BFE1-4A15-89F1-0AC52C7EC44D}"/>
              </a:ext>
            </a:extLst>
          </p:cNvPr>
          <p:cNvSpPr/>
          <p:nvPr/>
        </p:nvSpPr>
        <p:spPr>
          <a:xfrm rot="10800000">
            <a:off x="6221737" y="4784286"/>
            <a:ext cx="5356533" cy="4804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FFC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084914-DAB9-4B89-B5AA-AE42EFC9BCE8}"/>
              </a:ext>
            </a:extLst>
          </p:cNvPr>
          <p:cNvSpPr txBox="1"/>
          <p:nvPr/>
        </p:nvSpPr>
        <p:spPr>
          <a:xfrm>
            <a:off x="7385150" y="4859114"/>
            <a:ext cx="3011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МАЙ - ИЮНЬ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BB7FF441-7439-4B94-A9CF-E428932212FB}"/>
              </a:ext>
            </a:extLst>
          </p:cNvPr>
          <p:cNvSpPr/>
          <p:nvPr/>
        </p:nvSpPr>
        <p:spPr>
          <a:xfrm>
            <a:off x="1602547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4484666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4E92F23-11FA-4362-87FB-E61DCA3B705C}"/>
              </a:ext>
            </a:extLst>
          </p:cNvPr>
          <p:cNvGrpSpPr/>
          <p:nvPr/>
        </p:nvGrpSpPr>
        <p:grpSpPr>
          <a:xfrm>
            <a:off x="6231043" y="6106418"/>
            <a:ext cx="2667571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D127A55B-7A7A-4F57-9824-B7075ACA2B6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C7BAFC-6147-48C6-8BC8-E7C0BDB2960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МАЙ</a:t>
              </a:r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id="{13E08B21-A35A-4487-9835-DA6E1964FEBD}"/>
              </a:ext>
            </a:extLst>
          </p:cNvPr>
          <p:cNvSpPr/>
          <p:nvPr/>
        </p:nvSpPr>
        <p:spPr>
          <a:xfrm>
            <a:off x="7449616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2EA5887E-5EF7-4F1A-BC30-3E07FEA89FB3}"/>
              </a:ext>
            </a:extLst>
          </p:cNvPr>
          <p:cNvGrpSpPr/>
          <p:nvPr/>
        </p:nvGrpSpPr>
        <p:grpSpPr>
          <a:xfrm>
            <a:off x="9110134" y="6106418"/>
            <a:ext cx="254799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24" name="Прямоугольник: скругленные углы 123">
              <a:extLst>
                <a:ext uri="{FF2B5EF4-FFF2-40B4-BE49-F238E27FC236}">
                  <a16:creationId xmlns:a16="http://schemas.microsoft.com/office/drawing/2014/main" id="{9576B968-047A-42C2-BE93-28881F35B399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839679D-4BE1-4849-9100-4F59530ED7CF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ИЮНЬ</a:t>
              </a:r>
            </a:p>
          </p:txBody>
        </p:sp>
      </p:grp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EFE386A5-176D-4D8E-9FF6-82D3CB1D003D}"/>
              </a:ext>
            </a:extLst>
          </p:cNvPr>
          <p:cNvSpPr/>
          <p:nvPr/>
        </p:nvSpPr>
        <p:spPr>
          <a:xfrm>
            <a:off x="3525153" y="3387525"/>
            <a:ext cx="2517216" cy="2017347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A55FCA5C-7DF5-4EF8-A9D4-3AFA04715CA2}"/>
              </a:ext>
            </a:extLst>
          </p:cNvPr>
          <p:cNvSpPr/>
          <p:nvPr/>
        </p:nvSpPr>
        <p:spPr>
          <a:xfrm>
            <a:off x="10262566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1A0EA85E-4824-4404-AA17-EFA3CF9D0916}"/>
              </a:ext>
            </a:extLst>
          </p:cNvPr>
          <p:cNvSpPr/>
          <p:nvPr/>
        </p:nvSpPr>
        <p:spPr>
          <a:xfrm>
            <a:off x="391796" y="4775677"/>
            <a:ext cx="2967354" cy="4805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A7B8B31-C222-447B-9182-0F56DBBE0E1A}"/>
              </a:ext>
            </a:extLst>
          </p:cNvPr>
          <p:cNvSpPr txBox="1"/>
          <p:nvPr/>
        </p:nvSpPr>
        <p:spPr>
          <a:xfrm>
            <a:off x="639706" y="4815872"/>
            <a:ext cx="2501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Март-Апрель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3CE0C67-8761-4EB7-97E3-3F180CB3F8D9}"/>
              </a:ext>
            </a:extLst>
          </p:cNvPr>
          <p:cNvSpPr txBox="1"/>
          <p:nvPr/>
        </p:nvSpPr>
        <p:spPr>
          <a:xfrm>
            <a:off x="3688666" y="3507885"/>
            <a:ext cx="2179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Контроль прохождения экспертами квалификационного экзамена на ОЭ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B7742CAC-B501-45E6-A3D1-CBF1B50310AC}"/>
              </a:ext>
            </a:extLst>
          </p:cNvPr>
          <p:cNvSpPr/>
          <p:nvPr/>
        </p:nvSpPr>
        <p:spPr>
          <a:xfrm>
            <a:off x="3525152" y="4775680"/>
            <a:ext cx="2517216" cy="48049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3E422BBB-B3D1-439B-AB8E-34F1287BB70A}"/>
              </a:ext>
            </a:extLst>
          </p:cNvPr>
          <p:cNvSpPr/>
          <p:nvPr/>
        </p:nvSpPr>
        <p:spPr>
          <a:xfrm>
            <a:off x="3533875" y="1315254"/>
            <a:ext cx="5304623" cy="1942941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94A0782-B97F-4913-93E4-CACC57C93423}"/>
              </a:ext>
            </a:extLst>
          </p:cNvPr>
          <p:cNvSpPr txBox="1"/>
          <p:nvPr/>
        </p:nvSpPr>
        <p:spPr>
          <a:xfrm>
            <a:off x="3786630" y="4805986"/>
            <a:ext cx="1983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Апрель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D8B6793-D08F-4011-87B4-3880E95BC570}"/>
              </a:ext>
            </a:extLst>
          </p:cNvPr>
          <p:cNvSpPr txBox="1"/>
          <p:nvPr/>
        </p:nvSpPr>
        <p:spPr>
          <a:xfrm>
            <a:off x="3688667" y="1484938"/>
            <a:ext cx="4771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случае замены участника ОЭ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(1 место РЧА на 2 и последующее место РЧА) – направление официального письма в НЦА</a:t>
            </a:r>
          </a:p>
        </p:txBody>
      </p:sp>
      <p:sp>
        <p:nvSpPr>
          <p:cNvPr id="137" name="Прямоугольник: скругленные углы 136">
            <a:extLst>
              <a:ext uri="{FF2B5EF4-FFF2-40B4-BE49-F238E27FC236}">
                <a16:creationId xmlns:a16="http://schemas.microsoft.com/office/drawing/2014/main" id="{65CCF19B-4A26-423F-8D2B-4930076BA08C}"/>
              </a:ext>
            </a:extLst>
          </p:cNvPr>
          <p:cNvSpPr/>
          <p:nvPr/>
        </p:nvSpPr>
        <p:spPr>
          <a:xfrm>
            <a:off x="3532761" y="2485619"/>
            <a:ext cx="5305737" cy="65332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67F5CF0-26CE-4DCA-8793-D83BD62E33B0}"/>
              </a:ext>
            </a:extLst>
          </p:cNvPr>
          <p:cNvSpPr txBox="1"/>
          <p:nvPr/>
        </p:nvSpPr>
        <p:spPr>
          <a:xfrm>
            <a:off x="4109750" y="2501160"/>
            <a:ext cx="3999926" cy="59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3-х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начала соревнований ОЭ</a:t>
            </a:r>
          </a:p>
        </p:txBody>
      </p:sp>
      <p:sp>
        <p:nvSpPr>
          <p:cNvPr id="72" name="PlaceHolder 1">
            <a:extLst>
              <a:ext uri="{FF2B5EF4-FFF2-40B4-BE49-F238E27FC236}">
                <a16:creationId xmlns:a16="http://schemas.microsoft.com/office/drawing/2014/main" id="{FA2CB10A-35DD-42D5-9743-640892086C1A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2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D6FBB6EE-0487-490D-A02F-623F321B7315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5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B7D65E-35BD-4A44-97EF-B00731C20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8772" b="3586"/>
          <a:stretch/>
        </p:blipFill>
        <p:spPr>
          <a:xfrm>
            <a:off x="0" y="0"/>
            <a:ext cx="12192000" cy="7137400"/>
          </a:xfrm>
          <a:prstGeom prst="rect">
            <a:avLst/>
          </a:prstGeom>
        </p:spPr>
      </p:pic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07E3B4B2-5789-476A-B4DC-5B3050DD608A}"/>
              </a:ext>
            </a:extLst>
          </p:cNvPr>
          <p:cNvSpPr/>
          <p:nvPr/>
        </p:nvSpPr>
        <p:spPr>
          <a:xfrm>
            <a:off x="7854148" y="969901"/>
            <a:ext cx="4032248" cy="1525140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D1CE289-3752-4A16-9ED8-5D98A02B616A}"/>
              </a:ext>
            </a:extLst>
          </p:cNvPr>
          <p:cNvSpPr/>
          <p:nvPr/>
        </p:nvSpPr>
        <p:spPr>
          <a:xfrm rot="10800000">
            <a:off x="391797" y="4379605"/>
            <a:ext cx="7291924" cy="941462"/>
          </a:xfrm>
          <a:prstGeom prst="roundRect">
            <a:avLst>
              <a:gd name="adj" fmla="val 10793"/>
            </a:avLst>
          </a:prstGeom>
          <a:gradFill flip="none" rotWithShape="1">
            <a:gsLst>
              <a:gs pos="0">
                <a:srgbClr val="FBDBDD"/>
              </a:gs>
              <a:gs pos="100000">
                <a:srgbClr val="FFF4D1"/>
              </a:gs>
            </a:gsLst>
            <a:lin ang="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391805" y="959248"/>
            <a:ext cx="3176027" cy="3290698"/>
          </a:xfrm>
          <a:prstGeom prst="roundRect">
            <a:avLst>
              <a:gd name="adj" fmla="val 3048"/>
            </a:avLst>
          </a:prstGeom>
          <a:solidFill>
            <a:srgbClr val="FFF4D1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9369229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Национального чемпионата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525722" y="1135764"/>
            <a:ext cx="2873141" cy="208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для участия в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«Фестивале возможностей»,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«Фестивале знакомства с профессией»,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«Фестивале региональных компетенций» в рамках Национального чемпионата «Абилимпикс»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5E167B-C56C-4701-9AF5-35F828995BD4}"/>
              </a:ext>
            </a:extLst>
          </p:cNvPr>
          <p:cNvSpPr txBox="1"/>
          <p:nvPr/>
        </p:nvSpPr>
        <p:spPr>
          <a:xfrm>
            <a:off x="555468" y="4559133"/>
            <a:ext cx="6716366" cy="31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Контроль прохождения экспертами квалификационного экзамена на НЧА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4216402" y="6096364"/>
            <a:ext cx="34743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СЕНТЯБРЬ</a:t>
              </a: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8EEED9A-258F-4C53-A793-A3D4BEC4F8BF}"/>
              </a:ext>
            </a:extLst>
          </p:cNvPr>
          <p:cNvCxnSpPr>
            <a:cxnSpLocks/>
          </p:cNvCxnSpPr>
          <p:nvPr/>
        </p:nvCxnSpPr>
        <p:spPr>
          <a:xfrm>
            <a:off x="391796" y="5876539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D40BAB2B-BFE1-4A15-89F1-0AC52C7EC44D}"/>
              </a:ext>
            </a:extLst>
          </p:cNvPr>
          <p:cNvSpPr/>
          <p:nvPr/>
        </p:nvSpPr>
        <p:spPr>
          <a:xfrm>
            <a:off x="391804" y="5004969"/>
            <a:ext cx="7291917" cy="4804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alpha val="81000"/>
                </a:schemeClr>
              </a:gs>
              <a:gs pos="100000">
                <a:srgbClr val="FFC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084914-DAB9-4B89-B5AA-AE42EFC9BCE8}"/>
              </a:ext>
            </a:extLst>
          </p:cNvPr>
          <p:cNvSpPr txBox="1"/>
          <p:nvPr/>
        </p:nvSpPr>
        <p:spPr>
          <a:xfrm>
            <a:off x="2770762" y="5089236"/>
            <a:ext cx="253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АВГУСТ - СЕНТЯБРЬ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5834643" y="5744534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4E92F23-11FA-4362-87FB-E61DCA3B705C}"/>
              </a:ext>
            </a:extLst>
          </p:cNvPr>
          <p:cNvGrpSpPr/>
          <p:nvPr/>
        </p:nvGrpSpPr>
        <p:grpSpPr>
          <a:xfrm>
            <a:off x="7861213" y="6096364"/>
            <a:ext cx="34743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D127A55B-7A7A-4F57-9824-B7075ACA2B6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C7BAFC-6147-48C6-8BC8-E7C0BDB2960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ОКТЯБРЬ</a:t>
              </a:r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id="{13E08B21-A35A-4487-9835-DA6E1964FEBD}"/>
              </a:ext>
            </a:extLst>
          </p:cNvPr>
          <p:cNvSpPr/>
          <p:nvPr/>
        </p:nvSpPr>
        <p:spPr>
          <a:xfrm>
            <a:off x="9483154" y="5751279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2EA5887E-5EF7-4F1A-BC30-3E07FEA89FB3}"/>
              </a:ext>
            </a:extLst>
          </p:cNvPr>
          <p:cNvGrpSpPr/>
          <p:nvPr/>
        </p:nvGrpSpPr>
        <p:grpSpPr>
          <a:xfrm>
            <a:off x="571590" y="6096364"/>
            <a:ext cx="34743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24" name="Прямоугольник: скругленные углы 123">
              <a:extLst>
                <a:ext uri="{FF2B5EF4-FFF2-40B4-BE49-F238E27FC236}">
                  <a16:creationId xmlns:a16="http://schemas.microsoft.com/office/drawing/2014/main" id="{9576B968-047A-42C2-BE93-28881F35B399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839679D-4BE1-4849-9100-4F59530ED7CF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АВГУСТ</a:t>
              </a:r>
            </a:p>
          </p:txBody>
        </p:sp>
      </p:grp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EFE386A5-176D-4D8E-9FF6-82D3CB1D003D}"/>
              </a:ext>
            </a:extLst>
          </p:cNvPr>
          <p:cNvSpPr/>
          <p:nvPr/>
        </p:nvSpPr>
        <p:spPr>
          <a:xfrm>
            <a:off x="3738258" y="969901"/>
            <a:ext cx="3945466" cy="1525140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A55FCA5C-7DF5-4EF8-A9D4-3AFA04715CA2}"/>
              </a:ext>
            </a:extLst>
          </p:cNvPr>
          <p:cNvSpPr/>
          <p:nvPr/>
        </p:nvSpPr>
        <p:spPr>
          <a:xfrm>
            <a:off x="2187181" y="5751279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1A0EA85E-4824-4404-AA17-EFA3CF9D0916}"/>
              </a:ext>
            </a:extLst>
          </p:cNvPr>
          <p:cNvSpPr/>
          <p:nvPr/>
        </p:nvSpPr>
        <p:spPr>
          <a:xfrm>
            <a:off x="395310" y="3615572"/>
            <a:ext cx="3179284" cy="47720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A7B8B31-C222-447B-9182-0F56DBBE0E1A}"/>
              </a:ext>
            </a:extLst>
          </p:cNvPr>
          <p:cNvSpPr txBox="1"/>
          <p:nvPr/>
        </p:nvSpPr>
        <p:spPr>
          <a:xfrm>
            <a:off x="918204" y="3654118"/>
            <a:ext cx="2268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Августа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3CE0C67-8761-4EB7-97E3-3F180CB3F8D9}"/>
              </a:ext>
            </a:extLst>
          </p:cNvPr>
          <p:cNvSpPr txBox="1"/>
          <p:nvPr/>
        </p:nvSpPr>
        <p:spPr>
          <a:xfrm>
            <a:off x="3846914" y="1046974"/>
            <a:ext cx="3241513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отбора, бучение, включение в состав делегации добровольцев для участия в НЧА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B7742CAC-B501-45E6-A3D1-CBF1B50310AC}"/>
              </a:ext>
            </a:extLst>
          </p:cNvPr>
          <p:cNvSpPr/>
          <p:nvPr/>
        </p:nvSpPr>
        <p:spPr>
          <a:xfrm>
            <a:off x="3738258" y="1868462"/>
            <a:ext cx="3945466" cy="49099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94A0782-B97F-4913-93E4-CACC57C93423}"/>
              </a:ext>
            </a:extLst>
          </p:cNvPr>
          <p:cNvSpPr txBox="1"/>
          <p:nvPr/>
        </p:nvSpPr>
        <p:spPr>
          <a:xfrm>
            <a:off x="4592060" y="1905794"/>
            <a:ext cx="2237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Сентябрь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9CB33490-81EC-4223-86B1-0377EA20B9E2}"/>
              </a:ext>
            </a:extLst>
          </p:cNvPr>
          <p:cNvSpPr/>
          <p:nvPr/>
        </p:nvSpPr>
        <p:spPr>
          <a:xfrm>
            <a:off x="3738257" y="2620301"/>
            <a:ext cx="3945466" cy="1629646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DCB87F-E867-4B04-B9FE-970CA6E7189F}"/>
              </a:ext>
            </a:extLst>
          </p:cNvPr>
          <p:cNvSpPr txBox="1"/>
          <p:nvPr/>
        </p:nvSpPr>
        <p:spPr>
          <a:xfrm>
            <a:off x="3833641" y="2731476"/>
            <a:ext cx="3819106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делегации субъекта РФ в мероприятиях Национального чемпионата «Абилимпикс»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8E4879E0-B81E-4408-81F1-CC3D811D7F41}"/>
              </a:ext>
            </a:extLst>
          </p:cNvPr>
          <p:cNvSpPr/>
          <p:nvPr/>
        </p:nvSpPr>
        <p:spPr>
          <a:xfrm>
            <a:off x="3742053" y="3626031"/>
            <a:ext cx="3941670" cy="48049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3426DC2-04FE-438B-9DA8-BC81A7895C09}"/>
              </a:ext>
            </a:extLst>
          </p:cNvPr>
          <p:cNvSpPr txBox="1"/>
          <p:nvPr/>
        </p:nvSpPr>
        <p:spPr>
          <a:xfrm>
            <a:off x="4653427" y="3650204"/>
            <a:ext cx="2456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Сентябрь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475E7C6-29C5-493A-A166-B2D005E74FB5}"/>
              </a:ext>
            </a:extLst>
          </p:cNvPr>
          <p:cNvSpPr/>
          <p:nvPr/>
        </p:nvSpPr>
        <p:spPr>
          <a:xfrm>
            <a:off x="7853383" y="1880891"/>
            <a:ext cx="4032248" cy="48049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46C4F55-6284-4EE8-8FB7-E6B06EC7FBFD}"/>
              </a:ext>
            </a:extLst>
          </p:cNvPr>
          <p:cNvSpPr txBox="1"/>
          <p:nvPr/>
        </p:nvSpPr>
        <p:spPr>
          <a:xfrm>
            <a:off x="8331179" y="1903740"/>
            <a:ext cx="3076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НЧА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AF06F73-A628-463E-8F59-E104DEE78DB9}"/>
              </a:ext>
            </a:extLst>
          </p:cNvPr>
          <p:cNvSpPr txBox="1"/>
          <p:nvPr/>
        </p:nvSpPr>
        <p:spPr>
          <a:xfrm>
            <a:off x="7986249" y="1054810"/>
            <a:ext cx="3452097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случае отказа участника от участия НЧА – направление официального письма в НЦА</a:t>
            </a:r>
          </a:p>
        </p:txBody>
      </p: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2F323C25-3B74-4C85-90CF-2A53706EF269}"/>
              </a:ext>
            </a:extLst>
          </p:cNvPr>
          <p:cNvSpPr/>
          <p:nvPr/>
        </p:nvSpPr>
        <p:spPr>
          <a:xfrm>
            <a:off x="7852474" y="2632745"/>
            <a:ext cx="4032248" cy="1617201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EDFFE516-824F-4D56-A59C-4EF25F8571F8}"/>
              </a:ext>
            </a:extLst>
          </p:cNvPr>
          <p:cNvSpPr/>
          <p:nvPr/>
        </p:nvSpPr>
        <p:spPr>
          <a:xfrm>
            <a:off x="7852474" y="3615572"/>
            <a:ext cx="4034066" cy="48049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C02C95-A36A-4DAF-9937-A35F246EBEB9}"/>
              </a:ext>
            </a:extLst>
          </p:cNvPr>
          <p:cNvSpPr txBox="1"/>
          <p:nvPr/>
        </p:nvSpPr>
        <p:spPr>
          <a:xfrm>
            <a:off x="7960685" y="2731476"/>
            <a:ext cx="3827813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Координация участия делегации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от субъекта РФ в мероприятиях Национального чемпионата «Абилимпикс»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0A50F2E-6F69-4A3E-8A51-C86EF7595705}"/>
              </a:ext>
            </a:extLst>
          </p:cNvPr>
          <p:cNvSpPr txBox="1"/>
          <p:nvPr/>
        </p:nvSpPr>
        <p:spPr>
          <a:xfrm>
            <a:off x="8336137" y="3646575"/>
            <a:ext cx="3066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Октябрь - Декабрь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98" name="PlaceHolder 1">
            <a:extLst>
              <a:ext uri="{FF2B5EF4-FFF2-40B4-BE49-F238E27FC236}">
                <a16:creationId xmlns:a16="http://schemas.microsoft.com/office/drawing/2014/main" id="{33D1EF65-6E95-4AC7-9383-764A7ADA5F46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3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061851A2-B5C8-4D9F-A665-4EC5657A48DE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8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493F7D0A-511C-4526-8F85-1E02593E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2" y="361831"/>
            <a:ext cx="10907132" cy="779509"/>
          </a:xfrm>
        </p:spPr>
        <p:txBody>
          <a:bodyPr/>
          <a:lstStyle/>
          <a:p>
            <a:r>
              <a:rPr lang="ru-RU" sz="2800" b="0" dirty="0">
                <a:latin typeface="Futura PT Heavy" panose="020B0802020204020303" pitchFamily="34" charset="-52"/>
              </a:rPr>
              <a:t>Перечень нормативных актов Центров развития движения «Абилимпикс»</a:t>
            </a:r>
            <a:r>
              <a:rPr lang="en-US" sz="2800" b="0" dirty="0">
                <a:latin typeface="Futura PT Heavy" panose="020B0802020204020303" pitchFamily="34" charset="-52"/>
              </a:rPr>
              <a:t> </a:t>
            </a:r>
            <a:r>
              <a:rPr lang="ru-RU" sz="2800" b="0" dirty="0">
                <a:latin typeface="Futura PT Heavy" panose="020B0802020204020303" pitchFamily="34" charset="-52"/>
              </a:rPr>
              <a:t>субъектов Российской Федерации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C5695-3B24-41FF-915D-6884C5BFCF10}"/>
              </a:ext>
            </a:extLst>
          </p:cNvPr>
          <p:cNvSpPr txBox="1"/>
          <p:nvPr/>
        </p:nvSpPr>
        <p:spPr>
          <a:xfrm>
            <a:off x="811986" y="1341438"/>
            <a:ext cx="4906188" cy="3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0" dirty="0">
                <a:effectLst/>
                <a:latin typeface="Futura PT Heavy" panose="020B0802020204020303" pitchFamily="34" charset="-52"/>
              </a:rPr>
              <a:t>Наименование </a:t>
            </a:r>
            <a:r>
              <a:rPr lang="ru-RU" dirty="0">
                <a:latin typeface="Futura PT Heavy" panose="020B0802020204020303" pitchFamily="34" charset="-52"/>
              </a:rPr>
              <a:t>документа на уровне</a:t>
            </a:r>
            <a:r>
              <a:rPr lang="ru-RU" sz="1800" b="0" dirty="0">
                <a:effectLst/>
                <a:latin typeface="Futura PT Heavy" panose="020B0802020204020303" pitchFamily="34" charset="-52"/>
              </a:rPr>
              <a:t> РОИВ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D8FC1-BF42-479A-8910-0E096AF4E995}"/>
              </a:ext>
            </a:extLst>
          </p:cNvPr>
          <p:cNvSpPr txBox="1"/>
          <p:nvPr/>
        </p:nvSpPr>
        <p:spPr>
          <a:xfrm>
            <a:off x="1245099" y="1978806"/>
            <a:ext cx="4605338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Нормативный акт РОИВ о создании Центра развития движения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в субъекте Российской Федерации (ЦРД)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A101E-7254-454E-9C28-B2600F69CE6E}"/>
              </a:ext>
            </a:extLst>
          </p:cNvPr>
          <p:cNvSpPr txBox="1"/>
          <p:nvPr/>
        </p:nvSpPr>
        <p:spPr>
          <a:xfrm>
            <a:off x="6847418" y="3158174"/>
            <a:ext cx="4909110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Нормативный акт РОИВ о поощрении для участников, экспертов, добровольцев, наставников, организаторов и партнеров,</a:t>
            </a:r>
            <a:r>
              <a:rPr lang="en-US" sz="1600" dirty="0">
                <a:effectLst/>
                <a:latin typeface="Futura PT Book" panose="020B0502020204020303" pitchFamily="34" charset="-52"/>
              </a:rPr>
              <a:t> 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принимающих активное участие в региональном чемпионате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субъекта Российской Федерации</a:t>
            </a:r>
            <a:endParaRPr lang="ru-RU" sz="16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938301-ACAE-4051-9494-A5FF5B62CE4A}"/>
              </a:ext>
            </a:extLst>
          </p:cNvPr>
          <p:cNvSpPr txBox="1"/>
          <p:nvPr/>
        </p:nvSpPr>
        <p:spPr>
          <a:xfrm>
            <a:off x="1161236" y="4814670"/>
            <a:ext cx="4792662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Нормативный акт РОИВ о поощрении для победителей и участников, экспертов, наставников, организаторов отборочного этапа и финала Национального чемпионата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</a:t>
            </a:r>
            <a:endParaRPr lang="ru-RU" sz="16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67D8C-999E-4146-A4A7-3F54C327F437}"/>
              </a:ext>
            </a:extLst>
          </p:cNvPr>
          <p:cNvSpPr txBox="1"/>
          <p:nvPr/>
        </p:nvSpPr>
        <p:spPr>
          <a:xfrm>
            <a:off x="1161236" y="3947786"/>
            <a:ext cx="4162426" cy="53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План развития движения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Абилимпикс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» в субъекте Российской Федерации до 2030 года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14165-076E-45D7-AED2-5D10FBC0AA3B}"/>
              </a:ext>
            </a:extLst>
          </p:cNvPr>
          <p:cNvSpPr txBox="1"/>
          <p:nvPr/>
        </p:nvSpPr>
        <p:spPr>
          <a:xfrm>
            <a:off x="6847418" y="1978806"/>
            <a:ext cx="4959350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Положение об организации и проведении регионального чемпионата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Абилимпикс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» (РЧА) субъекта Российской Федерации (при необходимости)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2DE938-E715-4E93-9A4A-84BE3815C7DB}"/>
              </a:ext>
            </a:extLst>
          </p:cNvPr>
          <p:cNvSpPr txBox="1"/>
          <p:nvPr/>
        </p:nvSpPr>
        <p:spPr>
          <a:xfrm>
            <a:off x="1161236" y="2943516"/>
            <a:ext cx="4492208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Состав Организационного комитета по проведению регионального чемпионата «Абилимпикс» в субъекте 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Российской Федерации </a:t>
            </a:r>
            <a:endParaRPr kumimoji="0" lang="ru-RU" sz="16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-52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55F4F5-0521-4971-97BA-EF08F2573F71}"/>
              </a:ext>
            </a:extLst>
          </p:cNvPr>
          <p:cNvSpPr txBox="1"/>
          <p:nvPr/>
        </p:nvSpPr>
        <p:spPr>
          <a:xfrm>
            <a:off x="6882123" y="4890035"/>
            <a:ext cx="4684932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Aft>
                <a:spcPts val="800"/>
              </a:spcAft>
              <a:defRPr>
                <a:effectLst/>
                <a:latin typeface="Futura PT Book" panose="020B0502020204020303" pitchFamily="34" charset="-52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600" dirty="0"/>
              <a:t>Положение о Координационном совете партнеров движения «</a:t>
            </a:r>
            <a:r>
              <a:rPr lang="ru-RU" sz="1600" dirty="0" err="1"/>
              <a:t>Абилимпикс</a:t>
            </a:r>
            <a:r>
              <a:rPr lang="ru-RU" sz="1600" dirty="0"/>
              <a:t>» в субъекте Российской Федерации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F033DAD-CABD-4C22-86BB-C7B05C2F7AC0}"/>
              </a:ext>
            </a:extLst>
          </p:cNvPr>
          <p:cNvSpPr/>
          <p:nvPr/>
        </p:nvSpPr>
        <p:spPr>
          <a:xfrm>
            <a:off x="576263" y="1357982"/>
            <a:ext cx="5377635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79F68E9-3F5E-4DD7-845D-1F42C104BA60}"/>
              </a:ext>
            </a:extLst>
          </p:cNvPr>
          <p:cNvGrpSpPr/>
          <p:nvPr/>
        </p:nvGrpSpPr>
        <p:grpSpPr>
          <a:xfrm>
            <a:off x="611819" y="4066881"/>
            <a:ext cx="324802" cy="299586"/>
            <a:chOff x="736599" y="2002518"/>
            <a:chExt cx="446244" cy="41160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F20E57F5-E505-4390-9B8F-A63A7A237258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A1CF92E4-04F0-4562-8DA3-66F6B6C98D40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BA8A6C5-E112-4E19-BD2A-F56CD2D0F171}"/>
              </a:ext>
            </a:extLst>
          </p:cNvPr>
          <p:cNvGrpSpPr/>
          <p:nvPr/>
        </p:nvGrpSpPr>
        <p:grpSpPr>
          <a:xfrm>
            <a:off x="611819" y="2170898"/>
            <a:ext cx="324802" cy="299586"/>
            <a:chOff x="736599" y="2002518"/>
            <a:chExt cx="446244" cy="411600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59C4313A-92A8-4462-B4DF-6EA7C168929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6616DE43-6594-4308-B4D7-3D1F06A63EC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E8E4E0F-4790-42AF-9823-E1DBDE3D6ADC}"/>
              </a:ext>
            </a:extLst>
          </p:cNvPr>
          <p:cNvGrpSpPr/>
          <p:nvPr/>
        </p:nvGrpSpPr>
        <p:grpSpPr>
          <a:xfrm>
            <a:off x="611819" y="3164698"/>
            <a:ext cx="324802" cy="299586"/>
            <a:chOff x="736599" y="2002518"/>
            <a:chExt cx="446244" cy="411600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7878EC0-5E32-4C80-A5C6-8C60A5A689D0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4742819E-9C8B-4B8C-9919-8DDC3186E80E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E5F9490-45A2-40B0-9781-24293818D481}"/>
              </a:ext>
            </a:extLst>
          </p:cNvPr>
          <p:cNvGrpSpPr/>
          <p:nvPr/>
        </p:nvGrpSpPr>
        <p:grpSpPr>
          <a:xfrm>
            <a:off x="611819" y="5048705"/>
            <a:ext cx="324802" cy="299586"/>
            <a:chOff x="736599" y="2002518"/>
            <a:chExt cx="446244" cy="411600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8CA7CC28-695F-4EDF-B5E9-80732E574785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4C9C11A-13A0-4D10-A5C9-9C3DD415914B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F23E3D2-CF46-4D75-A300-B37F872CDD19}"/>
              </a:ext>
            </a:extLst>
          </p:cNvPr>
          <p:cNvGrpSpPr/>
          <p:nvPr/>
        </p:nvGrpSpPr>
        <p:grpSpPr>
          <a:xfrm>
            <a:off x="6409485" y="2170898"/>
            <a:ext cx="324802" cy="299586"/>
            <a:chOff x="736599" y="2002518"/>
            <a:chExt cx="446244" cy="411600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A64D7169-2C60-41C8-9201-C0C52EB13F11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5848E4F0-21A4-4172-B84C-26B424B9C19C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158BC20-4541-4EAA-8228-D65F172783BD}"/>
              </a:ext>
            </a:extLst>
          </p:cNvPr>
          <p:cNvGrpSpPr/>
          <p:nvPr/>
        </p:nvGrpSpPr>
        <p:grpSpPr>
          <a:xfrm>
            <a:off x="6409485" y="3568903"/>
            <a:ext cx="324802" cy="299586"/>
            <a:chOff x="736599" y="2002518"/>
            <a:chExt cx="446244" cy="41160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1BE23D92-F400-4090-911A-DD61695279E9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7DFCAC42-B7B3-4044-81AD-23F128F998DB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ED3948E-BA40-4F95-82DB-5B297647514A}"/>
              </a:ext>
            </a:extLst>
          </p:cNvPr>
          <p:cNvGrpSpPr/>
          <p:nvPr/>
        </p:nvGrpSpPr>
        <p:grpSpPr>
          <a:xfrm>
            <a:off x="6409485" y="4990298"/>
            <a:ext cx="324802" cy="299586"/>
            <a:chOff x="736599" y="2002518"/>
            <a:chExt cx="446244" cy="411600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B84222F5-DB6F-44DF-98CD-FE17CB7C5B87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157C7F38-E793-4D1C-8472-9E3A1E58A9A5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BA4D0B-7571-4F17-B834-FE8F4E926E42}"/>
              </a:ext>
            </a:extLst>
          </p:cNvPr>
          <p:cNvSpPr/>
          <p:nvPr/>
        </p:nvSpPr>
        <p:spPr>
          <a:xfrm>
            <a:off x="2512381" y="6169981"/>
            <a:ext cx="763479" cy="32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7C5695-3B24-41FF-915D-6884C5BFCF10}"/>
              </a:ext>
            </a:extLst>
          </p:cNvPr>
          <p:cNvSpPr txBox="1"/>
          <p:nvPr/>
        </p:nvSpPr>
        <p:spPr>
          <a:xfrm>
            <a:off x="903489" y="1375674"/>
            <a:ext cx="4305470" cy="31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0" dirty="0">
                <a:effectLst/>
                <a:latin typeface="Futura PT Heavy" panose="020B0802020204020303" pitchFamily="34" charset="-52"/>
              </a:rPr>
              <a:t>Наименование </a:t>
            </a:r>
            <a:r>
              <a:rPr lang="ru-RU" sz="1600" dirty="0">
                <a:latin typeface="Futura PT Heavy" panose="020B0802020204020303" pitchFamily="34" charset="-52"/>
              </a:rPr>
              <a:t>документа на уровне</a:t>
            </a:r>
            <a:r>
              <a:rPr lang="ru-RU" sz="1600" b="0" dirty="0">
                <a:effectLst/>
                <a:latin typeface="Futura PT Heavy" panose="020B0802020204020303" pitchFamily="34" charset="-52"/>
              </a:rPr>
              <a:t> ЦРД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D8FC1-BF42-479A-8910-0E096AF4E995}"/>
              </a:ext>
            </a:extLst>
          </p:cNvPr>
          <p:cNvSpPr txBox="1"/>
          <p:nvPr/>
        </p:nvSpPr>
        <p:spPr>
          <a:xfrm>
            <a:off x="595261" y="2040910"/>
            <a:ext cx="1376788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Положение о ЦРД субъекта Российской Федерации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A101E-7254-454E-9C28-B2600F69CE6E}"/>
              </a:ext>
            </a:extLst>
          </p:cNvPr>
          <p:cNvSpPr txBox="1"/>
          <p:nvPr/>
        </p:nvSpPr>
        <p:spPr>
          <a:xfrm>
            <a:off x="7084478" y="2040910"/>
            <a:ext cx="1716876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Медиаплан регионального чемпионата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(РЧА) (ежегодно)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938301-ACAE-4051-9494-A5FF5B62CE4A}"/>
              </a:ext>
            </a:extLst>
          </p:cNvPr>
          <p:cNvSpPr txBox="1"/>
          <p:nvPr/>
        </p:nvSpPr>
        <p:spPr>
          <a:xfrm>
            <a:off x="2452140" y="3835580"/>
            <a:ext cx="1918521" cy="186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План проведения 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межчемпионатных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 мероприятий движения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в субъекте Российской Федерации (ежегодно)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67D8C-999E-4146-A4A7-3F54C327F437}"/>
              </a:ext>
            </a:extLst>
          </p:cNvPr>
          <p:cNvSpPr txBox="1"/>
          <p:nvPr/>
        </p:nvSpPr>
        <p:spPr>
          <a:xfrm>
            <a:off x="4860015" y="2040910"/>
            <a:ext cx="1599038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Сертификат ЦРД субъекта Российской Федерации</a:t>
            </a:r>
            <a:endParaRPr lang="ru-RU" sz="12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14165-076E-45D7-AED2-5D10FBC0AA3B}"/>
              </a:ext>
            </a:extLst>
          </p:cNvPr>
          <p:cNvSpPr txBox="1"/>
          <p:nvPr/>
        </p:nvSpPr>
        <p:spPr>
          <a:xfrm>
            <a:off x="4860015" y="3835580"/>
            <a:ext cx="1863080" cy="208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План мероприятий по трудоустройству инвалидов из числа участников чемпионатов «Абилимпикс»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в субъекте Российской Федерации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2DE938-E715-4E93-9A4A-84BE3815C7DB}"/>
              </a:ext>
            </a:extLst>
          </p:cNvPr>
          <p:cNvSpPr txBox="1"/>
          <p:nvPr/>
        </p:nvSpPr>
        <p:spPr>
          <a:xfrm>
            <a:off x="2452140" y="2040910"/>
            <a:ext cx="1918521" cy="142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Соглашение о взаимодействии </a:t>
            </a:r>
            <a:b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между ЦРД субъекта Российской Федерации и ФГБОУ ДПО ИРПО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5E6EC-3EB5-4765-A0B4-E668CC7142A5}"/>
              </a:ext>
            </a:extLst>
          </p:cNvPr>
          <p:cNvSpPr txBox="1"/>
          <p:nvPr/>
        </p:nvSpPr>
        <p:spPr>
          <a:xfrm>
            <a:off x="595261" y="3835580"/>
            <a:ext cx="1418269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Сертификат руководителя ЦРД субъекта Российской Федерации</a:t>
            </a:r>
            <a:endParaRPr lang="ru-RU" sz="12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5B33C-411D-4122-B31A-6254C6C6BFFF}"/>
              </a:ext>
            </a:extLst>
          </p:cNvPr>
          <p:cNvSpPr txBox="1"/>
          <p:nvPr/>
        </p:nvSpPr>
        <p:spPr>
          <a:xfrm>
            <a:off x="9107297" y="2040910"/>
            <a:ext cx="2762440" cy="164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Положение о работе Апелляционной комиссии регионального чемпионата «Абилимпикс» субъекта Российской Федерации (РЧА) и утвержденный </a:t>
            </a:r>
            <a:r>
              <a:rPr lang="ru-RU" sz="1600" dirty="0">
                <a:latin typeface="Futura PT Book" panose="020B0502020204020303" pitchFamily="34" charset="-52"/>
              </a:rPr>
              <a:t>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остав апелляционной комиссии</a:t>
            </a:r>
            <a:endParaRPr lang="ru-RU" sz="12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FF4484-503E-42FE-8C7C-8CDD601B7119}"/>
              </a:ext>
            </a:extLst>
          </p:cNvPr>
          <p:cNvSpPr txBox="1"/>
          <p:nvPr/>
        </p:nvSpPr>
        <p:spPr>
          <a:xfrm>
            <a:off x="7084478" y="3835580"/>
            <a:ext cx="1615949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Реестр региональных экспертов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EC63AB-ADC7-4026-8294-B7EBD639DB3D}"/>
              </a:ext>
            </a:extLst>
          </p:cNvPr>
          <p:cNvSpPr txBox="1"/>
          <p:nvPr/>
        </p:nvSpPr>
        <p:spPr>
          <a:xfrm>
            <a:off x="7084478" y="4882472"/>
            <a:ext cx="1716876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Соглашение </a:t>
            </a:r>
            <a:br>
              <a:rPr lang="ru-RU" sz="1600" dirty="0">
                <a:effectLst/>
                <a:latin typeface="Futura PT Book" panose="020B0502020204020303" pitchFamily="34" charset="-52"/>
              </a:rPr>
            </a:br>
            <a:r>
              <a:rPr lang="ru-RU" sz="1600" dirty="0">
                <a:effectLst/>
                <a:latin typeface="Futura PT Book" panose="020B0502020204020303" pitchFamily="34" charset="-52"/>
              </a:rPr>
              <a:t>с центром добровольчества (при необходимости)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64113B-9BAE-4307-9EF9-4D377C390780}"/>
              </a:ext>
            </a:extLst>
          </p:cNvPr>
          <p:cNvSpPr txBox="1"/>
          <p:nvPr/>
        </p:nvSpPr>
        <p:spPr>
          <a:xfrm>
            <a:off x="9107297" y="3835580"/>
            <a:ext cx="2419592" cy="164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Соглашение о сетевом взаимодействии (ПНИ, ЦЗН, РУМЦ ВО, коррекционные школы, ФЗО, Движение Первых, Российское Общество Знание, ООИ,)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F98AF23E-7D22-4F48-81AE-F3DF8037853C}"/>
              </a:ext>
            </a:extLst>
          </p:cNvPr>
          <p:cNvSpPr/>
          <p:nvPr/>
        </p:nvSpPr>
        <p:spPr>
          <a:xfrm>
            <a:off x="576263" y="1351500"/>
            <a:ext cx="4959924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F8D0E86-0A8C-4F5C-94FA-27361554CA99}"/>
              </a:ext>
            </a:extLst>
          </p:cNvPr>
          <p:cNvGrpSpPr/>
          <p:nvPr/>
        </p:nvGrpSpPr>
        <p:grpSpPr>
          <a:xfrm>
            <a:off x="364159" y="2116210"/>
            <a:ext cx="212104" cy="195638"/>
            <a:chOff x="736599" y="2002518"/>
            <a:chExt cx="446244" cy="411600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701004D0-0A7E-4269-BFD2-154C90BD830B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0504300E-AB1C-4791-8446-49D3E00031A3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18127AF0-2961-43B0-8A17-7199D5BC270A}"/>
              </a:ext>
            </a:extLst>
          </p:cNvPr>
          <p:cNvGrpSpPr/>
          <p:nvPr/>
        </p:nvGrpSpPr>
        <p:grpSpPr>
          <a:xfrm>
            <a:off x="2233599" y="2116210"/>
            <a:ext cx="212104" cy="195638"/>
            <a:chOff x="736599" y="2002518"/>
            <a:chExt cx="446244" cy="411600"/>
          </a:xfrm>
        </p:grpSpPr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A7B124DC-FF4E-4BAE-9AAC-DE3533EF111C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37" name="Прямоугольник: скругленные углы 136">
              <a:extLst>
                <a:ext uri="{FF2B5EF4-FFF2-40B4-BE49-F238E27FC236}">
                  <a16:creationId xmlns:a16="http://schemas.microsoft.com/office/drawing/2014/main" id="{7D137886-AE74-4914-BD8C-983F576AECE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E614765E-7D0D-48DE-ABFE-19DADDF69DBB}"/>
              </a:ext>
            </a:extLst>
          </p:cNvPr>
          <p:cNvGrpSpPr/>
          <p:nvPr/>
        </p:nvGrpSpPr>
        <p:grpSpPr>
          <a:xfrm>
            <a:off x="4595799" y="2116210"/>
            <a:ext cx="212104" cy="195638"/>
            <a:chOff x="736599" y="2002518"/>
            <a:chExt cx="446244" cy="411600"/>
          </a:xfrm>
        </p:grpSpPr>
        <p:sp>
          <p:nvSpPr>
            <p:cNvPr id="139" name="Прямоугольник: скругленные углы 138">
              <a:extLst>
                <a:ext uri="{FF2B5EF4-FFF2-40B4-BE49-F238E27FC236}">
                  <a16:creationId xmlns:a16="http://schemas.microsoft.com/office/drawing/2014/main" id="{381279CE-0F05-454D-A1DD-F1AEE4F487D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0" name="Прямоугольник: скругленные углы 139">
              <a:extLst>
                <a:ext uri="{FF2B5EF4-FFF2-40B4-BE49-F238E27FC236}">
                  <a16:creationId xmlns:a16="http://schemas.microsoft.com/office/drawing/2014/main" id="{0B0A59AF-1435-4FA1-8C91-E929D6BDDDE8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ED26E386-BEFF-44B0-BB50-11492CBA42CF}"/>
              </a:ext>
            </a:extLst>
          </p:cNvPr>
          <p:cNvGrpSpPr/>
          <p:nvPr/>
        </p:nvGrpSpPr>
        <p:grpSpPr>
          <a:xfrm>
            <a:off x="6800519" y="2116210"/>
            <a:ext cx="212104" cy="195638"/>
            <a:chOff x="736599" y="2002518"/>
            <a:chExt cx="446244" cy="411600"/>
          </a:xfrm>
        </p:grpSpPr>
        <p:sp>
          <p:nvSpPr>
            <p:cNvPr id="142" name="Прямоугольник: скругленные углы 141">
              <a:extLst>
                <a:ext uri="{FF2B5EF4-FFF2-40B4-BE49-F238E27FC236}">
                  <a16:creationId xmlns:a16="http://schemas.microsoft.com/office/drawing/2014/main" id="{D65E4FF9-F8C3-4DCC-920F-55A72BF0416B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3" name="Прямоугольник: скругленные углы 142">
              <a:extLst>
                <a:ext uri="{FF2B5EF4-FFF2-40B4-BE49-F238E27FC236}">
                  <a16:creationId xmlns:a16="http://schemas.microsoft.com/office/drawing/2014/main" id="{B0687B91-026F-4C89-A452-2CAD27738220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472163D-55C8-4C58-9A6D-7A7F4BCAD8CD}"/>
              </a:ext>
            </a:extLst>
          </p:cNvPr>
          <p:cNvGrpSpPr/>
          <p:nvPr/>
        </p:nvGrpSpPr>
        <p:grpSpPr>
          <a:xfrm>
            <a:off x="8802039" y="2116210"/>
            <a:ext cx="212104" cy="195638"/>
            <a:chOff x="736599" y="2002518"/>
            <a:chExt cx="446244" cy="411600"/>
          </a:xfrm>
        </p:grpSpPr>
        <p:sp>
          <p:nvSpPr>
            <p:cNvPr id="145" name="Прямоугольник: скругленные углы 144">
              <a:extLst>
                <a:ext uri="{FF2B5EF4-FFF2-40B4-BE49-F238E27FC236}">
                  <a16:creationId xmlns:a16="http://schemas.microsoft.com/office/drawing/2014/main" id="{A0FB513A-AF6D-456B-912E-D369C806D3D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6" name="Прямоугольник: скругленные углы 145">
              <a:extLst>
                <a:ext uri="{FF2B5EF4-FFF2-40B4-BE49-F238E27FC236}">
                  <a16:creationId xmlns:a16="http://schemas.microsoft.com/office/drawing/2014/main" id="{9B5F4178-BFF5-48B0-A3D1-668886C275E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52377622-A73E-41E8-B8A4-C6986835B40F}"/>
              </a:ext>
            </a:extLst>
          </p:cNvPr>
          <p:cNvGrpSpPr/>
          <p:nvPr/>
        </p:nvGrpSpPr>
        <p:grpSpPr>
          <a:xfrm>
            <a:off x="364159" y="3914530"/>
            <a:ext cx="212104" cy="195638"/>
            <a:chOff x="736599" y="2002518"/>
            <a:chExt cx="446244" cy="411600"/>
          </a:xfrm>
        </p:grpSpPr>
        <p:sp>
          <p:nvSpPr>
            <p:cNvPr id="148" name="Прямоугольник: скругленные углы 147">
              <a:extLst>
                <a:ext uri="{FF2B5EF4-FFF2-40B4-BE49-F238E27FC236}">
                  <a16:creationId xmlns:a16="http://schemas.microsoft.com/office/drawing/2014/main" id="{3436381F-CCBC-4C0F-A300-96F99AAB1C0F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E94A52BB-C178-4D84-B919-241EE14F6549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ACE20544-B1B6-4200-882A-A0A3B8BCAAE1}"/>
              </a:ext>
            </a:extLst>
          </p:cNvPr>
          <p:cNvGrpSpPr/>
          <p:nvPr/>
        </p:nvGrpSpPr>
        <p:grpSpPr>
          <a:xfrm>
            <a:off x="2233599" y="3914530"/>
            <a:ext cx="212104" cy="195638"/>
            <a:chOff x="736599" y="2002518"/>
            <a:chExt cx="446244" cy="411600"/>
          </a:xfrm>
        </p:grpSpPr>
        <p:sp>
          <p:nvSpPr>
            <p:cNvPr id="151" name="Прямоугольник: скругленные углы 150">
              <a:extLst>
                <a:ext uri="{FF2B5EF4-FFF2-40B4-BE49-F238E27FC236}">
                  <a16:creationId xmlns:a16="http://schemas.microsoft.com/office/drawing/2014/main" id="{32177422-EE3D-4B55-AEA5-FB049BE827C6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52" name="Прямоугольник: скругленные углы 151">
              <a:extLst>
                <a:ext uri="{FF2B5EF4-FFF2-40B4-BE49-F238E27FC236}">
                  <a16:creationId xmlns:a16="http://schemas.microsoft.com/office/drawing/2014/main" id="{3AA47CAD-27E5-4D13-B1B1-04675F2D6A5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83AC73D1-2E24-41DE-8139-B55C7989027B}"/>
              </a:ext>
            </a:extLst>
          </p:cNvPr>
          <p:cNvGrpSpPr/>
          <p:nvPr/>
        </p:nvGrpSpPr>
        <p:grpSpPr>
          <a:xfrm>
            <a:off x="4595799" y="3914530"/>
            <a:ext cx="212104" cy="195638"/>
            <a:chOff x="736599" y="2002518"/>
            <a:chExt cx="446244" cy="411600"/>
          </a:xfrm>
        </p:grpSpPr>
        <p:sp>
          <p:nvSpPr>
            <p:cNvPr id="154" name="Прямоугольник: скругленные углы 153">
              <a:extLst>
                <a:ext uri="{FF2B5EF4-FFF2-40B4-BE49-F238E27FC236}">
                  <a16:creationId xmlns:a16="http://schemas.microsoft.com/office/drawing/2014/main" id="{3FD657D9-66BF-4AA5-ACCF-534690B72147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A0E1681D-24EA-41BA-BD5D-3A4472EC777F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F516A040-7181-4AE3-AFFD-2E58FF864844}"/>
              </a:ext>
            </a:extLst>
          </p:cNvPr>
          <p:cNvGrpSpPr/>
          <p:nvPr/>
        </p:nvGrpSpPr>
        <p:grpSpPr>
          <a:xfrm>
            <a:off x="6800519" y="3914530"/>
            <a:ext cx="212104" cy="195638"/>
            <a:chOff x="736599" y="2002518"/>
            <a:chExt cx="446244" cy="411600"/>
          </a:xfrm>
        </p:grpSpPr>
        <p:sp>
          <p:nvSpPr>
            <p:cNvPr id="157" name="Прямоугольник: скругленные углы 156">
              <a:extLst>
                <a:ext uri="{FF2B5EF4-FFF2-40B4-BE49-F238E27FC236}">
                  <a16:creationId xmlns:a16="http://schemas.microsoft.com/office/drawing/2014/main" id="{FF5D073D-911F-43CB-A455-FD1EDC141D3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58" name="Прямоугольник: скругленные углы 157">
              <a:extLst>
                <a:ext uri="{FF2B5EF4-FFF2-40B4-BE49-F238E27FC236}">
                  <a16:creationId xmlns:a16="http://schemas.microsoft.com/office/drawing/2014/main" id="{CEE34AF2-AD03-4BEC-83AD-CAFBAAF72693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624C8A33-C4FB-4854-AF21-AC8131CC3A6E}"/>
              </a:ext>
            </a:extLst>
          </p:cNvPr>
          <p:cNvGrpSpPr/>
          <p:nvPr/>
        </p:nvGrpSpPr>
        <p:grpSpPr>
          <a:xfrm>
            <a:off x="8802039" y="3914530"/>
            <a:ext cx="212104" cy="195638"/>
            <a:chOff x="736599" y="2002518"/>
            <a:chExt cx="446244" cy="411600"/>
          </a:xfrm>
        </p:grpSpPr>
        <p:sp>
          <p:nvSpPr>
            <p:cNvPr id="160" name="Прямоугольник: скругленные углы 159">
              <a:extLst>
                <a:ext uri="{FF2B5EF4-FFF2-40B4-BE49-F238E27FC236}">
                  <a16:creationId xmlns:a16="http://schemas.microsoft.com/office/drawing/2014/main" id="{6E7EBA71-753A-4736-8E31-79C8F9665D42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61" name="Прямоугольник: скругленные углы 160">
              <a:extLst>
                <a:ext uri="{FF2B5EF4-FFF2-40B4-BE49-F238E27FC236}">
                  <a16:creationId xmlns:a16="http://schemas.microsoft.com/office/drawing/2014/main" id="{EBCC0C2D-0A12-4D09-A5C0-D52F63024F2D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240483C3-E972-4AC5-8801-5E5DF4A02D3D}"/>
              </a:ext>
            </a:extLst>
          </p:cNvPr>
          <p:cNvGrpSpPr/>
          <p:nvPr/>
        </p:nvGrpSpPr>
        <p:grpSpPr>
          <a:xfrm>
            <a:off x="6800519" y="4955930"/>
            <a:ext cx="212104" cy="195638"/>
            <a:chOff x="736599" y="2002518"/>
            <a:chExt cx="446244" cy="411600"/>
          </a:xfrm>
        </p:grpSpPr>
        <p:sp>
          <p:nvSpPr>
            <p:cNvPr id="163" name="Прямоугольник: скругленные углы 162">
              <a:extLst>
                <a:ext uri="{FF2B5EF4-FFF2-40B4-BE49-F238E27FC236}">
                  <a16:creationId xmlns:a16="http://schemas.microsoft.com/office/drawing/2014/main" id="{20417BBB-E767-43BD-B1BE-9326EBEEE557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64" name="Прямоугольник: скругленные углы 163">
              <a:extLst>
                <a:ext uri="{FF2B5EF4-FFF2-40B4-BE49-F238E27FC236}">
                  <a16:creationId xmlns:a16="http://schemas.microsoft.com/office/drawing/2014/main" id="{5AC6F145-7032-4254-A568-AD2143495499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sp>
        <p:nvSpPr>
          <p:cNvPr id="167" name="Заголовок 1">
            <a:extLst>
              <a:ext uri="{FF2B5EF4-FFF2-40B4-BE49-F238E27FC236}">
                <a16:creationId xmlns:a16="http://schemas.microsoft.com/office/drawing/2014/main" id="{B35C0CA9-FA19-4E80-B06A-1233FDCA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361950"/>
            <a:ext cx="10907713" cy="447675"/>
          </a:xfrm>
        </p:spPr>
        <p:txBody>
          <a:bodyPr/>
          <a:lstStyle/>
          <a:p>
            <a:r>
              <a:rPr lang="ru-RU" sz="2800" b="0" dirty="0">
                <a:latin typeface="Futura PT Heavy" panose="020B0802020204020303" pitchFamily="34" charset="-52"/>
              </a:rPr>
              <a:t>Перечень нормативных актов Центров развития движения «Абилимпикс»</a:t>
            </a:r>
            <a:r>
              <a:rPr lang="en-US" sz="2800" b="0" dirty="0">
                <a:latin typeface="Futura PT Heavy" panose="020B0802020204020303" pitchFamily="34" charset="-52"/>
              </a:rPr>
              <a:t> </a:t>
            </a:r>
            <a:r>
              <a:rPr lang="ru-RU" sz="2800" b="0" dirty="0">
                <a:latin typeface="Futura PT Heavy" panose="020B0802020204020303" pitchFamily="34" charset="-52"/>
              </a:rPr>
              <a:t>субъектов Российской Федерации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15E6B4D-746B-4DC4-8D6F-5898A15A90FF}"/>
              </a:ext>
            </a:extLst>
          </p:cNvPr>
          <p:cNvSpPr/>
          <p:nvPr/>
        </p:nvSpPr>
        <p:spPr>
          <a:xfrm>
            <a:off x="2512381" y="6169981"/>
            <a:ext cx="763479" cy="32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47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DED586B4-CD37-4CD8-9771-06713EC57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t="15995"/>
          <a:stretch/>
        </p:blipFill>
        <p:spPr>
          <a:xfrm>
            <a:off x="-29810" y="0"/>
            <a:ext cx="12221809" cy="6858000"/>
          </a:xfrm>
          <a:prstGeom prst="rect">
            <a:avLst/>
          </a:prstGeom>
        </p:spPr>
      </p:pic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B03BA843-00CC-4144-851F-AD5A0CF21940}"/>
              </a:ext>
            </a:extLst>
          </p:cNvPr>
          <p:cNvSpPr/>
          <p:nvPr/>
        </p:nvSpPr>
        <p:spPr>
          <a:xfrm rot="10800000">
            <a:off x="-59620" y="-16784"/>
            <a:ext cx="1225162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>
                  <a:lumMod val="85000"/>
                  <a:alpha val="92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6E9E5B56-CA72-4759-B9C0-1B9213067BB3}"/>
              </a:ext>
            </a:extLst>
          </p:cNvPr>
          <p:cNvSpPr/>
          <p:nvPr/>
        </p:nvSpPr>
        <p:spPr>
          <a:xfrm>
            <a:off x="3391954" y="4231979"/>
            <a:ext cx="2162020" cy="1024402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60000">
                <a:srgbClr val="EEF0D0"/>
              </a:gs>
              <a:gs pos="0">
                <a:srgbClr val="DEF3EE"/>
              </a:gs>
              <a:gs pos="100000">
                <a:srgbClr val="FFF4D1"/>
              </a:gs>
            </a:gsLst>
            <a:lin ang="1890000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0C6A5816-5276-4421-B310-C2F4EDC43B32}"/>
              </a:ext>
            </a:extLst>
          </p:cNvPr>
          <p:cNvSpPr/>
          <p:nvPr/>
        </p:nvSpPr>
        <p:spPr>
          <a:xfrm>
            <a:off x="9216641" y="4231980"/>
            <a:ext cx="2040997" cy="1020248"/>
          </a:xfrm>
          <a:prstGeom prst="roundRect">
            <a:avLst>
              <a:gd name="adj" fmla="val 4932"/>
            </a:avLst>
          </a:prstGeom>
          <a:solidFill>
            <a:srgbClr val="FBDB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7BB5EEA2-69F3-4EEE-8F23-B33E29DC4B64}"/>
              </a:ext>
            </a:extLst>
          </p:cNvPr>
          <p:cNvSpPr/>
          <p:nvPr/>
        </p:nvSpPr>
        <p:spPr>
          <a:xfrm>
            <a:off x="5304710" y="840091"/>
            <a:ext cx="1864440" cy="1428046"/>
          </a:xfrm>
          <a:prstGeom prst="roundRect">
            <a:avLst>
              <a:gd name="adj" fmla="val 4048"/>
            </a:avLst>
          </a:prstGeom>
          <a:solidFill>
            <a:srgbClr val="FFF4D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F138526-8521-4297-900D-FF689FFF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64" y="285905"/>
            <a:ext cx="10907132" cy="391710"/>
          </a:xfrm>
        </p:spPr>
        <p:txBody>
          <a:bodyPr/>
          <a:lstStyle/>
          <a:p>
            <a:pPr algn="ctr"/>
            <a:r>
              <a:rPr lang="ru-RU" sz="2800" b="0" dirty="0">
                <a:latin typeface="Futura PT Heavy" panose="020B0802020204020303" pitchFamily="34" charset="-52"/>
              </a:rPr>
              <a:t>График основных мероприятий движения «</a:t>
            </a:r>
            <a:r>
              <a:rPr lang="ru-RU" sz="2800" b="0" dirty="0" err="1">
                <a:latin typeface="Futura PT Heavy" panose="020B0802020204020303" pitchFamily="34" charset="-52"/>
              </a:rPr>
              <a:t>Абилимпикс</a:t>
            </a:r>
            <a:r>
              <a:rPr lang="ru-RU" sz="2800" b="0" dirty="0">
                <a:latin typeface="Futura PT Heavy" panose="020B0802020204020303" pitchFamily="34" charset="-52"/>
              </a:rPr>
              <a:t>»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2D3C4E4C-7EE2-450C-90C8-E10F77935DBA}"/>
              </a:ext>
            </a:extLst>
          </p:cNvPr>
          <p:cNvCxnSpPr>
            <a:cxnSpLocks/>
          </p:cNvCxnSpPr>
          <p:nvPr/>
        </p:nvCxnSpPr>
        <p:spPr>
          <a:xfrm flipH="1">
            <a:off x="3125417" y="3359457"/>
            <a:ext cx="1" cy="48496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object 37">
            <a:extLst>
              <a:ext uri="{FF2B5EF4-FFF2-40B4-BE49-F238E27FC236}">
                <a16:creationId xmlns:a16="http://schemas.microsoft.com/office/drawing/2014/main" id="{7C04F866-B8FF-4113-96B3-7E8F7788CD8E}"/>
              </a:ext>
            </a:extLst>
          </p:cNvPr>
          <p:cNvSpPr/>
          <p:nvPr/>
        </p:nvSpPr>
        <p:spPr>
          <a:xfrm>
            <a:off x="6092783" y="2569407"/>
            <a:ext cx="914586" cy="87117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Июнь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3" name="object 37">
            <a:extLst>
              <a:ext uri="{FF2B5EF4-FFF2-40B4-BE49-F238E27FC236}">
                <a16:creationId xmlns:a16="http://schemas.microsoft.com/office/drawing/2014/main" id="{BDDE1B32-CAC6-4736-8B2D-D29621729312}"/>
              </a:ext>
            </a:extLst>
          </p:cNvPr>
          <p:cNvSpPr/>
          <p:nvPr/>
        </p:nvSpPr>
        <p:spPr>
          <a:xfrm>
            <a:off x="5056352" y="2582152"/>
            <a:ext cx="938990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Май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4" name="object 37">
            <a:extLst>
              <a:ext uri="{FF2B5EF4-FFF2-40B4-BE49-F238E27FC236}">
                <a16:creationId xmlns:a16="http://schemas.microsoft.com/office/drawing/2014/main" id="{1538FC3C-EC2E-4B30-9D17-2D65788F03D0}"/>
              </a:ext>
            </a:extLst>
          </p:cNvPr>
          <p:cNvSpPr/>
          <p:nvPr/>
        </p:nvSpPr>
        <p:spPr>
          <a:xfrm>
            <a:off x="4072094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Апрель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5" name="object 37">
            <a:extLst>
              <a:ext uri="{FF2B5EF4-FFF2-40B4-BE49-F238E27FC236}">
                <a16:creationId xmlns:a16="http://schemas.microsoft.com/office/drawing/2014/main" id="{F4CEE33E-A31C-4826-82C8-F2895EC0EDC4}"/>
              </a:ext>
            </a:extLst>
          </p:cNvPr>
          <p:cNvSpPr/>
          <p:nvPr/>
        </p:nvSpPr>
        <p:spPr>
          <a:xfrm>
            <a:off x="3099667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Март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43771B7F-DA9F-4571-ADAC-E2F66C701D1F}"/>
              </a:ext>
            </a:extLst>
          </p:cNvPr>
          <p:cNvSpPr/>
          <p:nvPr/>
        </p:nvSpPr>
        <p:spPr>
          <a:xfrm>
            <a:off x="1118415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Январь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PT Demi" panose="020B0702020204020303" pitchFamily="34" charset="-52"/>
            </a:endParaRP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6B5BE07-60AF-409C-87B0-9C1FBBD5CA71}"/>
              </a:ext>
            </a:extLst>
          </p:cNvPr>
          <p:cNvCxnSpPr>
            <a:cxnSpLocks/>
          </p:cNvCxnSpPr>
          <p:nvPr/>
        </p:nvCxnSpPr>
        <p:spPr>
          <a:xfrm flipH="1" flipV="1">
            <a:off x="3039175" y="3844422"/>
            <a:ext cx="1947505" cy="14002"/>
          </a:xfrm>
          <a:prstGeom prst="line">
            <a:avLst/>
          </a:prstGeom>
          <a:ln w="28575"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270F36BE-1D00-4A4A-9488-021BD9DBA8B6}"/>
              </a:ext>
            </a:extLst>
          </p:cNvPr>
          <p:cNvCxnSpPr>
            <a:cxnSpLocks/>
          </p:cNvCxnSpPr>
          <p:nvPr/>
        </p:nvCxnSpPr>
        <p:spPr>
          <a:xfrm>
            <a:off x="4953999" y="3394629"/>
            <a:ext cx="1678" cy="44701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048D505C-A66D-4F4F-AD15-A6040AB1F209}"/>
              </a:ext>
            </a:extLst>
          </p:cNvPr>
          <p:cNvCxnSpPr>
            <a:cxnSpLocks/>
          </p:cNvCxnSpPr>
          <p:nvPr/>
        </p:nvCxnSpPr>
        <p:spPr>
          <a:xfrm flipV="1">
            <a:off x="202462" y="2261425"/>
            <a:ext cx="0" cy="3394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4F8FE2DA-8E03-4399-977D-B8B9014C0E20}"/>
              </a:ext>
            </a:extLst>
          </p:cNvPr>
          <p:cNvCxnSpPr>
            <a:cxnSpLocks/>
          </p:cNvCxnSpPr>
          <p:nvPr/>
        </p:nvCxnSpPr>
        <p:spPr>
          <a:xfrm flipH="1">
            <a:off x="2857346" y="3667230"/>
            <a:ext cx="3500937" cy="0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029DDF7A-2060-425A-A1F3-539BE232A6AA}"/>
              </a:ext>
            </a:extLst>
          </p:cNvPr>
          <p:cNvCxnSpPr>
            <a:cxnSpLocks/>
          </p:cNvCxnSpPr>
          <p:nvPr/>
        </p:nvCxnSpPr>
        <p:spPr>
          <a:xfrm>
            <a:off x="583537" y="3370782"/>
            <a:ext cx="0" cy="20863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99A1F450-3D38-408C-B346-7C0278B6FEA6}"/>
              </a:ext>
            </a:extLst>
          </p:cNvPr>
          <p:cNvCxnSpPr>
            <a:cxnSpLocks/>
          </p:cNvCxnSpPr>
          <p:nvPr/>
        </p:nvCxnSpPr>
        <p:spPr>
          <a:xfrm flipH="1">
            <a:off x="11546548" y="3424394"/>
            <a:ext cx="1" cy="198270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53984643-0A2A-4EE3-AEA5-89CFC03A787D}"/>
              </a:ext>
            </a:extLst>
          </p:cNvPr>
          <p:cNvCxnSpPr>
            <a:cxnSpLocks/>
          </p:cNvCxnSpPr>
          <p:nvPr/>
        </p:nvCxnSpPr>
        <p:spPr>
          <a:xfrm flipH="1">
            <a:off x="570834" y="5407099"/>
            <a:ext cx="10987754" cy="500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4C9B6E11-49FC-418C-9BCD-D029CFD5D45E}"/>
              </a:ext>
            </a:extLst>
          </p:cNvPr>
          <p:cNvCxnSpPr>
            <a:cxnSpLocks/>
          </p:cNvCxnSpPr>
          <p:nvPr/>
        </p:nvCxnSpPr>
        <p:spPr>
          <a:xfrm>
            <a:off x="6358282" y="3358859"/>
            <a:ext cx="0" cy="31660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4957F290-AC47-42D2-8D6E-8F5CFF4B9EFA}"/>
              </a:ext>
            </a:extLst>
          </p:cNvPr>
          <p:cNvCxnSpPr>
            <a:cxnSpLocks/>
          </p:cNvCxnSpPr>
          <p:nvPr/>
        </p:nvCxnSpPr>
        <p:spPr>
          <a:xfrm>
            <a:off x="11525250" y="2246666"/>
            <a:ext cx="0" cy="3354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A34DE737-5CF8-4B69-9EC6-043E8A2CD1F2}"/>
              </a:ext>
            </a:extLst>
          </p:cNvPr>
          <p:cNvCxnSpPr>
            <a:cxnSpLocks/>
          </p:cNvCxnSpPr>
          <p:nvPr/>
        </p:nvCxnSpPr>
        <p:spPr>
          <a:xfrm flipH="1" flipV="1">
            <a:off x="9483759" y="3732765"/>
            <a:ext cx="1964137" cy="3993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C50195D-60F4-450B-A4E9-AECCB774467D}"/>
              </a:ext>
            </a:extLst>
          </p:cNvPr>
          <p:cNvCxnSpPr>
            <a:cxnSpLocks/>
          </p:cNvCxnSpPr>
          <p:nvPr/>
        </p:nvCxnSpPr>
        <p:spPr>
          <a:xfrm>
            <a:off x="11436183" y="3370782"/>
            <a:ext cx="0" cy="35919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ED3E446D-C47C-4B98-8273-D58C514A893B}"/>
              </a:ext>
            </a:extLst>
          </p:cNvPr>
          <p:cNvCxnSpPr>
            <a:cxnSpLocks/>
          </p:cNvCxnSpPr>
          <p:nvPr/>
        </p:nvCxnSpPr>
        <p:spPr>
          <a:xfrm>
            <a:off x="2840398" y="3351854"/>
            <a:ext cx="0" cy="3153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10CF64F4-3D1D-41A7-98DD-C8BE3A5AFE62}"/>
              </a:ext>
            </a:extLst>
          </p:cNvPr>
          <p:cNvCxnSpPr>
            <a:cxnSpLocks/>
          </p:cNvCxnSpPr>
          <p:nvPr/>
        </p:nvCxnSpPr>
        <p:spPr>
          <a:xfrm>
            <a:off x="9455337" y="2261342"/>
            <a:ext cx="0" cy="33956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B50D2931-16A6-48BE-9DD3-6E7600F25366}"/>
              </a:ext>
            </a:extLst>
          </p:cNvPr>
          <p:cNvCxnSpPr>
            <a:cxnSpLocks/>
          </p:cNvCxnSpPr>
          <p:nvPr/>
        </p:nvCxnSpPr>
        <p:spPr>
          <a:xfrm flipH="1">
            <a:off x="3042369" y="3853008"/>
            <a:ext cx="6288" cy="367733"/>
          </a:xfrm>
          <a:prstGeom prst="line">
            <a:avLst/>
          </a:prstGeom>
          <a:ln w="28575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32C6F3CA-D3E9-4ACC-98D6-087D3E8CEB8E}"/>
              </a:ext>
            </a:extLst>
          </p:cNvPr>
          <p:cNvCxnSpPr>
            <a:cxnSpLocks/>
          </p:cNvCxnSpPr>
          <p:nvPr/>
        </p:nvCxnSpPr>
        <p:spPr>
          <a:xfrm>
            <a:off x="10038332" y="3732765"/>
            <a:ext cx="0" cy="499214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BE6D4C69-D95B-4766-B740-631D74D0363B}"/>
              </a:ext>
            </a:extLst>
          </p:cNvPr>
          <p:cNvCxnSpPr>
            <a:cxnSpLocks/>
          </p:cNvCxnSpPr>
          <p:nvPr/>
        </p:nvCxnSpPr>
        <p:spPr>
          <a:xfrm>
            <a:off x="6096000" y="5432100"/>
            <a:ext cx="0" cy="19324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DBEE335-A7F8-4EFC-87C5-C2759FFA76FA}"/>
              </a:ext>
            </a:extLst>
          </p:cNvPr>
          <p:cNvCxnSpPr>
            <a:cxnSpLocks/>
          </p:cNvCxnSpPr>
          <p:nvPr/>
        </p:nvCxnSpPr>
        <p:spPr>
          <a:xfrm flipV="1">
            <a:off x="2115232" y="2280817"/>
            <a:ext cx="0" cy="35424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8" name="object 37">
            <a:extLst>
              <a:ext uri="{FF2B5EF4-FFF2-40B4-BE49-F238E27FC236}">
                <a16:creationId xmlns:a16="http://schemas.microsoft.com/office/drawing/2014/main" id="{F55775EC-67AD-4028-906E-FDB2FBF19AB0}"/>
              </a:ext>
            </a:extLst>
          </p:cNvPr>
          <p:cNvSpPr/>
          <p:nvPr/>
        </p:nvSpPr>
        <p:spPr>
          <a:xfrm>
            <a:off x="99928" y="2582152"/>
            <a:ext cx="952670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Декабрь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</a:b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FE3E66AF-49A1-40CF-9B41-0A848C672C88}"/>
              </a:ext>
            </a:extLst>
          </p:cNvPr>
          <p:cNvCxnSpPr>
            <a:cxnSpLocks/>
          </p:cNvCxnSpPr>
          <p:nvPr/>
        </p:nvCxnSpPr>
        <p:spPr>
          <a:xfrm flipV="1">
            <a:off x="6577551" y="2268563"/>
            <a:ext cx="0" cy="33234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object 37">
            <a:extLst>
              <a:ext uri="{FF2B5EF4-FFF2-40B4-BE49-F238E27FC236}">
                <a16:creationId xmlns:a16="http://schemas.microsoft.com/office/drawing/2014/main" id="{FFE40198-4D43-441B-97D0-6DB40565B909}"/>
              </a:ext>
            </a:extLst>
          </p:cNvPr>
          <p:cNvSpPr/>
          <p:nvPr/>
        </p:nvSpPr>
        <p:spPr>
          <a:xfrm>
            <a:off x="2102673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Февраль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PT Demi" panose="020B0702020204020303" pitchFamily="34" charset="-52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E1DB17-BF15-400C-BB2D-497AD8531AC5}"/>
              </a:ext>
            </a:extLst>
          </p:cNvPr>
          <p:cNvSpPr txBox="1"/>
          <p:nvPr/>
        </p:nvSpPr>
        <p:spPr>
          <a:xfrm>
            <a:off x="5411417" y="917005"/>
            <a:ext cx="1659728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итоговых отчетов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 Региональных чемпионатах «Абилимпикс»</a:t>
            </a:r>
          </a:p>
        </p:txBody>
      </p:sp>
      <p:sp>
        <p:nvSpPr>
          <p:cNvPr id="68" name="object 37">
            <a:extLst>
              <a:ext uri="{FF2B5EF4-FFF2-40B4-BE49-F238E27FC236}">
                <a16:creationId xmlns:a16="http://schemas.microsoft.com/office/drawing/2014/main" id="{8555DA20-B238-4B49-858E-EBE075743678}"/>
              </a:ext>
            </a:extLst>
          </p:cNvPr>
          <p:cNvSpPr/>
          <p:nvPr/>
        </p:nvSpPr>
        <p:spPr>
          <a:xfrm>
            <a:off x="11099145" y="2571673"/>
            <a:ext cx="952670" cy="866641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Декабрь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</a:b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3BE4840F-15F5-4923-AF1D-5E30DEBDC99E}"/>
              </a:ext>
            </a:extLst>
          </p:cNvPr>
          <p:cNvSpPr/>
          <p:nvPr/>
        </p:nvSpPr>
        <p:spPr>
          <a:xfrm rot="16200000">
            <a:off x="6863091" y="2774612"/>
            <a:ext cx="876872" cy="460764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Июль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84" name="object 37">
            <a:extLst>
              <a:ext uri="{FF2B5EF4-FFF2-40B4-BE49-F238E27FC236}">
                <a16:creationId xmlns:a16="http://schemas.microsoft.com/office/drawing/2014/main" id="{FA9A9EFC-CFAF-4441-A5AA-D75DC50CBBEA}"/>
              </a:ext>
            </a:extLst>
          </p:cNvPr>
          <p:cNvSpPr/>
          <p:nvPr/>
        </p:nvSpPr>
        <p:spPr>
          <a:xfrm rot="16200000">
            <a:off x="7383791" y="2774612"/>
            <a:ext cx="876872" cy="460764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Август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89" name="object 37">
            <a:extLst>
              <a:ext uri="{FF2B5EF4-FFF2-40B4-BE49-F238E27FC236}">
                <a16:creationId xmlns:a16="http://schemas.microsoft.com/office/drawing/2014/main" id="{8782E5C7-1389-483A-82B8-4EEDCDD0C118}"/>
              </a:ext>
            </a:extLst>
          </p:cNvPr>
          <p:cNvSpPr/>
          <p:nvPr/>
        </p:nvSpPr>
        <p:spPr>
          <a:xfrm>
            <a:off x="8143343" y="2569407"/>
            <a:ext cx="914586" cy="87117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Сентябрь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4FC2A2CA-2B8A-4FDD-8236-4C6182F4BDE5}"/>
              </a:ext>
            </a:extLst>
          </p:cNvPr>
          <p:cNvSpPr/>
          <p:nvPr/>
        </p:nvSpPr>
        <p:spPr>
          <a:xfrm>
            <a:off x="9123746" y="2561423"/>
            <a:ext cx="914586" cy="887141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Октябрь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92" name="object 37">
            <a:extLst>
              <a:ext uri="{FF2B5EF4-FFF2-40B4-BE49-F238E27FC236}">
                <a16:creationId xmlns:a16="http://schemas.microsoft.com/office/drawing/2014/main" id="{1EEE07DC-2E6D-413E-AF33-CAE14C9D8EBE}"/>
              </a:ext>
            </a:extLst>
          </p:cNvPr>
          <p:cNvSpPr/>
          <p:nvPr/>
        </p:nvSpPr>
        <p:spPr>
          <a:xfrm>
            <a:off x="10101646" y="2561423"/>
            <a:ext cx="914586" cy="887141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Ноябрь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B09A9AA1-FAA4-424E-8153-395861B64E13}"/>
              </a:ext>
            </a:extLst>
          </p:cNvPr>
          <p:cNvCxnSpPr>
            <a:cxnSpLocks/>
          </p:cNvCxnSpPr>
          <p:nvPr/>
        </p:nvCxnSpPr>
        <p:spPr>
          <a:xfrm flipH="1">
            <a:off x="8480733" y="2261342"/>
            <a:ext cx="1" cy="33956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991AA845-F34B-408F-A89C-6331F72F0044}"/>
              </a:ext>
            </a:extLst>
          </p:cNvPr>
          <p:cNvCxnSpPr>
            <a:cxnSpLocks/>
          </p:cNvCxnSpPr>
          <p:nvPr/>
        </p:nvCxnSpPr>
        <p:spPr>
          <a:xfrm>
            <a:off x="9500706" y="3377568"/>
            <a:ext cx="0" cy="35919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08017926-C3F4-4801-BD53-0E1238167789}"/>
              </a:ext>
            </a:extLst>
          </p:cNvPr>
          <p:cNvSpPr txBox="1"/>
          <p:nvPr/>
        </p:nvSpPr>
        <p:spPr>
          <a:xfrm>
            <a:off x="9309238" y="4316274"/>
            <a:ext cx="188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Medium" panose="020B0602020204020303" pitchFamily="34" charset="-52"/>
              </a:rPr>
              <a:t>НАЦИОНАЛЬНЫЙ чемпионат «Абилимпикс»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B254A47-05C0-416A-A658-FC040560F39B}"/>
              </a:ext>
            </a:extLst>
          </p:cNvPr>
          <p:cNvSpPr/>
          <p:nvPr/>
        </p:nvSpPr>
        <p:spPr>
          <a:xfrm>
            <a:off x="7467612" y="840091"/>
            <a:ext cx="2123302" cy="1413710"/>
          </a:xfrm>
          <a:prstGeom prst="roundRect">
            <a:avLst>
              <a:gd name="adj" fmla="val 4932"/>
            </a:avLst>
          </a:prstGeom>
          <a:solidFill>
            <a:srgbClr val="FBDB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0BDE821-4400-4608-A4D7-294E24738776}"/>
              </a:ext>
            </a:extLst>
          </p:cNvPr>
          <p:cNvSpPr txBox="1"/>
          <p:nvPr/>
        </p:nvSpPr>
        <p:spPr>
          <a:xfrm>
            <a:off x="7625430" y="917005"/>
            <a:ext cx="1807666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заявок для участия в Национальном чемпионате «Абилимпикс»</a:t>
            </a:r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5E8C62FB-CEE7-4EB9-81A3-788E99749E64}"/>
              </a:ext>
            </a:extLst>
          </p:cNvPr>
          <p:cNvSpPr/>
          <p:nvPr/>
        </p:nvSpPr>
        <p:spPr>
          <a:xfrm>
            <a:off x="9664369" y="840091"/>
            <a:ext cx="2387446" cy="1406572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B55200E-2DF6-4341-B44F-762469E7F64B}"/>
              </a:ext>
            </a:extLst>
          </p:cNvPr>
          <p:cNvSpPr txBox="1"/>
          <p:nvPr/>
        </p:nvSpPr>
        <p:spPr>
          <a:xfrm>
            <a:off x="9775925" y="917005"/>
            <a:ext cx="2202434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отчетов по реализации планов мероприятий и  показателей Концепции движения «Абилимпикс»</a:t>
            </a:r>
          </a:p>
        </p:txBody>
      </p:sp>
      <p:sp>
        <p:nvSpPr>
          <p:cNvPr id="112" name="Прямоугольник: скругленные углы 111">
            <a:extLst>
              <a:ext uri="{FF2B5EF4-FFF2-40B4-BE49-F238E27FC236}">
                <a16:creationId xmlns:a16="http://schemas.microsoft.com/office/drawing/2014/main" id="{AA8F14D9-ABB5-4504-9B46-9B5A617741FF}"/>
              </a:ext>
            </a:extLst>
          </p:cNvPr>
          <p:cNvSpPr/>
          <p:nvPr/>
        </p:nvSpPr>
        <p:spPr>
          <a:xfrm>
            <a:off x="99928" y="836613"/>
            <a:ext cx="2896464" cy="1406572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82E1673-2D52-4DC2-9C6E-C5935B3ECAE5}"/>
              </a:ext>
            </a:extLst>
          </p:cNvPr>
          <p:cNvSpPr txBox="1"/>
          <p:nvPr/>
        </p:nvSpPr>
        <p:spPr>
          <a:xfrm>
            <a:off x="190922" y="1066895"/>
            <a:ext cx="2805470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Сбор предварительных и итоговых паспортов, графиков проведения региональных чемпионатов «Абилимпикс»</a:t>
            </a:r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58DE3C07-CF0C-4F6F-9630-99E684FFBBF2}"/>
              </a:ext>
            </a:extLst>
          </p:cNvPr>
          <p:cNvSpPr/>
          <p:nvPr/>
        </p:nvSpPr>
        <p:spPr>
          <a:xfrm rot="10800000">
            <a:off x="1195118" y="4220741"/>
            <a:ext cx="2091259" cy="926530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0">
                <a:srgbClr val="DEF3EE"/>
              </a:gs>
              <a:gs pos="100000">
                <a:srgbClr val="E4EBFE"/>
              </a:gs>
            </a:gsLst>
            <a:lin ang="1890000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2E8CD6F-AF4E-439B-B6E1-49C3D70612C6}"/>
              </a:ext>
            </a:extLst>
          </p:cNvPr>
          <p:cNvSpPr txBox="1"/>
          <p:nvPr/>
        </p:nvSpPr>
        <p:spPr>
          <a:xfrm>
            <a:off x="1339612" y="4278183"/>
            <a:ext cx="188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Medium" panose="020B0602020204020303" pitchFamily="34" charset="-52"/>
              </a:rPr>
              <a:t>РЕГИОНАЛЬНЫЕ чемпионаты </a:t>
            </a:r>
          </a:p>
          <a:p>
            <a:r>
              <a:rPr lang="ru-RU" sz="1600" dirty="0">
                <a:solidFill>
                  <a:srgbClr val="000000"/>
                </a:solidFill>
                <a:latin typeface="Futura PT Medium" panose="020B0602020204020303" pitchFamily="34" charset="-52"/>
              </a:rPr>
              <a:t>«Абилимпикс»</a:t>
            </a:r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B5E17184-886E-4177-9057-F933C861B289}"/>
              </a:ext>
            </a:extLst>
          </p:cNvPr>
          <p:cNvCxnSpPr>
            <a:cxnSpLocks/>
          </p:cNvCxnSpPr>
          <p:nvPr/>
        </p:nvCxnSpPr>
        <p:spPr>
          <a:xfrm flipV="1">
            <a:off x="4739969" y="3667230"/>
            <a:ext cx="0" cy="564749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99BFC6CC-BAAD-42D4-B41D-86F9E5607E26}"/>
              </a:ext>
            </a:extLst>
          </p:cNvPr>
          <p:cNvSpPr txBox="1"/>
          <p:nvPr/>
        </p:nvSpPr>
        <p:spPr>
          <a:xfrm>
            <a:off x="3391173" y="4267100"/>
            <a:ext cx="2214995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Повышение квалификации экспертов чемпионатов «Абилимпикс»</a:t>
            </a:r>
          </a:p>
        </p:txBody>
      </p: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555BFFD0-523E-400F-827C-6F50E37EB1DE}"/>
              </a:ext>
            </a:extLst>
          </p:cNvPr>
          <p:cNvSpPr/>
          <p:nvPr/>
        </p:nvSpPr>
        <p:spPr>
          <a:xfrm>
            <a:off x="5662714" y="4231979"/>
            <a:ext cx="1804897" cy="1024402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60000">
                <a:srgbClr val="EEF0D0"/>
              </a:gs>
              <a:gs pos="0">
                <a:srgbClr val="DEF3EE"/>
              </a:gs>
              <a:gs pos="100000">
                <a:srgbClr val="FFF4D1"/>
              </a:gs>
            </a:gsLst>
            <a:lin ang="1890000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DB14EE61-87B8-415C-9CB7-A47A5D35B8FE}"/>
              </a:ext>
            </a:extLst>
          </p:cNvPr>
          <p:cNvSpPr/>
          <p:nvPr/>
        </p:nvSpPr>
        <p:spPr>
          <a:xfrm>
            <a:off x="564224" y="5627850"/>
            <a:ext cx="10982324" cy="385731"/>
          </a:xfrm>
          <a:prstGeom prst="roundRect">
            <a:avLst>
              <a:gd name="adj" fmla="val 50000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CD41B1C-AD3F-475B-A9E4-5B7868242DF6}"/>
              </a:ext>
            </a:extLst>
          </p:cNvPr>
          <p:cNvSpPr txBox="1"/>
          <p:nvPr/>
        </p:nvSpPr>
        <p:spPr>
          <a:xfrm>
            <a:off x="1864386" y="5669063"/>
            <a:ext cx="8382000" cy="31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Межчемпионатные</a:t>
            </a: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мероприятия + информационное сопровождение движения «Абилимпикс»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165947-8466-4DA8-A4A9-AD0A4ADFF747}"/>
              </a:ext>
            </a:extLst>
          </p:cNvPr>
          <p:cNvSpPr txBox="1"/>
          <p:nvPr/>
        </p:nvSpPr>
        <p:spPr>
          <a:xfrm>
            <a:off x="5718246" y="4267100"/>
            <a:ext cx="1742976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Отборочный этап Национального чемпионата «Абилимпикс»</a:t>
            </a:r>
          </a:p>
        </p:txBody>
      </p: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62825A1B-59DC-4A59-B444-7CC5AF54C135}"/>
              </a:ext>
            </a:extLst>
          </p:cNvPr>
          <p:cNvCxnSpPr>
            <a:cxnSpLocks/>
          </p:cNvCxnSpPr>
          <p:nvPr/>
        </p:nvCxnSpPr>
        <p:spPr>
          <a:xfrm flipH="1">
            <a:off x="5632474" y="4000209"/>
            <a:ext cx="1159782" cy="0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DA513BB7-0FE0-46C4-8453-25C2B5E3B84C}"/>
              </a:ext>
            </a:extLst>
          </p:cNvPr>
          <p:cNvCxnSpPr>
            <a:cxnSpLocks/>
          </p:cNvCxnSpPr>
          <p:nvPr/>
        </p:nvCxnSpPr>
        <p:spPr>
          <a:xfrm>
            <a:off x="6792256" y="3424394"/>
            <a:ext cx="0" cy="5885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41E0E30C-58A5-4C0D-B653-8343F528BF81}"/>
              </a:ext>
            </a:extLst>
          </p:cNvPr>
          <p:cNvCxnSpPr>
            <a:cxnSpLocks/>
          </p:cNvCxnSpPr>
          <p:nvPr/>
        </p:nvCxnSpPr>
        <p:spPr>
          <a:xfrm>
            <a:off x="5646097" y="3426994"/>
            <a:ext cx="0" cy="56455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CBB4688E-CED1-48A0-9DC8-A910313A1F84}"/>
              </a:ext>
            </a:extLst>
          </p:cNvPr>
          <p:cNvCxnSpPr>
            <a:cxnSpLocks/>
          </p:cNvCxnSpPr>
          <p:nvPr/>
        </p:nvCxnSpPr>
        <p:spPr>
          <a:xfrm flipV="1">
            <a:off x="6209994" y="4012990"/>
            <a:ext cx="0" cy="218989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1" name="Овал 140">
            <a:extLst>
              <a:ext uri="{FF2B5EF4-FFF2-40B4-BE49-F238E27FC236}">
                <a16:creationId xmlns:a16="http://schemas.microsoft.com/office/drawing/2014/main" id="{0B573F16-DD87-4789-A5FA-5E9A4A3A8B78}"/>
              </a:ext>
            </a:extLst>
          </p:cNvPr>
          <p:cNvSpPr/>
          <p:nvPr/>
        </p:nvSpPr>
        <p:spPr>
          <a:xfrm rot="4500000">
            <a:off x="2960599" y="4140915"/>
            <a:ext cx="157150" cy="15714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79ABAFB9-9B45-4A04-9DD9-41B69838937F}"/>
              </a:ext>
            </a:extLst>
          </p:cNvPr>
          <p:cNvSpPr/>
          <p:nvPr/>
        </p:nvSpPr>
        <p:spPr>
          <a:xfrm rot="1800000">
            <a:off x="4659434" y="4140915"/>
            <a:ext cx="157150" cy="15714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EBF4604A-7368-4DF2-861E-093D5B92EF85}"/>
              </a:ext>
            </a:extLst>
          </p:cNvPr>
          <p:cNvSpPr/>
          <p:nvPr/>
        </p:nvSpPr>
        <p:spPr>
          <a:xfrm rot="1800000">
            <a:off x="6131420" y="4140915"/>
            <a:ext cx="157150" cy="15714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2F7146A8-04BB-4FD8-B567-A2107E9633D1}"/>
              </a:ext>
            </a:extLst>
          </p:cNvPr>
          <p:cNvSpPr/>
          <p:nvPr/>
        </p:nvSpPr>
        <p:spPr>
          <a:xfrm rot="15300000">
            <a:off x="9965401" y="4140915"/>
            <a:ext cx="157150" cy="157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CF797291-BC94-4DD1-B3BC-5CFF0C43C77A}"/>
              </a:ext>
            </a:extLst>
          </p:cNvPr>
          <p:cNvSpPr/>
          <p:nvPr/>
        </p:nvSpPr>
        <p:spPr>
          <a:xfrm rot="15300000">
            <a:off x="6500841" y="2163179"/>
            <a:ext cx="157150" cy="1571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A559F4FD-3408-4623-BF51-9EF37ABB7C38}"/>
              </a:ext>
            </a:extLst>
          </p:cNvPr>
          <p:cNvSpPr/>
          <p:nvPr/>
        </p:nvSpPr>
        <p:spPr>
          <a:xfrm rot="15300000">
            <a:off x="8395682" y="2163179"/>
            <a:ext cx="157150" cy="157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E24E84C7-821C-4DF9-9F3C-CB2AF7C7DA90}"/>
              </a:ext>
            </a:extLst>
          </p:cNvPr>
          <p:cNvSpPr/>
          <p:nvPr/>
        </p:nvSpPr>
        <p:spPr>
          <a:xfrm rot="15300000">
            <a:off x="9371042" y="2163179"/>
            <a:ext cx="157150" cy="157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5ED76D13-DD09-4BAA-809A-3B76BB50298C}"/>
              </a:ext>
            </a:extLst>
          </p:cNvPr>
          <p:cNvSpPr/>
          <p:nvPr/>
        </p:nvSpPr>
        <p:spPr>
          <a:xfrm rot="15300000">
            <a:off x="11453842" y="216317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243C289E-AE98-4097-BC61-A698D9FD987F}"/>
              </a:ext>
            </a:extLst>
          </p:cNvPr>
          <p:cNvSpPr/>
          <p:nvPr/>
        </p:nvSpPr>
        <p:spPr>
          <a:xfrm rot="15300000">
            <a:off x="2044731" y="215516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A7A7B9E7-B2EB-4D99-9FE2-512D3AF780E5}"/>
              </a:ext>
            </a:extLst>
          </p:cNvPr>
          <p:cNvSpPr/>
          <p:nvPr/>
        </p:nvSpPr>
        <p:spPr>
          <a:xfrm rot="15300000">
            <a:off x="6013162" y="554137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id="{6FBB3A98-BB16-4D56-B624-A42AC7CF8688}"/>
              </a:ext>
            </a:extLst>
          </p:cNvPr>
          <p:cNvSpPr/>
          <p:nvPr/>
        </p:nvSpPr>
        <p:spPr>
          <a:xfrm rot="15300000">
            <a:off x="133475" y="2137238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CB8591D1-12D8-4E4B-ACE0-C9E7927A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63" y="6128701"/>
            <a:ext cx="327421" cy="394584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1D7E8DAB-792D-4A8F-BFC5-5D2395CA4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859F2B3C-C08D-4C5E-BC22-64CE5046E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9E92C55D-6218-4472-B224-F002E817D8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4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FAC8B1-112F-498C-A6FD-3871DF980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733" y="1238769"/>
            <a:ext cx="8617413" cy="5619232"/>
          </a:xfrm>
          <a:prstGeom prst="rect">
            <a:avLst/>
          </a:prstGeom>
        </p:spPr>
      </p:pic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D1B0E254-1E1A-44CD-8628-919219022C0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39413" y="359432"/>
            <a:ext cx="11574787" cy="4723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руководителя Центра развития движения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958F8625-AAC7-4E9B-8CC2-D0338A268080}"/>
              </a:ext>
            </a:extLst>
          </p:cNvPr>
          <p:cNvGrpSpPr/>
          <p:nvPr/>
        </p:nvGrpSpPr>
        <p:grpSpPr>
          <a:xfrm>
            <a:off x="4668570" y="3678308"/>
            <a:ext cx="2893099" cy="1822057"/>
            <a:chOff x="4668570" y="3678308"/>
            <a:chExt cx="2893099" cy="1822057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3C1E7D4-1F81-48EF-BED3-B0D3EDC0D302}"/>
                </a:ext>
              </a:extLst>
            </p:cNvPr>
            <p:cNvSpPr/>
            <p:nvPr/>
          </p:nvSpPr>
          <p:spPr>
            <a:xfrm>
              <a:off x="4668570" y="4030896"/>
              <a:ext cx="2893099" cy="1469469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C8F93971-EE4D-458C-9031-53BDAF3B167F}"/>
                </a:ext>
              </a:extLst>
            </p:cNvPr>
            <p:cNvSpPr/>
            <p:nvPr/>
          </p:nvSpPr>
          <p:spPr>
            <a:xfrm>
              <a:off x="4668570" y="3678308"/>
              <a:ext cx="2893099" cy="55768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719C589-0A19-4E45-9C44-88589C1AEEFC}"/>
              </a:ext>
            </a:extLst>
          </p:cNvPr>
          <p:cNvSpPr txBox="1"/>
          <p:nvPr/>
        </p:nvSpPr>
        <p:spPr>
          <a:xfrm>
            <a:off x="4807202" y="4314549"/>
            <a:ext cx="2660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итоговых паспортов региональных чемпионатов «Абилимпикс»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06227A-AA0E-4329-B7A3-C5B4B08BB7DF}"/>
              </a:ext>
            </a:extLst>
          </p:cNvPr>
          <p:cNvSpPr txBox="1"/>
          <p:nvPr/>
        </p:nvSpPr>
        <p:spPr>
          <a:xfrm>
            <a:off x="5139439" y="3742221"/>
            <a:ext cx="1951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 Февраля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270BCCC-6410-4825-B77D-B294AC49D3AF}"/>
              </a:ext>
            </a:extLst>
          </p:cNvPr>
          <p:cNvGrpSpPr/>
          <p:nvPr/>
        </p:nvGrpSpPr>
        <p:grpSpPr>
          <a:xfrm>
            <a:off x="436576" y="1242898"/>
            <a:ext cx="4021055" cy="1614660"/>
            <a:chOff x="436576" y="1242898"/>
            <a:chExt cx="4021055" cy="161466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7CBE7082-3496-47AC-BD7B-FF06A0150D01}"/>
                </a:ext>
              </a:extLst>
            </p:cNvPr>
            <p:cNvSpPr/>
            <p:nvPr/>
          </p:nvSpPr>
          <p:spPr>
            <a:xfrm>
              <a:off x="436576" y="1651119"/>
              <a:ext cx="4021055" cy="1206439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 dirty="0"/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888C3319-8F9B-4986-AA48-AB331B99E9BC}"/>
                </a:ext>
              </a:extLst>
            </p:cNvPr>
            <p:cNvSpPr/>
            <p:nvPr/>
          </p:nvSpPr>
          <p:spPr>
            <a:xfrm>
              <a:off x="450817" y="1242898"/>
              <a:ext cx="4006814" cy="568143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0ED4F5D-C7EE-41FF-A8EE-5F2D3B98D2C2}"/>
              </a:ext>
            </a:extLst>
          </p:cNvPr>
          <p:cNvSpPr txBox="1"/>
          <p:nvPr/>
        </p:nvSpPr>
        <p:spPr>
          <a:xfrm>
            <a:off x="889224" y="1872320"/>
            <a:ext cx="3174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предварительных паспортов региональных чемпионатов «Абилимпикс»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29AFF8-F945-46B3-97E5-20B7806EB301}"/>
              </a:ext>
            </a:extLst>
          </p:cNvPr>
          <p:cNvSpPr txBox="1"/>
          <p:nvPr/>
        </p:nvSpPr>
        <p:spPr>
          <a:xfrm>
            <a:off x="1170623" y="1337205"/>
            <a:ext cx="2612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1 Декабря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69984FC-58BC-4A1B-B9BD-F45811411AF4}"/>
              </a:ext>
            </a:extLst>
          </p:cNvPr>
          <p:cNvGrpSpPr/>
          <p:nvPr/>
        </p:nvGrpSpPr>
        <p:grpSpPr>
          <a:xfrm>
            <a:off x="2083739" y="3027698"/>
            <a:ext cx="2374501" cy="2464268"/>
            <a:chOff x="2083739" y="3027698"/>
            <a:chExt cx="2374501" cy="2464268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3D366C5E-668C-4ADE-9AC3-5D4CDCD0EB8C}"/>
                </a:ext>
              </a:extLst>
            </p:cNvPr>
            <p:cNvSpPr/>
            <p:nvPr/>
          </p:nvSpPr>
          <p:spPr>
            <a:xfrm>
              <a:off x="2083739" y="3322403"/>
              <a:ext cx="2374501" cy="2169563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16C48C90-7CBA-4BD0-98A9-B7BEBCA0A736}"/>
                </a:ext>
              </a:extLst>
            </p:cNvPr>
            <p:cNvSpPr/>
            <p:nvPr/>
          </p:nvSpPr>
          <p:spPr>
            <a:xfrm>
              <a:off x="2083740" y="3027698"/>
              <a:ext cx="2374500" cy="55768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79C075D-2FB8-42EC-8192-B86BC429E9DF}"/>
              </a:ext>
            </a:extLst>
          </p:cNvPr>
          <p:cNvSpPr txBox="1"/>
          <p:nvPr/>
        </p:nvSpPr>
        <p:spPr>
          <a:xfrm>
            <a:off x="2355591" y="3768942"/>
            <a:ext cx="1913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Разработка плана мероприятий  движения «Абилимпикс»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регионе на текущий год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B3DD8AD-E1C9-46AE-AA03-E0ACEE243B28}"/>
              </a:ext>
            </a:extLst>
          </p:cNvPr>
          <p:cNvSpPr txBox="1"/>
          <p:nvPr/>
        </p:nvSpPr>
        <p:spPr>
          <a:xfrm>
            <a:off x="2233541" y="3080755"/>
            <a:ext cx="20353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Январь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B4B5E6-B25E-40F8-851D-0D457BE7F5E3}"/>
              </a:ext>
            </a:extLst>
          </p:cNvPr>
          <p:cNvGrpSpPr/>
          <p:nvPr/>
        </p:nvGrpSpPr>
        <p:grpSpPr>
          <a:xfrm>
            <a:off x="4668569" y="1240967"/>
            <a:ext cx="2893101" cy="2239896"/>
            <a:chOff x="4668569" y="1240967"/>
            <a:chExt cx="2893101" cy="2239896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78D2780-9075-4A6E-9046-D494DBFEBE09}"/>
                </a:ext>
              </a:extLst>
            </p:cNvPr>
            <p:cNvSpPr/>
            <p:nvPr/>
          </p:nvSpPr>
          <p:spPr>
            <a:xfrm>
              <a:off x="4668569" y="1652046"/>
              <a:ext cx="2893101" cy="1828817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 dirty="0"/>
            </a:p>
          </p:txBody>
        </p:sp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F8D0255A-0745-49EF-9BDD-71C45612A509}"/>
                </a:ext>
              </a:extLst>
            </p:cNvPr>
            <p:cNvSpPr/>
            <p:nvPr/>
          </p:nvSpPr>
          <p:spPr>
            <a:xfrm>
              <a:off x="4668570" y="1240967"/>
              <a:ext cx="2893099" cy="5678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5A1F099-3D74-410F-A8EC-BBDF12DAA038}"/>
              </a:ext>
            </a:extLst>
          </p:cNvPr>
          <p:cNvSpPr txBox="1"/>
          <p:nvPr/>
        </p:nvSpPr>
        <p:spPr>
          <a:xfrm>
            <a:off x="4720710" y="1867143"/>
            <a:ext cx="2833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Предоставление: Медиаплана освещения регионального чемпионата в СМИ, Плана проведения </a:t>
            </a:r>
            <a:r>
              <a:rPr lang="ru-RU" sz="16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межчемпионатных</a:t>
            </a: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мероприятий в субъекте РФ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на текущий год)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F7A4FD-6C4A-47CB-8071-443201DA2153}"/>
              </a:ext>
            </a:extLst>
          </p:cNvPr>
          <p:cNvSpPr txBox="1"/>
          <p:nvPr/>
        </p:nvSpPr>
        <p:spPr>
          <a:xfrm>
            <a:off x="5256265" y="1317478"/>
            <a:ext cx="1717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 Февраля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732F357-E614-497E-A9D5-78AB61578D06}"/>
              </a:ext>
            </a:extLst>
          </p:cNvPr>
          <p:cNvGrpSpPr/>
          <p:nvPr/>
        </p:nvGrpSpPr>
        <p:grpSpPr>
          <a:xfrm>
            <a:off x="7795099" y="1237860"/>
            <a:ext cx="3994134" cy="1811787"/>
            <a:chOff x="7795099" y="1237860"/>
            <a:chExt cx="3994134" cy="1811787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BC5CD55A-ADBC-45B5-8B40-96ADE6AA21C4}"/>
                </a:ext>
              </a:extLst>
            </p:cNvPr>
            <p:cNvSpPr/>
            <p:nvPr/>
          </p:nvSpPr>
          <p:spPr>
            <a:xfrm>
              <a:off x="7795099" y="1737315"/>
              <a:ext cx="3994134" cy="1312332"/>
            </a:xfrm>
            <a:prstGeom prst="roundRect">
              <a:avLst>
                <a:gd name="adj" fmla="val 4932"/>
              </a:avLst>
            </a:prstGeom>
            <a:solidFill>
              <a:srgbClr val="DE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BA0C35FC-52FF-458D-99A8-AFB071655382}"/>
                </a:ext>
              </a:extLst>
            </p:cNvPr>
            <p:cNvSpPr/>
            <p:nvPr/>
          </p:nvSpPr>
          <p:spPr>
            <a:xfrm>
              <a:off x="7795099" y="1237860"/>
              <a:ext cx="3994134" cy="57095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D1205F7-5369-47FD-AE17-6FA7D3AEAED5}"/>
              </a:ext>
            </a:extLst>
          </p:cNvPr>
          <p:cNvSpPr txBox="1"/>
          <p:nvPr/>
        </p:nvSpPr>
        <p:spPr>
          <a:xfrm>
            <a:off x="7931871" y="2013734"/>
            <a:ext cx="3986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региональных чемпионатов «Абилимпикс» </a:t>
            </a:r>
            <a:r>
              <a:rPr lang="ru-RU" sz="1600" dirty="0">
                <a:solidFill>
                  <a:schemeClr val="accent2"/>
                </a:solidFill>
                <a:latin typeface="Futura PT Book" panose="020B0502020204020303" pitchFamily="34" charset="-52"/>
              </a:rPr>
              <a:t>(См. Приложение 1 Чек-Лист Регионального чемпионата «Абилимпикс»)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7F81062-8D60-473C-807D-48D89081AB95}"/>
              </a:ext>
            </a:extLst>
          </p:cNvPr>
          <p:cNvSpPr txBox="1"/>
          <p:nvPr/>
        </p:nvSpPr>
        <p:spPr>
          <a:xfrm>
            <a:off x="8445845" y="1315255"/>
            <a:ext cx="2692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Марта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–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30 Апреля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844BAF8-C272-44C9-8E05-49D3A21C65D6}"/>
              </a:ext>
            </a:extLst>
          </p:cNvPr>
          <p:cNvGrpSpPr/>
          <p:nvPr/>
        </p:nvGrpSpPr>
        <p:grpSpPr>
          <a:xfrm>
            <a:off x="4731049" y="6096425"/>
            <a:ext cx="2792383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B8C94E22-B06F-42C8-A490-837063813C7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5C9BDE0-7155-4301-BF2B-D5AE95446727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ФЕВРАЛЬ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8C4C3D-FEB3-4A3C-8C69-21B44D1FF5D3}"/>
              </a:ext>
            </a:extLst>
          </p:cNvPr>
          <p:cNvGrpSpPr/>
          <p:nvPr/>
        </p:nvGrpSpPr>
        <p:grpSpPr>
          <a:xfrm>
            <a:off x="7787095" y="6106418"/>
            <a:ext cx="1849754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11D67F45-6E03-493B-A529-826BFD11A5FA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DE12AC8-30B0-4146-8C3C-3A1A2B150CC3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793B444-1A2C-4BB0-9289-EADE528E5765}"/>
              </a:ext>
            </a:extLst>
          </p:cNvPr>
          <p:cNvGrpSpPr/>
          <p:nvPr/>
        </p:nvGrpSpPr>
        <p:grpSpPr>
          <a:xfrm>
            <a:off x="9760097" y="6106418"/>
            <a:ext cx="1972142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7C605443-2929-4507-A681-61236039B98F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B7D2B53-1F7E-49D7-817F-F0610124DF1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C15CBF5-ECD9-4DF0-B118-56D625B5993D}"/>
              </a:ext>
            </a:extLst>
          </p:cNvPr>
          <p:cNvGrpSpPr/>
          <p:nvPr/>
        </p:nvGrpSpPr>
        <p:grpSpPr>
          <a:xfrm>
            <a:off x="386005" y="6096425"/>
            <a:ext cx="2164812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3AB3DE3F-DB78-475E-AC34-29870F76A4B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A956B4B-4AD4-4F2E-A3CB-0BD236F9CF3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ДЕКАБРЬ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ACCA1DD-BE8D-46D9-BEC7-B6D8A52D33BE}"/>
              </a:ext>
            </a:extLst>
          </p:cNvPr>
          <p:cNvGrpSpPr/>
          <p:nvPr/>
        </p:nvGrpSpPr>
        <p:grpSpPr>
          <a:xfrm>
            <a:off x="2651514" y="6096425"/>
            <a:ext cx="2000122" cy="346770"/>
            <a:chOff x="319405" y="5693350"/>
            <a:chExt cx="525122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B4827373-C8EF-4DDF-ADF4-238A2B34788F}"/>
                </a:ext>
              </a:extLst>
            </p:cNvPr>
            <p:cNvSpPr/>
            <p:nvPr/>
          </p:nvSpPr>
          <p:spPr>
            <a:xfrm>
              <a:off x="319405" y="5693350"/>
              <a:ext cx="525122" cy="44704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7E5BB89-C71B-47A4-8C89-BC35BB5A8C2C}"/>
                </a:ext>
              </a:extLst>
            </p:cNvPr>
            <p:cNvSpPr txBox="1"/>
            <p:nvPr/>
          </p:nvSpPr>
          <p:spPr>
            <a:xfrm>
              <a:off x="381659" y="5748242"/>
              <a:ext cx="407647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ЯНВАРЬ</a:t>
              </a:r>
            </a:p>
          </p:txBody>
        </p:sp>
      </p:grpSp>
      <p:sp>
        <p:nvSpPr>
          <p:cNvPr id="104" name="Овал 103">
            <a:extLst>
              <a:ext uri="{FF2B5EF4-FFF2-40B4-BE49-F238E27FC236}">
                <a16:creationId xmlns:a16="http://schemas.microsoft.com/office/drawing/2014/main" id="{F2B1D9F0-9B1B-4A92-9137-2613F8F9E327}"/>
              </a:ext>
            </a:extLst>
          </p:cNvPr>
          <p:cNvSpPr/>
          <p:nvPr/>
        </p:nvSpPr>
        <p:spPr>
          <a:xfrm>
            <a:off x="1349500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1AE05043-AE06-4EE3-8298-B3D5F2553F7E}"/>
              </a:ext>
            </a:extLst>
          </p:cNvPr>
          <p:cNvSpPr/>
          <p:nvPr/>
        </p:nvSpPr>
        <p:spPr>
          <a:xfrm>
            <a:off x="3546057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5621394D-E38A-4EC2-AA64-5C8D9CC2FBAA}"/>
              </a:ext>
            </a:extLst>
          </p:cNvPr>
          <p:cNvSpPr/>
          <p:nvPr/>
        </p:nvSpPr>
        <p:spPr>
          <a:xfrm>
            <a:off x="6036662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5F2AC3CB-F889-4249-BD9D-45B86CA79ABE}"/>
              </a:ext>
            </a:extLst>
          </p:cNvPr>
          <p:cNvSpPr/>
          <p:nvPr/>
        </p:nvSpPr>
        <p:spPr>
          <a:xfrm>
            <a:off x="8593061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A2EBA75E-4BDC-4324-A7F3-165F01AE0B34}"/>
              </a:ext>
            </a:extLst>
          </p:cNvPr>
          <p:cNvSpPr/>
          <p:nvPr/>
        </p:nvSpPr>
        <p:spPr>
          <a:xfrm>
            <a:off x="10627256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3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759C0263-7D74-471F-818D-EEA7933C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733" y="1238769"/>
            <a:ext cx="8617413" cy="5619232"/>
          </a:xfrm>
          <a:prstGeom prst="rect">
            <a:avLst/>
          </a:prstGeom>
        </p:spPr>
      </p:pic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836544DF-10CE-4488-A220-84EDEFB0C2C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828687-2823-41D7-8B6D-F90006587BD7}"/>
              </a:ext>
            </a:extLst>
          </p:cNvPr>
          <p:cNvGrpSpPr/>
          <p:nvPr/>
        </p:nvGrpSpPr>
        <p:grpSpPr>
          <a:xfrm>
            <a:off x="6351147" y="1239431"/>
            <a:ext cx="3542561" cy="2217073"/>
            <a:chOff x="6351147" y="1239431"/>
            <a:chExt cx="3542561" cy="2217073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3C1E7D4-1F81-48EF-BED3-B0D3EDC0D302}"/>
                </a:ext>
              </a:extLst>
            </p:cNvPr>
            <p:cNvSpPr/>
            <p:nvPr/>
          </p:nvSpPr>
          <p:spPr>
            <a:xfrm>
              <a:off x="6351147" y="1685846"/>
              <a:ext cx="3542560" cy="1770658"/>
            </a:xfrm>
            <a:prstGeom prst="roundRect">
              <a:avLst>
                <a:gd name="adj" fmla="val 4048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C8F93971-EE4D-458C-9031-53BDAF3B167F}"/>
                </a:ext>
              </a:extLst>
            </p:cNvPr>
            <p:cNvSpPr/>
            <p:nvPr/>
          </p:nvSpPr>
          <p:spPr>
            <a:xfrm>
              <a:off x="6351148" y="1239431"/>
              <a:ext cx="3542560" cy="516699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719C589-0A19-4E45-9C44-88589C1AEEFC}"/>
              </a:ext>
            </a:extLst>
          </p:cNvPr>
          <p:cNvSpPr txBox="1"/>
          <p:nvPr/>
        </p:nvSpPr>
        <p:spPr>
          <a:xfrm>
            <a:off x="6379366" y="1861035"/>
            <a:ext cx="34542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в «Фестивале возможностей», «Фестивале знакомства с профессией», «Фестивале региональных компетенций» в рамках Национального чемпионата «Абилимпикс»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020D00-93B4-4852-BA9E-61816E237899}"/>
              </a:ext>
            </a:extLst>
          </p:cNvPr>
          <p:cNvGrpSpPr/>
          <p:nvPr/>
        </p:nvGrpSpPr>
        <p:grpSpPr>
          <a:xfrm>
            <a:off x="355447" y="1239431"/>
            <a:ext cx="2795149" cy="3308604"/>
            <a:chOff x="355447" y="1239431"/>
            <a:chExt cx="2795149" cy="3308604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7CBE7082-3496-47AC-BD7B-FF06A0150D01}"/>
                </a:ext>
              </a:extLst>
            </p:cNvPr>
            <p:cNvSpPr/>
            <p:nvPr/>
          </p:nvSpPr>
          <p:spPr>
            <a:xfrm>
              <a:off x="355447" y="1685846"/>
              <a:ext cx="2795149" cy="2862189"/>
            </a:xfrm>
            <a:prstGeom prst="roundRect">
              <a:avLst>
                <a:gd name="adj" fmla="val 4048"/>
              </a:avLst>
            </a:prstGeom>
            <a:solidFill>
              <a:srgbClr val="DE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888C3319-8F9B-4986-AA48-AB331B99E9BC}"/>
                </a:ext>
              </a:extLst>
            </p:cNvPr>
            <p:cNvSpPr/>
            <p:nvPr/>
          </p:nvSpPr>
          <p:spPr>
            <a:xfrm>
              <a:off x="355447" y="1239431"/>
              <a:ext cx="2795149" cy="51669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206227A-AA0E-4329-B7A3-C5B4B08BB7DF}"/>
              </a:ext>
            </a:extLst>
          </p:cNvPr>
          <p:cNvSpPr txBox="1"/>
          <p:nvPr/>
        </p:nvSpPr>
        <p:spPr>
          <a:xfrm>
            <a:off x="7178630" y="1296301"/>
            <a:ext cx="1951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Июль - Август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D4F5D-C7EE-41FF-A8EE-5F2D3B98D2C2}"/>
              </a:ext>
            </a:extLst>
          </p:cNvPr>
          <p:cNvSpPr txBox="1"/>
          <p:nvPr/>
        </p:nvSpPr>
        <p:spPr>
          <a:xfrm>
            <a:off x="490724" y="1861035"/>
            <a:ext cx="246281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в Отборочном этапе национального чемпионата «Абилимпикс» (далее – ОЭ), организация направления победителей </a:t>
            </a:r>
            <a:b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(1 место) РЧА по основным компетенциям, экспертов, сопровождающих для участия в ОЭ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1FB3A0-174F-4611-BE96-4DCA43C62E80}"/>
              </a:ext>
            </a:extLst>
          </p:cNvPr>
          <p:cNvGrpSpPr/>
          <p:nvPr/>
        </p:nvGrpSpPr>
        <p:grpSpPr>
          <a:xfrm>
            <a:off x="3252783" y="1247578"/>
            <a:ext cx="3008144" cy="2212961"/>
            <a:chOff x="3252783" y="1247578"/>
            <a:chExt cx="3008144" cy="2212961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B2AE2DB2-3DA5-4BA3-A0E9-F59ADC2F89E7}"/>
                </a:ext>
              </a:extLst>
            </p:cNvPr>
            <p:cNvSpPr/>
            <p:nvPr/>
          </p:nvSpPr>
          <p:spPr>
            <a:xfrm>
              <a:off x="3252783" y="1690808"/>
              <a:ext cx="3008144" cy="1769731"/>
            </a:xfrm>
            <a:prstGeom prst="roundRect">
              <a:avLst>
                <a:gd name="adj" fmla="val 4048"/>
              </a:avLst>
            </a:prstGeom>
            <a:gradFill flip="none" rotWithShape="1">
              <a:gsLst>
                <a:gs pos="0">
                  <a:srgbClr val="DEF3EE"/>
                </a:gs>
                <a:gs pos="100000">
                  <a:srgbClr val="FFECB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8EFAF7C1-900D-46ED-802B-D4EE0E7B5D9B}"/>
                </a:ext>
              </a:extLst>
            </p:cNvPr>
            <p:cNvSpPr/>
            <p:nvPr/>
          </p:nvSpPr>
          <p:spPr>
            <a:xfrm rot="10800000">
              <a:off x="3255683" y="1247578"/>
              <a:ext cx="3005243" cy="52698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C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129AFF8-F945-46B3-97E5-20B7806EB301}"/>
              </a:ext>
            </a:extLst>
          </p:cNvPr>
          <p:cNvSpPr txBox="1"/>
          <p:nvPr/>
        </p:nvSpPr>
        <p:spPr>
          <a:xfrm>
            <a:off x="554700" y="1296301"/>
            <a:ext cx="2455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Март - Апрель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9C075D-2FB8-42EC-8192-B86BC429E9DF}"/>
              </a:ext>
            </a:extLst>
          </p:cNvPr>
          <p:cNvSpPr txBox="1"/>
          <p:nvPr/>
        </p:nvSpPr>
        <p:spPr>
          <a:xfrm>
            <a:off x="3365024" y="1861035"/>
            <a:ext cx="27706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Участие в Отборочном этапе Национального чемпионата «Абилимпикс» </a:t>
            </a:r>
            <a:r>
              <a:rPr lang="ru-RU" sz="1500" dirty="0">
                <a:solidFill>
                  <a:schemeClr val="accent2"/>
                </a:solidFill>
                <a:latin typeface="Futura PT Book" panose="020B0502020204020303" pitchFamily="34" charset="-52"/>
              </a:rPr>
              <a:t>(См. приложение 2 Чек-лист Отборочного этапа Национального чемпионата «Абилимпикс»)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B3DD8AD-E1C9-46AE-AA03-E0ACEE243B28}"/>
              </a:ext>
            </a:extLst>
          </p:cNvPr>
          <p:cNvSpPr txBox="1"/>
          <p:nvPr/>
        </p:nvSpPr>
        <p:spPr>
          <a:xfrm>
            <a:off x="3973655" y="1296301"/>
            <a:ext cx="1554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Май - Июнь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F11950F-383D-4641-B8C1-CE00B9357091}"/>
              </a:ext>
            </a:extLst>
          </p:cNvPr>
          <p:cNvGrpSpPr/>
          <p:nvPr/>
        </p:nvGrpSpPr>
        <p:grpSpPr>
          <a:xfrm>
            <a:off x="3972344" y="3649365"/>
            <a:ext cx="3817114" cy="1434075"/>
            <a:chOff x="3972344" y="3649365"/>
            <a:chExt cx="3817114" cy="1434075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78D2780-9075-4A6E-9046-D494DBFEBE09}"/>
                </a:ext>
              </a:extLst>
            </p:cNvPr>
            <p:cNvSpPr/>
            <p:nvPr/>
          </p:nvSpPr>
          <p:spPr>
            <a:xfrm>
              <a:off x="3972344" y="3756213"/>
              <a:ext cx="3817114" cy="1327227"/>
            </a:xfrm>
            <a:prstGeom prst="roundRect">
              <a:avLst>
                <a:gd name="adj" fmla="val 4048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F8D0255A-0745-49EF-9BDD-71C45612A509}"/>
                </a:ext>
              </a:extLst>
            </p:cNvPr>
            <p:cNvSpPr/>
            <p:nvPr/>
          </p:nvSpPr>
          <p:spPr>
            <a:xfrm>
              <a:off x="3973655" y="3649365"/>
              <a:ext cx="3815718" cy="460224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5A1F099-3D74-410F-A8EC-BBDF12DAA038}"/>
              </a:ext>
            </a:extLst>
          </p:cNvPr>
          <p:cNvSpPr txBox="1"/>
          <p:nvPr/>
        </p:nvSpPr>
        <p:spPr>
          <a:xfrm>
            <a:off x="4131361" y="4156323"/>
            <a:ext cx="35245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отчета о проведении </a:t>
            </a:r>
            <a:r>
              <a:rPr lang="ru-RU" sz="15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межчемпионатных</a:t>
            </a:r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мероприятий в субъекте РФ за 1 полугодие текущего года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F7A4FD-6C4A-47CB-8071-443201DA2153}"/>
              </a:ext>
            </a:extLst>
          </p:cNvPr>
          <p:cNvSpPr txBox="1"/>
          <p:nvPr/>
        </p:nvSpPr>
        <p:spPr>
          <a:xfrm>
            <a:off x="5022660" y="3687012"/>
            <a:ext cx="1717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10 Июня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745CA11-FE06-47C4-B49F-3A543E625A73}"/>
              </a:ext>
            </a:extLst>
          </p:cNvPr>
          <p:cNvGrpSpPr/>
          <p:nvPr/>
        </p:nvGrpSpPr>
        <p:grpSpPr>
          <a:xfrm>
            <a:off x="9990485" y="1239432"/>
            <a:ext cx="1950569" cy="3022261"/>
            <a:chOff x="9990485" y="1239432"/>
            <a:chExt cx="1950569" cy="3022261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BC5CD55A-ADBC-45B5-8B40-96ADE6AA21C4}"/>
                </a:ext>
              </a:extLst>
            </p:cNvPr>
            <p:cNvSpPr/>
            <p:nvPr/>
          </p:nvSpPr>
          <p:spPr>
            <a:xfrm>
              <a:off x="9990485" y="1610861"/>
              <a:ext cx="1950567" cy="2650832"/>
            </a:xfrm>
            <a:prstGeom prst="roundRect">
              <a:avLst>
                <a:gd name="adj" fmla="val 4932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BA0C35FC-52FF-458D-99A8-AFB071655382}"/>
                </a:ext>
              </a:extLst>
            </p:cNvPr>
            <p:cNvSpPr/>
            <p:nvPr/>
          </p:nvSpPr>
          <p:spPr>
            <a:xfrm>
              <a:off x="9990487" y="1239432"/>
              <a:ext cx="1950567" cy="516698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D1205F7-5369-47FD-AE17-6FA7D3AEAED5}"/>
              </a:ext>
            </a:extLst>
          </p:cNvPr>
          <p:cNvSpPr txBox="1"/>
          <p:nvPr/>
        </p:nvSpPr>
        <p:spPr>
          <a:xfrm>
            <a:off x="10156571" y="1861035"/>
            <a:ext cx="16734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делегации субъекта РФ в мероприятиях Национального центра «Абилимпикс»</a:t>
            </a: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8C4C3D-FEB3-4A3C-8C69-21B44D1FF5D3}"/>
              </a:ext>
            </a:extLst>
          </p:cNvPr>
          <p:cNvGrpSpPr/>
          <p:nvPr/>
        </p:nvGrpSpPr>
        <p:grpSpPr>
          <a:xfrm>
            <a:off x="385145" y="6113729"/>
            <a:ext cx="1465636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11D67F45-6E03-493B-A529-826BFD11A5FA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DE12AC8-30B0-4146-8C3C-3A1A2B150CC3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793B444-1A2C-4BB0-9289-EADE528E5765}"/>
              </a:ext>
            </a:extLst>
          </p:cNvPr>
          <p:cNvGrpSpPr/>
          <p:nvPr/>
        </p:nvGrpSpPr>
        <p:grpSpPr>
          <a:xfrm>
            <a:off x="1967853" y="6113729"/>
            <a:ext cx="15626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7C605443-2929-4507-A681-61236039B98F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B7D2B53-1F7E-49D7-817F-F0610124DF1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sp>
        <p:nvSpPr>
          <p:cNvPr id="107" name="Овал 106">
            <a:extLst>
              <a:ext uri="{FF2B5EF4-FFF2-40B4-BE49-F238E27FC236}">
                <a16:creationId xmlns:a16="http://schemas.microsoft.com/office/drawing/2014/main" id="{5F2AC3CB-F889-4249-BD9D-45B86CA79ABE}"/>
              </a:ext>
            </a:extLst>
          </p:cNvPr>
          <p:cNvSpPr/>
          <p:nvPr/>
        </p:nvSpPr>
        <p:spPr>
          <a:xfrm>
            <a:off x="995411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A2EBA75E-4BDC-4324-A7F3-165F01AE0B34}"/>
              </a:ext>
            </a:extLst>
          </p:cNvPr>
          <p:cNvSpPr/>
          <p:nvPr/>
        </p:nvSpPr>
        <p:spPr>
          <a:xfrm>
            <a:off x="2660688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93FDF5D-A473-4A33-8D6C-AECCE2FA2CD0}"/>
              </a:ext>
            </a:extLst>
          </p:cNvPr>
          <p:cNvGrpSpPr/>
          <p:nvPr/>
        </p:nvGrpSpPr>
        <p:grpSpPr>
          <a:xfrm>
            <a:off x="3627377" y="6113729"/>
            <a:ext cx="161669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6E415635-EDD7-4754-A91B-F4CFDA1A55F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6ACE61-217D-49C9-A903-11348371C2ED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МАЙ</a:t>
              </a:r>
            </a:p>
          </p:txBody>
        </p:sp>
      </p:grpSp>
      <p:sp>
        <p:nvSpPr>
          <p:cNvPr id="47" name="Овал 46">
            <a:extLst>
              <a:ext uri="{FF2B5EF4-FFF2-40B4-BE49-F238E27FC236}">
                <a16:creationId xmlns:a16="http://schemas.microsoft.com/office/drawing/2014/main" id="{E0EC2B35-1C26-420A-B24D-7FE14B566438}"/>
              </a:ext>
            </a:extLst>
          </p:cNvPr>
          <p:cNvSpPr/>
          <p:nvPr/>
        </p:nvSpPr>
        <p:spPr>
          <a:xfrm>
            <a:off x="4343278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7AFD945-40FE-476E-B517-33B834299C72}"/>
              </a:ext>
            </a:extLst>
          </p:cNvPr>
          <p:cNvGrpSpPr/>
          <p:nvPr/>
        </p:nvGrpSpPr>
        <p:grpSpPr>
          <a:xfrm>
            <a:off x="5325773" y="6113729"/>
            <a:ext cx="161669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C42BD62B-2012-42AA-B75F-6CDCC2370701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0417A8-2C23-42F0-AA2F-CC559C9639ED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ИЮНЬ</a:t>
              </a:r>
            </a:p>
          </p:txBody>
        </p:sp>
      </p:grpSp>
      <p:sp>
        <p:nvSpPr>
          <p:cNvPr id="51" name="Овал 50">
            <a:extLst>
              <a:ext uri="{FF2B5EF4-FFF2-40B4-BE49-F238E27FC236}">
                <a16:creationId xmlns:a16="http://schemas.microsoft.com/office/drawing/2014/main" id="{297EC400-050B-41C8-AB17-0120EEF29C40}"/>
              </a:ext>
            </a:extLst>
          </p:cNvPr>
          <p:cNvSpPr/>
          <p:nvPr/>
        </p:nvSpPr>
        <p:spPr>
          <a:xfrm>
            <a:off x="6023104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80A703F-43F7-4FAD-AE89-51D0AFFC15B3}"/>
              </a:ext>
            </a:extLst>
          </p:cNvPr>
          <p:cNvGrpSpPr/>
          <p:nvPr/>
        </p:nvGrpSpPr>
        <p:grpSpPr>
          <a:xfrm>
            <a:off x="7064488" y="6113729"/>
            <a:ext cx="153686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125B3435-6129-4E29-9C69-6613E8A4828A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C9E4DD-C7A6-466F-B25D-C08DFD1CC882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ИЮЛЬ</a:t>
              </a:r>
            </a:p>
          </p:txBody>
        </p:sp>
      </p:grpSp>
      <p:sp>
        <p:nvSpPr>
          <p:cNvPr id="55" name="Овал 54">
            <a:extLst>
              <a:ext uri="{FF2B5EF4-FFF2-40B4-BE49-F238E27FC236}">
                <a16:creationId xmlns:a16="http://schemas.microsoft.com/office/drawing/2014/main" id="{6E6D9390-0EF3-44DF-84AD-C586BA8E6873}"/>
              </a:ext>
            </a:extLst>
          </p:cNvPr>
          <p:cNvSpPr/>
          <p:nvPr/>
        </p:nvSpPr>
        <p:spPr>
          <a:xfrm>
            <a:off x="7720032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D160D68-3AD6-4ECA-9433-77C5BB2F155C}"/>
              </a:ext>
            </a:extLst>
          </p:cNvPr>
          <p:cNvGrpSpPr/>
          <p:nvPr/>
        </p:nvGrpSpPr>
        <p:grpSpPr>
          <a:xfrm>
            <a:off x="8724115" y="6113729"/>
            <a:ext cx="153686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A69A0F73-3C96-486F-A0AD-B3B73D608DB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ED1770B-6525-408E-8985-5E083EB7530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АВГУСТ</a:t>
              </a:r>
            </a:p>
          </p:txBody>
        </p:sp>
      </p:grpSp>
      <p:sp>
        <p:nvSpPr>
          <p:cNvPr id="59" name="Овал 58">
            <a:extLst>
              <a:ext uri="{FF2B5EF4-FFF2-40B4-BE49-F238E27FC236}">
                <a16:creationId xmlns:a16="http://schemas.microsoft.com/office/drawing/2014/main" id="{4905FBB6-E691-4DAB-8D86-1B00B79598D9}"/>
              </a:ext>
            </a:extLst>
          </p:cNvPr>
          <p:cNvSpPr/>
          <p:nvPr/>
        </p:nvSpPr>
        <p:spPr>
          <a:xfrm>
            <a:off x="9373634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F6EBCA8D-15B8-4EF4-872D-2FDAEE186A63}"/>
              </a:ext>
            </a:extLst>
          </p:cNvPr>
          <p:cNvGrpSpPr/>
          <p:nvPr/>
        </p:nvGrpSpPr>
        <p:grpSpPr>
          <a:xfrm>
            <a:off x="10355836" y="6113729"/>
            <a:ext cx="1474214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BB6E4772-9BB9-4B42-9D77-1DA08B9C1D0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73621C-8953-4C20-8482-D436FCA058CB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СЕНТЯБРЬ</a:t>
              </a:r>
            </a:p>
          </p:txBody>
        </p:sp>
      </p:grpSp>
      <p:sp>
        <p:nvSpPr>
          <p:cNvPr id="65" name="Овал 64">
            <a:extLst>
              <a:ext uri="{FF2B5EF4-FFF2-40B4-BE49-F238E27FC236}">
                <a16:creationId xmlns:a16="http://schemas.microsoft.com/office/drawing/2014/main" id="{4306CC1C-B65D-4412-A020-9CE21BA1F7BC}"/>
              </a:ext>
            </a:extLst>
          </p:cNvPr>
          <p:cNvSpPr/>
          <p:nvPr/>
        </p:nvSpPr>
        <p:spPr>
          <a:xfrm>
            <a:off x="10974032" y="5757960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394E70-A5AA-454D-B83A-DA431DA80AB8}"/>
              </a:ext>
            </a:extLst>
          </p:cNvPr>
          <p:cNvSpPr txBox="1"/>
          <p:nvPr/>
        </p:nvSpPr>
        <p:spPr>
          <a:xfrm>
            <a:off x="9962006" y="1295552"/>
            <a:ext cx="19790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Сентябрь</a:t>
            </a:r>
          </a:p>
        </p:txBody>
      </p:sp>
      <p:sp>
        <p:nvSpPr>
          <p:cNvPr id="111" name="PlaceHolder 1">
            <a:extLst>
              <a:ext uri="{FF2B5EF4-FFF2-40B4-BE49-F238E27FC236}">
                <a16:creationId xmlns:a16="http://schemas.microsoft.com/office/drawing/2014/main" id="{F4A3C09E-5CB4-4DB8-ACCA-31BC3A1E803B}"/>
              </a:ext>
            </a:extLst>
          </p:cNvPr>
          <p:cNvSpPr txBox="1">
            <a:spLocks/>
          </p:cNvSpPr>
          <p:nvPr/>
        </p:nvSpPr>
        <p:spPr>
          <a:xfrm>
            <a:off x="439413" y="359432"/>
            <a:ext cx="11574787" cy="4723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руководителя Центра развития движения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76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9422D285-0B4D-47D7-82BD-60C18DD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8597" y="1238769"/>
            <a:ext cx="8617413" cy="5619232"/>
          </a:xfrm>
          <a:prstGeom prst="rect">
            <a:avLst/>
          </a:prstGeom>
        </p:spPr>
      </p:pic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836544DF-10CE-4488-A220-84EDEFB0C2C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65CD05F-94C0-436C-90E9-49F9BA0F6430}"/>
              </a:ext>
            </a:extLst>
          </p:cNvPr>
          <p:cNvGrpSpPr/>
          <p:nvPr/>
        </p:nvGrpSpPr>
        <p:grpSpPr>
          <a:xfrm>
            <a:off x="575551" y="1239431"/>
            <a:ext cx="3014137" cy="4278562"/>
            <a:chOff x="575551" y="1239431"/>
            <a:chExt cx="3014137" cy="4278562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BC5CD55A-ADBC-45B5-8B40-96ADE6AA21C4}"/>
                </a:ext>
              </a:extLst>
            </p:cNvPr>
            <p:cNvSpPr/>
            <p:nvPr/>
          </p:nvSpPr>
          <p:spPr>
            <a:xfrm>
              <a:off x="575551" y="1610861"/>
              <a:ext cx="3014137" cy="3907132"/>
            </a:xfrm>
            <a:prstGeom prst="roundRect">
              <a:avLst>
                <a:gd name="adj" fmla="val 3016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BA0C35FC-52FF-458D-99A8-AFB071655382}"/>
                </a:ext>
              </a:extLst>
            </p:cNvPr>
            <p:cNvSpPr/>
            <p:nvPr/>
          </p:nvSpPr>
          <p:spPr>
            <a:xfrm>
              <a:off x="575554" y="1239431"/>
              <a:ext cx="3014134" cy="592169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D1205F7-5369-47FD-AE17-6FA7D3AEAED5}"/>
              </a:ext>
            </a:extLst>
          </p:cNvPr>
          <p:cNvSpPr txBox="1"/>
          <p:nvPr/>
        </p:nvSpPr>
        <p:spPr>
          <a:xfrm>
            <a:off x="785042" y="2023553"/>
            <a:ext cx="26175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  <a:t>Участие в Национальном чемпионате «Абилимпикс»</a:t>
            </a:r>
            <a:b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  <a:t> </a:t>
            </a:r>
            <a:r>
              <a:rPr lang="ru-RU" dirty="0">
                <a:solidFill>
                  <a:schemeClr val="accent3"/>
                </a:solidFill>
                <a:latin typeface="Futura PT Book" panose="020B0502020204020303" pitchFamily="34" charset="-52"/>
              </a:rPr>
              <a:t>(См. Приложение 3 </a:t>
            </a:r>
            <a:br>
              <a:rPr lang="ru-RU" dirty="0">
                <a:solidFill>
                  <a:schemeClr val="accent3"/>
                </a:solidFill>
                <a:latin typeface="Futura PT Book" panose="020B0502020204020303" pitchFamily="34" charset="-52"/>
              </a:rPr>
            </a:br>
            <a:r>
              <a:rPr lang="ru-RU" dirty="0">
                <a:solidFill>
                  <a:schemeClr val="accent3"/>
                </a:solidFill>
                <a:latin typeface="Futura PT Book" panose="020B0502020204020303" pitchFamily="34" charset="-52"/>
              </a:rPr>
              <a:t>Чек-лист Национального чемпионата «Абилимпикс»)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F6EBCA8D-15B8-4EF4-872D-2FDAEE186A63}"/>
              </a:ext>
            </a:extLst>
          </p:cNvPr>
          <p:cNvGrpSpPr/>
          <p:nvPr/>
        </p:nvGrpSpPr>
        <p:grpSpPr>
          <a:xfrm>
            <a:off x="546053" y="6113729"/>
            <a:ext cx="300996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BB6E4772-9BB9-4B42-9D77-1DA08B9C1D0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73621C-8953-4C20-8482-D436FCA058CB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ОКТЯБРЬ</a:t>
              </a:r>
            </a:p>
          </p:txBody>
        </p:sp>
      </p:grpSp>
      <p:sp>
        <p:nvSpPr>
          <p:cNvPr id="65" name="Овал 64">
            <a:extLst>
              <a:ext uri="{FF2B5EF4-FFF2-40B4-BE49-F238E27FC236}">
                <a16:creationId xmlns:a16="http://schemas.microsoft.com/office/drawing/2014/main" id="{4306CC1C-B65D-4412-A020-9CE21BA1F7BC}"/>
              </a:ext>
            </a:extLst>
          </p:cNvPr>
          <p:cNvSpPr/>
          <p:nvPr/>
        </p:nvSpPr>
        <p:spPr>
          <a:xfrm>
            <a:off x="1932126" y="5757960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394E70-A5AA-454D-B83A-DA431DA80AB8}"/>
              </a:ext>
            </a:extLst>
          </p:cNvPr>
          <p:cNvSpPr txBox="1"/>
          <p:nvPr/>
        </p:nvSpPr>
        <p:spPr>
          <a:xfrm>
            <a:off x="912810" y="1340007"/>
            <a:ext cx="2489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Октябрь - Декабрь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1DF61D35-BF5D-4878-8814-D542E9AD810F}"/>
              </a:ext>
            </a:extLst>
          </p:cNvPr>
          <p:cNvGrpSpPr/>
          <p:nvPr/>
        </p:nvGrpSpPr>
        <p:grpSpPr>
          <a:xfrm>
            <a:off x="6824811" y="6113729"/>
            <a:ext cx="4892203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9674540-F3ED-46EC-9C81-D6BCDC28AF7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6558AF-EAC6-4B31-9837-9CED23D3129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ДЕКАБРЬ</a:t>
              </a:r>
            </a:p>
          </p:txBody>
        </p:sp>
      </p:grpSp>
      <p:sp>
        <p:nvSpPr>
          <p:cNvPr id="86" name="Овал 85">
            <a:extLst>
              <a:ext uri="{FF2B5EF4-FFF2-40B4-BE49-F238E27FC236}">
                <a16:creationId xmlns:a16="http://schemas.microsoft.com/office/drawing/2014/main" id="{18B1CEF9-0F30-40E1-A79C-060EE8A19944}"/>
              </a:ext>
            </a:extLst>
          </p:cNvPr>
          <p:cNvSpPr/>
          <p:nvPr/>
        </p:nvSpPr>
        <p:spPr>
          <a:xfrm>
            <a:off x="9152001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7E7CFE-F602-4C04-B862-F23632AC708B}"/>
              </a:ext>
            </a:extLst>
          </p:cNvPr>
          <p:cNvGrpSpPr/>
          <p:nvPr/>
        </p:nvGrpSpPr>
        <p:grpSpPr>
          <a:xfrm>
            <a:off x="3812572" y="1233465"/>
            <a:ext cx="7842864" cy="1439618"/>
            <a:chOff x="3812572" y="1233465"/>
            <a:chExt cx="7842864" cy="1439618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007AA6A8-DDAD-40F4-8C10-2C195EB958ED}"/>
                </a:ext>
              </a:extLst>
            </p:cNvPr>
            <p:cNvSpPr/>
            <p:nvPr/>
          </p:nvSpPr>
          <p:spPr>
            <a:xfrm>
              <a:off x="3812572" y="1551113"/>
              <a:ext cx="7842864" cy="1121970"/>
            </a:xfrm>
            <a:prstGeom prst="roundRect">
              <a:avLst>
                <a:gd name="adj" fmla="val 4932"/>
              </a:avLst>
            </a:prstGeom>
            <a:gradFill>
              <a:gsLst>
                <a:gs pos="100000">
                  <a:srgbClr val="FBDBDD"/>
                </a:gs>
                <a:gs pos="0">
                  <a:srgbClr val="E4EBFE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FC63A709-F40B-4A19-9AC1-8E24FD39DDD6}"/>
                </a:ext>
              </a:extLst>
            </p:cNvPr>
            <p:cNvSpPr/>
            <p:nvPr/>
          </p:nvSpPr>
          <p:spPr>
            <a:xfrm>
              <a:off x="3812572" y="1233465"/>
              <a:ext cx="7842864" cy="59216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3"/>
                </a:gs>
                <a:gs pos="0">
                  <a:schemeClr val="accent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2630649-1C21-4985-91CB-926AD2362E39}"/>
              </a:ext>
            </a:extLst>
          </p:cNvPr>
          <p:cNvGrpSpPr/>
          <p:nvPr/>
        </p:nvGrpSpPr>
        <p:grpSpPr>
          <a:xfrm>
            <a:off x="3635147" y="6113729"/>
            <a:ext cx="300996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E31C80E-2E58-4F55-BC73-F6A023F81CC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56BAB3C-1736-43E7-8F0D-430524AB7A91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НОЯБРЬ</a:t>
              </a:r>
            </a:p>
          </p:txBody>
        </p:sp>
      </p:grpSp>
      <p:sp>
        <p:nvSpPr>
          <p:cNvPr id="97" name="Овал 96">
            <a:extLst>
              <a:ext uri="{FF2B5EF4-FFF2-40B4-BE49-F238E27FC236}">
                <a16:creationId xmlns:a16="http://schemas.microsoft.com/office/drawing/2014/main" id="{6DE91490-EBF6-418D-B37C-171B1F6EFE25}"/>
              </a:ext>
            </a:extLst>
          </p:cNvPr>
          <p:cNvSpPr/>
          <p:nvPr/>
        </p:nvSpPr>
        <p:spPr>
          <a:xfrm>
            <a:off x="5021220" y="5757960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937EDE-5C25-4E4D-82A8-27B9226D4C6D}"/>
              </a:ext>
            </a:extLst>
          </p:cNvPr>
          <p:cNvSpPr txBox="1"/>
          <p:nvPr/>
        </p:nvSpPr>
        <p:spPr>
          <a:xfrm>
            <a:off x="5388442" y="1342509"/>
            <a:ext cx="4652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Ноябрь – Декабрь </a:t>
            </a:r>
            <a:r>
              <a:rPr lang="ru-RU" sz="2000" dirty="0">
                <a:solidFill>
                  <a:schemeClr val="bg1"/>
                </a:solidFill>
                <a:latin typeface="Futura PT Book Italic" panose="020B0502020204090303" pitchFamily="34" charset="-52"/>
              </a:rPr>
              <a:t>(рекомендовано)</a:t>
            </a:r>
            <a:endParaRPr lang="ru-RU" sz="20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CEAB683-29E3-41FC-8006-0916A0E5B8A8}"/>
              </a:ext>
            </a:extLst>
          </p:cNvPr>
          <p:cNvSpPr txBox="1"/>
          <p:nvPr/>
        </p:nvSpPr>
        <p:spPr>
          <a:xfrm>
            <a:off x="4493029" y="1924199"/>
            <a:ext cx="6442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заседания Организационного комитета  регионального чемпионата «Абилимпикс»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CC9E8DE-B2C5-4790-A161-9B1D9C6C9C47}"/>
              </a:ext>
            </a:extLst>
          </p:cNvPr>
          <p:cNvGrpSpPr/>
          <p:nvPr/>
        </p:nvGrpSpPr>
        <p:grpSpPr>
          <a:xfrm>
            <a:off x="6863803" y="2918115"/>
            <a:ext cx="4791633" cy="2592464"/>
            <a:chOff x="6863803" y="2918115"/>
            <a:chExt cx="4791633" cy="2592464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7C23C43E-D010-4356-BD6D-7C18CA9307D4}"/>
                </a:ext>
              </a:extLst>
            </p:cNvPr>
            <p:cNvSpPr/>
            <p:nvPr/>
          </p:nvSpPr>
          <p:spPr>
            <a:xfrm>
              <a:off x="9132369" y="3225146"/>
              <a:ext cx="2523067" cy="2285433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4161B30C-2EDD-43C1-8E15-9BA62D21BED8}"/>
                </a:ext>
              </a:extLst>
            </p:cNvPr>
            <p:cNvSpPr/>
            <p:nvPr/>
          </p:nvSpPr>
          <p:spPr>
            <a:xfrm>
              <a:off x="6863803" y="2966955"/>
              <a:ext cx="2132921" cy="2543623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E6F7D031-AB35-4B3D-B3B2-BA17AD985ED1}"/>
                </a:ext>
              </a:extLst>
            </p:cNvPr>
            <p:cNvSpPr/>
            <p:nvPr/>
          </p:nvSpPr>
          <p:spPr>
            <a:xfrm>
              <a:off x="6863803" y="2918115"/>
              <a:ext cx="4791633" cy="584771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8FF6A744-4F00-4767-8520-2CD4DB655429}"/>
              </a:ext>
            </a:extLst>
          </p:cNvPr>
          <p:cNvSpPr txBox="1"/>
          <p:nvPr/>
        </p:nvSpPr>
        <p:spPr>
          <a:xfrm>
            <a:off x="8270908" y="2981919"/>
            <a:ext cx="1977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20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Декабря</a:t>
            </a:r>
            <a:endParaRPr lang="ru-RU" sz="1600" dirty="0">
              <a:solidFill>
                <a:schemeClr val="bg1"/>
              </a:solidFill>
              <a:latin typeface="Futura PT Book Italic" panose="020B0502020204090303" pitchFamily="34" charset="-52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6D67603-3A31-43E3-BBF8-A028F653E427}"/>
              </a:ext>
            </a:extLst>
          </p:cNvPr>
          <p:cNvSpPr txBox="1"/>
          <p:nvPr/>
        </p:nvSpPr>
        <p:spPr>
          <a:xfrm>
            <a:off x="6987543" y="3638458"/>
            <a:ext cx="19227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отчета о проведении </a:t>
            </a:r>
            <a:r>
              <a:rPr lang="ru-RU" sz="16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межчемпионатных</a:t>
            </a: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мероприятий в субъекте РФ за год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ACD5BE-8942-4CDA-B035-4CE5666204BC}"/>
              </a:ext>
            </a:extLst>
          </p:cNvPr>
          <p:cNvSpPr txBox="1"/>
          <p:nvPr/>
        </p:nvSpPr>
        <p:spPr>
          <a:xfrm>
            <a:off x="9257169" y="3622478"/>
            <a:ext cx="23250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отчета по выполнению показателей реализации Концепции развития движения «Абилимпикс» РФ на 2023-2030 годы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субъекте РФ</a:t>
            </a:r>
          </a:p>
        </p:txBody>
      </p:sp>
      <p:sp>
        <p:nvSpPr>
          <p:cNvPr id="112" name="PlaceHolder 1">
            <a:extLst>
              <a:ext uri="{FF2B5EF4-FFF2-40B4-BE49-F238E27FC236}">
                <a16:creationId xmlns:a16="http://schemas.microsoft.com/office/drawing/2014/main" id="{0B53C42A-F644-470C-962B-F044CEFDD460}"/>
              </a:ext>
            </a:extLst>
          </p:cNvPr>
          <p:cNvSpPr txBox="1">
            <a:spLocks/>
          </p:cNvSpPr>
          <p:nvPr/>
        </p:nvSpPr>
        <p:spPr>
          <a:xfrm>
            <a:off x="546053" y="377368"/>
            <a:ext cx="11574787" cy="4723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руководителя Центра развития движения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04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41BA51F7-47B8-4708-824B-26B4D7F2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499426" y="2491167"/>
            <a:ext cx="1101975" cy="56370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2C7DD6-890E-44FB-BC8F-FC760231D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462565" y="2491165"/>
            <a:ext cx="1101975" cy="5637026"/>
          </a:xfrm>
          <a:prstGeom prst="rect">
            <a:avLst/>
          </a:prstGeom>
        </p:spPr>
      </p:pic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id="{DD748ECD-4837-4AC2-90AE-F19041B6DBB2}"/>
              </a:ext>
            </a:extLst>
          </p:cNvPr>
          <p:cNvSpPr/>
          <p:nvPr/>
        </p:nvSpPr>
        <p:spPr>
          <a:xfrm>
            <a:off x="8938512" y="1175185"/>
            <a:ext cx="2478399" cy="1945742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6122181" y="1161426"/>
            <a:ext cx="2546294" cy="1965058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58D208C0-36E1-465F-82D5-F72FD0D4821F}"/>
              </a:ext>
            </a:extLst>
          </p:cNvPr>
          <p:cNvSpPr/>
          <p:nvPr/>
        </p:nvSpPr>
        <p:spPr>
          <a:xfrm>
            <a:off x="574142" y="3267292"/>
            <a:ext cx="2475755" cy="2026933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0A7C935E-B33F-4900-92CF-35BE5D2B93BF}"/>
              </a:ext>
            </a:extLst>
          </p:cNvPr>
          <p:cNvSpPr/>
          <p:nvPr/>
        </p:nvSpPr>
        <p:spPr>
          <a:xfrm>
            <a:off x="3314243" y="3281064"/>
            <a:ext cx="2543591" cy="2013160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86919B1E-E830-44AE-AD2D-65C8166CEFFD}"/>
              </a:ext>
            </a:extLst>
          </p:cNvPr>
          <p:cNvSpPr/>
          <p:nvPr/>
        </p:nvSpPr>
        <p:spPr>
          <a:xfrm>
            <a:off x="3314244" y="1177097"/>
            <a:ext cx="2543590" cy="1950069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22236B05-41FD-47D3-9C28-E6D4AFB55C5D}"/>
              </a:ext>
            </a:extLst>
          </p:cNvPr>
          <p:cNvSpPr/>
          <p:nvPr/>
        </p:nvSpPr>
        <p:spPr>
          <a:xfrm>
            <a:off x="546854" y="1177097"/>
            <a:ext cx="2503043" cy="1950069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9DA6D7F4-AB78-4955-B6F4-EF89A7C0B29E}"/>
              </a:ext>
            </a:extLst>
          </p:cNvPr>
          <p:cNvSpPr/>
          <p:nvPr/>
        </p:nvSpPr>
        <p:spPr>
          <a:xfrm>
            <a:off x="3314243" y="2393025"/>
            <a:ext cx="2543590" cy="575746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40A3AEB-C6C0-46F4-B805-8A7BBF5467CE}"/>
              </a:ext>
            </a:extLst>
          </p:cNvPr>
          <p:cNvSpPr/>
          <p:nvPr/>
        </p:nvSpPr>
        <p:spPr>
          <a:xfrm>
            <a:off x="546854" y="2383999"/>
            <a:ext cx="2508619" cy="584771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9369229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Регионального чемпионата «</a:t>
            </a:r>
            <a:r>
              <a:rPr lang="ru-RU" sz="2800" b="1" spc="-1" dirty="0" err="1">
                <a:solidFill>
                  <a:srgbClr val="0540F2"/>
                </a:solidFill>
                <a:latin typeface="Futura PT Heavy"/>
                <a:ea typeface="Calibri"/>
              </a:rPr>
              <a:t>Абилимпикс</a:t>
            </a: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1B07CF-FB25-492E-B77B-8133174B117B}"/>
              </a:ext>
            </a:extLst>
          </p:cNvPr>
          <p:cNvSpPr txBox="1"/>
          <p:nvPr/>
        </p:nvSpPr>
        <p:spPr>
          <a:xfrm>
            <a:off x="774694" y="2322439"/>
            <a:ext cx="1977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Декабря </a:t>
            </a:r>
            <a:r>
              <a:rPr lang="ru-RU" sz="1600" dirty="0">
                <a:solidFill>
                  <a:schemeClr val="bg1"/>
                </a:solidFill>
                <a:latin typeface="Futura PT Book Italic" panose="020B0502020204090303" pitchFamily="34" charset="-52"/>
              </a:rPr>
              <a:t>(предыдущего года)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36D4B3-6326-4F21-A402-166A6C2FE2BA}"/>
              </a:ext>
            </a:extLst>
          </p:cNvPr>
          <p:cNvSpPr txBox="1"/>
          <p:nvPr/>
        </p:nvSpPr>
        <p:spPr>
          <a:xfrm>
            <a:off x="680694" y="1290498"/>
            <a:ext cx="2479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</a:t>
            </a:r>
            <a:r>
              <a:rPr lang="ru-RU" sz="1400" dirty="0">
                <a:solidFill>
                  <a:srgbClr val="000000"/>
                </a:solidFill>
                <a:latin typeface="Futura PT Medium" panose="020B0602020204020303" pitchFamily="34" charset="-52"/>
              </a:rPr>
              <a:t>ПРЕДВАРИТЕЛЬНЫХ 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паспортов региональных чемпионатов «Абилимпикс»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601125-DAA1-42D9-AECD-13315B5003CB}"/>
              </a:ext>
            </a:extLst>
          </p:cNvPr>
          <p:cNvSpPr txBox="1"/>
          <p:nvPr/>
        </p:nvSpPr>
        <p:spPr>
          <a:xfrm>
            <a:off x="3429555" y="1246141"/>
            <a:ext cx="21726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</a:t>
            </a:r>
            <a:r>
              <a:rPr lang="ru-RU" sz="1400" dirty="0">
                <a:solidFill>
                  <a:srgbClr val="000000"/>
                </a:solidFill>
                <a:latin typeface="Futura PT Medium" panose="020B0602020204020303" pitchFamily="34" charset="-52"/>
              </a:rPr>
              <a:t>ИТОГОВОГО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 паспорта регионального чемпионата «Абилимпикс»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E5BE81-5516-425C-9E34-707782EF7FDD}"/>
              </a:ext>
            </a:extLst>
          </p:cNvPr>
          <p:cNvSpPr txBox="1"/>
          <p:nvPr/>
        </p:nvSpPr>
        <p:spPr>
          <a:xfrm>
            <a:off x="633207" y="3376449"/>
            <a:ext cx="22775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Futura PT Book" panose="020B0502020204020303" pitchFamily="34" charset="-52"/>
                <a:ea typeface="Times New Roman" panose="02020603050405020304" pitchFamily="18" charset="0"/>
              </a:rPr>
              <a:t>Размещение конкурсных заданий РЧА 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(в т.ч. «Фестиваля возможностей») </a:t>
            </a:r>
            <a:r>
              <a:rPr lang="ru-RU" sz="1400" dirty="0">
                <a:solidFill>
                  <a:srgbClr val="000000"/>
                </a:solidFill>
                <a:effectLst/>
                <a:latin typeface="Futura PT Book" panose="020B0502020204020303" pitchFamily="34" charset="-52"/>
                <a:ea typeface="Times New Roman" panose="02020603050405020304" pitchFamily="18" charset="0"/>
              </a:rPr>
              <a:t>на официальном сайте 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  <a:ea typeface="Times New Roman" panose="02020603050405020304" pitchFamily="18" charset="0"/>
              </a:rPr>
              <a:t>(странице) ЦРД</a:t>
            </a:r>
            <a:endParaRPr lang="ru-RU" sz="1400" dirty="0">
              <a:latin typeface="Futura PT Book" panose="020B05020202040203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6231901" y="1275005"/>
            <a:ext cx="23575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квалификационного экзамена и отбор экспертов регионального чемпионата</a:t>
            </a:r>
            <a:r>
              <a:rPr lang="en-US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  </a:t>
            </a:r>
            <a:endParaRPr lang="ru-RU" sz="1400" dirty="0">
              <a:solidFill>
                <a:srgbClr val="000000"/>
              </a:solidFill>
              <a:latin typeface="Futura PT Book" panose="020B05020202040203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31EB57-FD1D-4EDA-9B0A-A62B51C113C0}"/>
              </a:ext>
            </a:extLst>
          </p:cNvPr>
          <p:cNvSpPr txBox="1"/>
          <p:nvPr/>
        </p:nvSpPr>
        <p:spPr>
          <a:xfrm>
            <a:off x="3429555" y="3376449"/>
            <a:ext cx="24025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Закрепление партнеров за профильными компетенциями </a:t>
            </a:r>
            <a:b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и определение формата взаимодействия </a:t>
            </a:r>
            <a:b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рамках РЧА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A88DF0-D4C1-461F-AABA-F6B99C49380C}"/>
              </a:ext>
            </a:extLst>
          </p:cNvPr>
          <p:cNvSpPr txBox="1"/>
          <p:nvPr/>
        </p:nvSpPr>
        <p:spPr>
          <a:xfrm>
            <a:off x="9028018" y="1227067"/>
            <a:ext cx="2256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отбора и обучение добровольцев </a:t>
            </a:r>
            <a:br>
              <a:rPr lang="en-US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для участия в Региональном чемпионате </a:t>
            </a:r>
          </a:p>
        </p:txBody>
      </p:sp>
      <p:sp>
        <p:nvSpPr>
          <p:cNvPr id="34" name="PlaceHolder 1">
            <a:extLst>
              <a:ext uri="{FF2B5EF4-FFF2-40B4-BE49-F238E27FC236}">
                <a16:creationId xmlns:a16="http://schemas.microsoft.com/office/drawing/2014/main" id="{B2954FA3-78B4-4DAD-8F7D-B1CA4A719F45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1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A5A0295-824E-4978-BD80-E7B070AFCE2C}"/>
              </a:ext>
            </a:extLst>
          </p:cNvPr>
          <p:cNvGrpSpPr/>
          <p:nvPr/>
        </p:nvGrpSpPr>
        <p:grpSpPr>
          <a:xfrm>
            <a:off x="4145285" y="6096425"/>
            <a:ext cx="171941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67C85E2-E434-44B9-97E3-D533F2167DB7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D013250-927B-4859-82FC-E22D5BA8B1FD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ФЕВРАЛЬ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05AD599-BE96-47EC-A6B1-B7966BEAD317}"/>
              </a:ext>
            </a:extLst>
          </p:cNvPr>
          <p:cNvGrpSpPr/>
          <p:nvPr/>
        </p:nvGrpSpPr>
        <p:grpSpPr>
          <a:xfrm>
            <a:off x="6160858" y="6106418"/>
            <a:ext cx="2502026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49425E2-42C7-4550-829D-25446D35664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1C9578E-3B06-4A8B-8884-3C207D5F6FF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8749537" y="6106418"/>
            <a:ext cx="2667571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BC2F6DE-14DC-4B22-9CBC-4F2CBE302C27}"/>
              </a:ext>
            </a:extLst>
          </p:cNvPr>
          <p:cNvGrpSpPr/>
          <p:nvPr/>
        </p:nvGrpSpPr>
        <p:grpSpPr>
          <a:xfrm>
            <a:off x="569755" y="6096425"/>
            <a:ext cx="171941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AE1BF5F8-A080-4185-AECE-C8DD57025CB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CD25199-E9E4-4DE2-9FB0-0664F6C16CF3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ДЕКАБРЬ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9494ADE-B113-4569-9C3E-5FFDCFB8A8AF}"/>
              </a:ext>
            </a:extLst>
          </p:cNvPr>
          <p:cNvGrpSpPr/>
          <p:nvPr/>
        </p:nvGrpSpPr>
        <p:grpSpPr>
          <a:xfrm>
            <a:off x="2426635" y="6096425"/>
            <a:ext cx="1588612" cy="346770"/>
            <a:chOff x="319405" y="5693350"/>
            <a:chExt cx="525122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84F9E037-88AF-48CD-ACA9-6915A1FB7C51}"/>
                </a:ext>
              </a:extLst>
            </p:cNvPr>
            <p:cNvSpPr/>
            <p:nvPr/>
          </p:nvSpPr>
          <p:spPr>
            <a:xfrm>
              <a:off x="319405" y="5693350"/>
              <a:ext cx="525122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F26F3F2-7203-46F7-A85D-9F006BB44839}"/>
                </a:ext>
              </a:extLst>
            </p:cNvPr>
            <p:cNvSpPr txBox="1"/>
            <p:nvPr/>
          </p:nvSpPr>
          <p:spPr>
            <a:xfrm>
              <a:off x="381659" y="5748242"/>
              <a:ext cx="407647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ЯНВАРЬ</a:t>
              </a: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8EEED9A-258F-4C53-A793-A3D4BEC4F8BF}"/>
              </a:ext>
            </a:extLst>
          </p:cNvPr>
          <p:cNvCxnSpPr>
            <a:cxnSpLocks/>
          </p:cNvCxnSpPr>
          <p:nvPr/>
        </p:nvCxnSpPr>
        <p:spPr>
          <a:xfrm>
            <a:off x="569755" y="5883220"/>
            <a:ext cx="10790395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D1C2FFE2-CCFD-4970-B507-9CD2D64A41DD}"/>
              </a:ext>
            </a:extLst>
          </p:cNvPr>
          <p:cNvSpPr txBox="1"/>
          <p:nvPr/>
        </p:nvSpPr>
        <p:spPr>
          <a:xfrm>
            <a:off x="3749906" y="2463826"/>
            <a:ext cx="1717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февраля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638E54E0-F969-40EC-A190-16B22D22B0E3}"/>
              </a:ext>
            </a:extLst>
          </p:cNvPr>
          <p:cNvSpPr/>
          <p:nvPr/>
        </p:nvSpPr>
        <p:spPr>
          <a:xfrm>
            <a:off x="573078" y="4623425"/>
            <a:ext cx="5291625" cy="480499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F0B7B1-565A-4B11-8024-9D1C21D2E310}"/>
              </a:ext>
            </a:extLst>
          </p:cNvPr>
          <p:cNvSpPr txBox="1"/>
          <p:nvPr/>
        </p:nvSpPr>
        <p:spPr>
          <a:xfrm>
            <a:off x="896578" y="4641385"/>
            <a:ext cx="44292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РЧА</a:t>
            </a:r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803369E3-7DBB-4C6F-AE1F-B25B540DC1D2}"/>
              </a:ext>
            </a:extLst>
          </p:cNvPr>
          <p:cNvSpPr/>
          <p:nvPr/>
        </p:nvSpPr>
        <p:spPr>
          <a:xfrm>
            <a:off x="6116604" y="2392575"/>
            <a:ext cx="5300308" cy="57619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585167B-D6E2-465B-932E-1E075175078A}"/>
              </a:ext>
            </a:extLst>
          </p:cNvPr>
          <p:cNvSpPr txBox="1"/>
          <p:nvPr/>
        </p:nvSpPr>
        <p:spPr>
          <a:xfrm>
            <a:off x="7004987" y="2463826"/>
            <a:ext cx="3627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РЧА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E66421E-4BE3-4BC8-AAFC-41147DF86B7F}"/>
              </a:ext>
            </a:extLst>
          </p:cNvPr>
          <p:cNvSpPr/>
          <p:nvPr/>
        </p:nvSpPr>
        <p:spPr>
          <a:xfrm>
            <a:off x="1317299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id="{93C93A43-CF8B-468B-BBC8-0119E3FBA1DC}"/>
              </a:ext>
            </a:extLst>
          </p:cNvPr>
          <p:cNvSpPr/>
          <p:nvPr/>
        </p:nvSpPr>
        <p:spPr>
          <a:xfrm>
            <a:off x="3158799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AE0FFD3B-FA4F-4134-AE62-26DA34380F00}"/>
              </a:ext>
            </a:extLst>
          </p:cNvPr>
          <p:cNvSpPr/>
          <p:nvPr/>
        </p:nvSpPr>
        <p:spPr>
          <a:xfrm>
            <a:off x="4881388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BB7FF441-7439-4B94-A9CF-E428932212FB}"/>
              </a:ext>
            </a:extLst>
          </p:cNvPr>
          <p:cNvSpPr/>
          <p:nvPr/>
        </p:nvSpPr>
        <p:spPr>
          <a:xfrm>
            <a:off x="7289319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9999860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E9B3AE6-A080-4C90-A62E-380F00C504A1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D1CE289-3752-4A16-9ED8-5D98A02B616A}"/>
              </a:ext>
            </a:extLst>
          </p:cNvPr>
          <p:cNvSpPr/>
          <p:nvPr/>
        </p:nvSpPr>
        <p:spPr>
          <a:xfrm>
            <a:off x="6127274" y="3281064"/>
            <a:ext cx="5300307" cy="2013160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5E167B-C56C-4701-9AF5-35F828995BD4}"/>
              </a:ext>
            </a:extLst>
          </p:cNvPr>
          <p:cNvSpPr txBox="1"/>
          <p:nvPr/>
        </p:nvSpPr>
        <p:spPr>
          <a:xfrm>
            <a:off x="6357160" y="3472100"/>
            <a:ext cx="46575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Руководитель ЦРД в личном кабинете </a:t>
            </a:r>
            <a:r>
              <a:rPr lang="en-US" sz="1400" dirty="0">
                <a:solidFill>
                  <a:srgbClr val="000000"/>
                </a:solidFill>
                <a:latin typeface="Futura PT Book" panose="020B0502020204020303" pitchFamily="34" charset="-52"/>
                <a:hlinkClick r:id="rId5" tooltip="https://esim.firpo.r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esim.firpo.ru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 создает региональный чемпионат, и открывает регистрацию для участников, экспертов, принимает и отклоняет заявки </a:t>
            </a:r>
            <a:b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(в т.ч. «Фестиваля возможностей»)</a:t>
            </a:r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D40BAB2B-BFE1-4A15-89F1-0AC52C7EC44D}"/>
              </a:ext>
            </a:extLst>
          </p:cNvPr>
          <p:cNvSpPr/>
          <p:nvPr/>
        </p:nvSpPr>
        <p:spPr>
          <a:xfrm>
            <a:off x="6127274" y="4623237"/>
            <a:ext cx="5300308" cy="48049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084914-DAB9-4B89-B5AA-AE42EFC9BCE8}"/>
              </a:ext>
            </a:extLst>
          </p:cNvPr>
          <p:cNvSpPr txBox="1"/>
          <p:nvPr/>
        </p:nvSpPr>
        <p:spPr>
          <a:xfrm>
            <a:off x="7044914" y="4654969"/>
            <a:ext cx="3011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РЧА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5EA3DF5B-5D24-458B-BEF7-1EFA60035BED}"/>
              </a:ext>
            </a:extLst>
          </p:cNvPr>
          <p:cNvSpPr/>
          <p:nvPr/>
        </p:nvSpPr>
        <p:spPr>
          <a:xfrm>
            <a:off x="972391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Прямоугольник: скругленные углы 116">
            <a:extLst>
              <a:ext uri="{FF2B5EF4-FFF2-40B4-BE49-F238E27FC236}">
                <a16:creationId xmlns:a16="http://schemas.microsoft.com/office/drawing/2014/main" id="{80975BF6-8C37-42CB-8789-8C950DC00161}"/>
              </a:ext>
            </a:extLst>
          </p:cNvPr>
          <p:cNvSpPr/>
          <p:nvPr/>
        </p:nvSpPr>
        <p:spPr>
          <a:xfrm>
            <a:off x="1979924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FFECB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1958E67C-670C-48C3-85B1-BC80B85A1F30}"/>
              </a:ext>
            </a:extLst>
          </p:cNvPr>
          <p:cNvSpPr/>
          <p:nvPr/>
        </p:nvSpPr>
        <p:spPr>
          <a:xfrm>
            <a:off x="2978990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1099DBF3-E14D-4BCA-B400-EB91A6A9F92F}"/>
              </a:ext>
            </a:extLst>
          </p:cNvPr>
          <p:cNvSpPr/>
          <p:nvPr/>
        </p:nvSpPr>
        <p:spPr>
          <a:xfrm>
            <a:off x="4985697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90A27AE4-454B-49F8-A1D5-3D70078ED287}"/>
              </a:ext>
            </a:extLst>
          </p:cNvPr>
          <p:cNvSpPr/>
          <p:nvPr/>
        </p:nvSpPr>
        <p:spPr>
          <a:xfrm>
            <a:off x="3999268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B7E5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74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093AE-0628-4243-AF1F-40D52487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068915" y="3157288"/>
            <a:ext cx="2693845" cy="2745320"/>
          </a:xfrm>
          <a:prstGeom prst="rect">
            <a:avLst/>
          </a:prstGeom>
        </p:spPr>
      </p:pic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F395E66E-D40F-4466-8BD6-3E3AE807A56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336808" y="1013691"/>
            <a:ext cx="3316912" cy="2254253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9369229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Регионального чемпионата «</a:t>
            </a:r>
            <a:r>
              <a:rPr lang="ru-RU" sz="2800" b="1" spc="-1" dirty="0" err="1">
                <a:solidFill>
                  <a:srgbClr val="0540F2"/>
                </a:solidFill>
                <a:latin typeface="Futura PT Heavy"/>
                <a:ea typeface="Calibri"/>
              </a:rPr>
              <a:t>Абилимпикс</a:t>
            </a: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476150" y="1085112"/>
            <a:ext cx="31052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Пресс-релиз о проведении регионального чемпионата: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цитата представителя РОИВ или руководителя ЦРД «Абилимпикс», а также ссылка на фотоархив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05AD599-BE96-47EC-A6B1-B7966BEAD317}"/>
              </a:ext>
            </a:extLst>
          </p:cNvPr>
          <p:cNvGrpSpPr/>
          <p:nvPr/>
        </p:nvGrpSpPr>
        <p:grpSpPr>
          <a:xfrm>
            <a:off x="1488605" y="6106418"/>
            <a:ext cx="421057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49425E2-42C7-4550-829D-25446D35664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1C9578E-3B06-4A8B-8884-3C207D5F6FF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5862217" y="6106418"/>
            <a:ext cx="448916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7E8EAD56-C6CC-478C-ABB8-8A3B12547D3A}"/>
              </a:ext>
            </a:extLst>
          </p:cNvPr>
          <p:cNvSpPr/>
          <p:nvPr/>
        </p:nvSpPr>
        <p:spPr>
          <a:xfrm>
            <a:off x="6663857" y="3437478"/>
            <a:ext cx="2581144" cy="2030892"/>
          </a:xfrm>
          <a:prstGeom prst="roundRect">
            <a:avLst>
              <a:gd name="adj" fmla="val 4932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294B7AF-A209-4480-8D98-B8D3A4624E52}"/>
              </a:ext>
            </a:extLst>
          </p:cNvPr>
          <p:cNvSpPr txBox="1"/>
          <p:nvPr/>
        </p:nvSpPr>
        <p:spPr>
          <a:xfrm>
            <a:off x="6727370" y="3500703"/>
            <a:ext cx="249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Аналитическая справка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 итогам регионального чемпионата «Абилимпикс»</a:t>
            </a:r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4B2772BC-A6AE-4C87-B5B3-92CDA669574F}"/>
              </a:ext>
            </a:extLst>
          </p:cNvPr>
          <p:cNvSpPr/>
          <p:nvPr/>
        </p:nvSpPr>
        <p:spPr>
          <a:xfrm>
            <a:off x="3793062" y="1014396"/>
            <a:ext cx="5709054" cy="2254253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803369E3-7DBB-4C6F-AE1F-B25B540DC1D2}"/>
              </a:ext>
            </a:extLst>
          </p:cNvPr>
          <p:cNvSpPr/>
          <p:nvPr/>
        </p:nvSpPr>
        <p:spPr>
          <a:xfrm>
            <a:off x="336809" y="2526231"/>
            <a:ext cx="3316911" cy="57092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1745073F-5524-486F-AAD8-1FC1F1C336FF}"/>
              </a:ext>
            </a:extLst>
          </p:cNvPr>
          <p:cNvSpPr/>
          <p:nvPr/>
        </p:nvSpPr>
        <p:spPr>
          <a:xfrm>
            <a:off x="4072534" y="3437478"/>
            <a:ext cx="2400152" cy="2030893"/>
          </a:xfrm>
          <a:prstGeom prst="roundRect">
            <a:avLst>
              <a:gd name="adj" fmla="val 4932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3C3CB09-9B32-4E2A-B45F-BBD01971709E}"/>
              </a:ext>
            </a:extLst>
          </p:cNvPr>
          <p:cNvSpPr txBox="1"/>
          <p:nvPr/>
        </p:nvSpPr>
        <p:spPr>
          <a:xfrm>
            <a:off x="4196960" y="3500703"/>
            <a:ext cx="20821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Информация по региональному этапу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табличной форме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(Отчет по итогам РЧА)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585167B-D6E2-465B-932E-1E075175078A}"/>
              </a:ext>
            </a:extLst>
          </p:cNvPr>
          <p:cNvSpPr txBox="1"/>
          <p:nvPr/>
        </p:nvSpPr>
        <p:spPr>
          <a:xfrm>
            <a:off x="882824" y="2461622"/>
            <a:ext cx="2291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2-го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дня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начала РЧА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BB7FF441-7439-4B94-A9CF-E428932212FB}"/>
              </a:ext>
            </a:extLst>
          </p:cNvPr>
          <p:cNvSpPr/>
          <p:nvPr/>
        </p:nvSpPr>
        <p:spPr>
          <a:xfrm>
            <a:off x="3482210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8029727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2928615B-085C-4BF5-9974-5202A78FDF27}"/>
              </a:ext>
            </a:extLst>
          </p:cNvPr>
          <p:cNvSpPr/>
          <p:nvPr/>
        </p:nvSpPr>
        <p:spPr>
          <a:xfrm>
            <a:off x="333646" y="3421882"/>
            <a:ext cx="3584902" cy="2046814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75B37D3E-C5F0-4861-8110-633C820A8B46}"/>
              </a:ext>
            </a:extLst>
          </p:cNvPr>
          <p:cNvSpPr/>
          <p:nvPr/>
        </p:nvSpPr>
        <p:spPr>
          <a:xfrm>
            <a:off x="333647" y="4659084"/>
            <a:ext cx="3584901" cy="6463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2E9D113-E811-462B-931F-2848DF2E9A7D}"/>
              </a:ext>
            </a:extLst>
          </p:cNvPr>
          <p:cNvSpPr txBox="1"/>
          <p:nvPr/>
        </p:nvSpPr>
        <p:spPr>
          <a:xfrm>
            <a:off x="578796" y="4685661"/>
            <a:ext cx="3094601" cy="59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en-US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-го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рабочего </a:t>
            </a:r>
            <a:b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</a:b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дня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6746B7CD-482A-43E8-9A96-468D0D76E546}"/>
              </a:ext>
            </a:extLst>
          </p:cNvPr>
          <p:cNvSpPr/>
          <p:nvPr/>
        </p:nvSpPr>
        <p:spPr>
          <a:xfrm>
            <a:off x="9656102" y="1013691"/>
            <a:ext cx="2285695" cy="2821709"/>
          </a:xfrm>
          <a:prstGeom prst="roundRect">
            <a:avLst>
              <a:gd name="adj" fmla="val 4932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BFF1161-C643-4E0A-BD75-2468A23A7AD3}"/>
              </a:ext>
            </a:extLst>
          </p:cNvPr>
          <p:cNvSpPr txBox="1"/>
          <p:nvPr/>
        </p:nvSpPr>
        <p:spPr>
          <a:xfrm>
            <a:off x="476150" y="3500703"/>
            <a:ext cx="3474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Пост-релиз о проведении чемпионата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с цитатой представителя РОИВ или руководителя ЦРД о результатах чемпионата, ссылка на фотоархив</a:t>
            </a: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2306544C-6ECA-4E9B-BC9F-83AC422D7C44}"/>
              </a:ext>
            </a:extLst>
          </p:cNvPr>
          <p:cNvSpPr/>
          <p:nvPr/>
        </p:nvSpPr>
        <p:spPr>
          <a:xfrm>
            <a:off x="3793063" y="2533812"/>
            <a:ext cx="5709054" cy="56334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A3086D6-AE9F-4831-924D-46743F185FDA}"/>
              </a:ext>
            </a:extLst>
          </p:cNvPr>
          <p:cNvSpPr txBox="1"/>
          <p:nvPr/>
        </p:nvSpPr>
        <p:spPr>
          <a:xfrm>
            <a:off x="3982415" y="2640327"/>
            <a:ext cx="5153359" cy="37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3-х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6A5D881-96B9-4CEF-8B43-D7FC85A4C3A9}"/>
              </a:ext>
            </a:extLst>
          </p:cNvPr>
          <p:cNvSpPr txBox="1"/>
          <p:nvPr/>
        </p:nvSpPr>
        <p:spPr>
          <a:xfrm>
            <a:off x="3847913" y="1085112"/>
            <a:ext cx="5599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Полные фото - и видеоотчеты о проведении регионального чемпионата на облачном хранилище, материалы информационного освещения итогов проведения регионального чемпионата (в т.ч. «Фестиваля возможностей»), в том числе материалы, размещенные в СМИ (ссылки на публикации)</a:t>
            </a:r>
          </a:p>
        </p:txBody>
      </p:sp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AC56DD2-28B8-48AD-ACA0-386D7164BA36}"/>
              </a:ext>
            </a:extLst>
          </p:cNvPr>
          <p:cNvSpPr/>
          <p:nvPr/>
        </p:nvSpPr>
        <p:spPr>
          <a:xfrm>
            <a:off x="4072531" y="4671611"/>
            <a:ext cx="5172469" cy="6326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AAC336E-87C2-41B5-B4BF-C64645308B74}"/>
              </a:ext>
            </a:extLst>
          </p:cNvPr>
          <p:cNvSpPr txBox="1"/>
          <p:nvPr/>
        </p:nvSpPr>
        <p:spPr>
          <a:xfrm>
            <a:off x="4196960" y="4788667"/>
            <a:ext cx="4913630" cy="37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5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72942D40-7BFD-4108-B232-00E960FA5810}"/>
              </a:ext>
            </a:extLst>
          </p:cNvPr>
          <p:cNvSpPr/>
          <p:nvPr/>
        </p:nvSpPr>
        <p:spPr>
          <a:xfrm>
            <a:off x="9656102" y="2533813"/>
            <a:ext cx="2285695" cy="111519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3744BC-F21B-468B-B5C1-3BD2716B54F2}"/>
              </a:ext>
            </a:extLst>
          </p:cNvPr>
          <p:cNvSpPr txBox="1"/>
          <p:nvPr/>
        </p:nvSpPr>
        <p:spPr>
          <a:xfrm>
            <a:off x="9739282" y="2640327"/>
            <a:ext cx="2119333" cy="649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20 декабря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892E4E-5CB4-41F7-9331-DEC542543FFD}"/>
              </a:ext>
            </a:extLst>
          </p:cNvPr>
          <p:cNvSpPr txBox="1"/>
          <p:nvPr/>
        </p:nvSpPr>
        <p:spPr>
          <a:xfrm>
            <a:off x="9809878" y="1120550"/>
            <a:ext cx="18868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Аналитическая справка по развитию движения «Абилимпикс»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субъекте РФ</a:t>
            </a:r>
          </a:p>
        </p:txBody>
      </p:sp>
      <p:sp>
        <p:nvSpPr>
          <p:cNvPr id="68" name="PlaceHolder 1">
            <a:extLst>
              <a:ext uri="{FF2B5EF4-FFF2-40B4-BE49-F238E27FC236}">
                <a16:creationId xmlns:a16="http://schemas.microsoft.com/office/drawing/2014/main" id="{C3FDB966-B4CB-4FC3-854C-09E28005B97B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1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A59A2115-7010-4C05-9187-FCDAC25909BB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54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7097</TotalTime>
  <Words>1305</Words>
  <Application>Microsoft Office PowerPoint</Application>
  <PresentationFormat>Широкоэкранный</PresentationFormat>
  <Paragraphs>164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28" baseType="lpstr">
      <vt:lpstr>Calibri</vt:lpstr>
      <vt:lpstr>Futura PT Book</vt:lpstr>
      <vt:lpstr>Futura PT Light</vt:lpstr>
      <vt:lpstr>Futura PT Book Italic</vt:lpstr>
      <vt:lpstr>Arial</vt:lpstr>
      <vt:lpstr>Futura PT Medium</vt:lpstr>
      <vt:lpstr>Futura PT Bold</vt:lpstr>
      <vt:lpstr>Raleway SemiBold</vt:lpstr>
      <vt:lpstr>Futura PT Demi Italic</vt:lpstr>
      <vt:lpstr>Calibri Light</vt:lpstr>
      <vt:lpstr>Futura PT Heavy</vt:lpstr>
      <vt:lpstr>Futura PT Demi</vt:lpstr>
      <vt:lpstr>XO Oriel</vt:lpstr>
      <vt:lpstr>Обложка</vt:lpstr>
      <vt:lpstr>Основные блоки</vt:lpstr>
      <vt:lpstr>Закрывающие слайды</vt:lpstr>
      <vt:lpstr>1_Основные блоки</vt:lpstr>
      <vt:lpstr>Чек лист руководителя  Центра развития движения «Абилимпикс» субъекта Российской Федерации</vt:lpstr>
      <vt:lpstr>Перечень нормативных актов Центров развития движения «Абилимпикс» субъектов Российской Федерации</vt:lpstr>
      <vt:lpstr>Перечень нормативных актов Центров развития движения «Абилимпикс» субъектов Российской Федерации</vt:lpstr>
      <vt:lpstr>График основных мероприятий движения «Абилимпикс»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Арчуков Алексей</cp:lastModifiedBy>
  <cp:revision>510</cp:revision>
  <cp:lastPrinted>2025-03-06T12:50:33Z</cp:lastPrinted>
  <dcterms:created xsi:type="dcterms:W3CDTF">2022-10-21T09:29:54Z</dcterms:created>
  <dcterms:modified xsi:type="dcterms:W3CDTF">2026-03-24T07:33:11Z</dcterms:modified>
</cp:coreProperties>
</file>