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  <p:sldMasterId id="2147483657" r:id="rId2"/>
    <p:sldMasterId id="2147483674" r:id="rId3"/>
    <p:sldMasterId id="2147483697" r:id="rId4"/>
  </p:sldMasterIdLst>
  <p:notesMasterIdLst>
    <p:notesMasterId r:id="rId16"/>
  </p:notesMasterIdLst>
  <p:handoutMasterIdLst>
    <p:handoutMasterId r:id="rId17"/>
  </p:handoutMasterIdLst>
  <p:sldIdLst>
    <p:sldId id="1559" r:id="rId5"/>
    <p:sldId id="1828" r:id="rId6"/>
    <p:sldId id="1831" r:id="rId7"/>
    <p:sldId id="1857" r:id="rId8"/>
    <p:sldId id="1858" r:id="rId9"/>
    <p:sldId id="1872" r:id="rId10"/>
    <p:sldId id="1873" r:id="rId11"/>
    <p:sldId id="1868" r:id="rId12"/>
    <p:sldId id="1869" r:id="rId13"/>
    <p:sldId id="1870" r:id="rId14"/>
    <p:sldId id="1871" r:id="rId15"/>
  </p:sldIdLst>
  <p:sldSz cx="12192000" cy="6858000"/>
  <p:notesSz cx="6797675" cy="9926638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Futura PT Bold" panose="020B0902020204020203" pitchFamily="34" charset="-52"/>
      <p:bold r:id="rId24"/>
    </p:embeddedFont>
    <p:embeddedFont>
      <p:font typeface="Futura PT Book" panose="020B0502020204020303" pitchFamily="34" charset="-52"/>
      <p:regular r:id="rId25"/>
    </p:embeddedFont>
    <p:embeddedFont>
      <p:font typeface="Futura PT Book Italic" panose="020B0502020204090303" pitchFamily="34" charset="-52"/>
      <p:regular r:id="rId26"/>
    </p:embeddedFont>
    <p:embeddedFont>
      <p:font typeface="Futura PT Demi" panose="020B0702020204020303" pitchFamily="34" charset="-52"/>
      <p:regular r:id="rId27"/>
      <p:bold r:id="rId28"/>
    </p:embeddedFont>
    <p:embeddedFont>
      <p:font typeface="Futura PT Demi Italic" panose="020B0702020204090303" pitchFamily="34" charset="-52"/>
      <p:regular r:id="rId29"/>
    </p:embeddedFont>
    <p:embeddedFont>
      <p:font typeface="Futura PT Heavy" panose="020B0802020204020303" pitchFamily="34" charset="-52"/>
      <p:bold r:id="rId30"/>
    </p:embeddedFont>
    <p:embeddedFont>
      <p:font typeface="Futura PT Light" panose="020B0402020204020303" pitchFamily="34" charset="-52"/>
      <p:regular r:id="rId31"/>
    </p:embeddedFont>
    <p:embeddedFont>
      <p:font typeface="Futura PT Medium" panose="020B0602020204020303" pitchFamily="34" charset="-52"/>
      <p:regular r:id="rId32"/>
    </p:embeddedFont>
    <p:embeddedFont>
      <p:font typeface="Raleway SemiBold" pitchFamily="2" charset="-52"/>
      <p:bold r:id="rId33"/>
      <p:boldItalic r:id="rId34"/>
    </p:embeddedFont>
    <p:embeddedFont>
      <p:font typeface="XO Oriel" panose="020B0604020202020204" charset="0"/>
      <p:regular r:id="rId35"/>
      <p:bold r:id="rId36"/>
      <p:italic r:id="rId37"/>
      <p:boldItalic r:id="rId3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3" pos="1118" userDrawn="1">
          <p15:clr>
            <a:srgbClr val="A4A3A4"/>
          </p15:clr>
        </p15:guide>
        <p15:guide id="6" orient="horz" pos="527" userDrawn="1">
          <p15:clr>
            <a:srgbClr val="A4A3A4"/>
          </p15:clr>
        </p15:guide>
        <p15:guide id="8" pos="2116" userDrawn="1">
          <p15:clr>
            <a:srgbClr val="A4A3A4"/>
          </p15:clr>
        </p15:guide>
        <p15:guide id="9" pos="320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4D1"/>
    <a:srgbClr val="B7E5DD"/>
    <a:srgbClr val="FFECB2"/>
    <a:srgbClr val="FBDBDD"/>
    <a:srgbClr val="DEF3EE"/>
    <a:srgbClr val="E4EBFE"/>
    <a:srgbClr val="DBE6FC"/>
    <a:srgbClr val="CBE7D3"/>
    <a:srgbClr val="62B77A"/>
    <a:srgbClr val="4A63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5" autoAdjust="0"/>
    <p:restoredTop sz="95082" autoAdjust="0"/>
  </p:normalViewPr>
  <p:slideViewPr>
    <p:cSldViewPr snapToGrid="0" showGuides="1">
      <p:cViewPr>
        <p:scale>
          <a:sx n="75" d="100"/>
          <a:sy n="75" d="100"/>
        </p:scale>
        <p:origin x="2464" y="1744"/>
      </p:cViewPr>
      <p:guideLst>
        <p:guide orient="horz" pos="2137"/>
        <p:guide pos="1118"/>
        <p:guide orient="horz" pos="527"/>
        <p:guide pos="2116"/>
        <p:guide pos="320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5" d="100"/>
        <a:sy n="65" d="100"/>
      </p:scale>
      <p:origin x="0" y="0"/>
    </p:cViewPr>
  </p:notesTextViewPr>
  <p:notesViewPr>
    <p:cSldViewPr snapToGrid="0">
      <p:cViewPr varScale="1">
        <p:scale>
          <a:sx n="109" d="100"/>
          <a:sy n="109" d="100"/>
        </p:scale>
        <p:origin x="5240" y="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presProps" Target="presProps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505D5011-AA4E-4D1A-94AD-D31F82A714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6F71AA-DED2-41AD-A740-5C5A1CC59EB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7F8572-1FF4-47D5-8C73-FB9DFE6A3B0F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ECE920-7B6A-4253-A8E8-8A2B999EABB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0164A41-2F13-4F4F-9A14-92CEEBC3AB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30A5C3-0648-4D6B-B407-F7F0E67181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4896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8A51EB-7916-924E-B72B-5411D640A74D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EC0ED7-FB80-6F44-973C-9A2E743972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712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EC0ED7-FB80-6F44-973C-9A2E7439721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056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EC0ED7-FB80-6F44-973C-9A2E7439721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694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EC0ED7-FB80-6F44-973C-9A2E7439721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316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EC0ED7-FB80-6F44-973C-9A2E7439721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319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emf"/><Relationship Id="rId7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4.svg"/><Relationship Id="rId7" Type="http://schemas.openxmlformats.org/officeDocument/2006/relationships/image" Target="../media/image18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26.emf"/><Relationship Id="rId7" Type="http://schemas.openxmlformats.org/officeDocument/2006/relationships/image" Target="../media/image30.svg"/><Relationship Id="rId12" Type="http://schemas.openxmlformats.org/officeDocument/2006/relationships/image" Target="../media/image17.png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png"/><Relationship Id="rId11" Type="http://schemas.openxmlformats.org/officeDocument/2006/relationships/image" Target="../media/image16.svg"/><Relationship Id="rId5" Type="http://schemas.openxmlformats.org/officeDocument/2006/relationships/image" Target="../media/image28.emf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4" Type="http://schemas.openxmlformats.org/officeDocument/2006/relationships/image" Target="../media/image27.emf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0.svg"/><Relationship Id="rId7" Type="http://schemas.openxmlformats.org/officeDocument/2006/relationships/image" Target="../media/image16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0.svg"/><Relationship Id="rId7" Type="http://schemas.openxmlformats.org/officeDocument/2006/relationships/image" Target="../media/image16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0.svg"/><Relationship Id="rId7" Type="http://schemas.openxmlformats.org/officeDocument/2006/relationships/image" Target="../media/image16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0.svg"/><Relationship Id="rId7" Type="http://schemas.openxmlformats.org/officeDocument/2006/relationships/image" Target="../media/image16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0.svg"/><Relationship Id="rId7" Type="http://schemas.openxmlformats.org/officeDocument/2006/relationships/image" Target="../media/image16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0.svg"/><Relationship Id="rId7" Type="http://schemas.openxmlformats.org/officeDocument/2006/relationships/image" Target="../media/image16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0.svg"/><Relationship Id="rId7" Type="http://schemas.openxmlformats.org/officeDocument/2006/relationships/image" Target="../media/image16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0.svg"/><Relationship Id="rId7" Type="http://schemas.openxmlformats.org/officeDocument/2006/relationships/image" Target="../media/image16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0.svg"/><Relationship Id="rId7" Type="http://schemas.openxmlformats.org/officeDocument/2006/relationships/image" Target="../media/image16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0.svg"/><Relationship Id="rId7" Type="http://schemas.openxmlformats.org/officeDocument/2006/relationships/image" Target="../media/image16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5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0.svg"/><Relationship Id="rId7" Type="http://schemas.openxmlformats.org/officeDocument/2006/relationships/image" Target="../media/image16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0.svg"/><Relationship Id="rId7" Type="http://schemas.openxmlformats.org/officeDocument/2006/relationships/image" Target="../media/image16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10.emf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emf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10.emf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emf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5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svg"/><Relationship Id="rId7" Type="http://schemas.openxmlformats.org/officeDocument/2006/relationships/image" Target="../media/image1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18.sv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svg"/><Relationship Id="rId7" Type="http://schemas.openxmlformats.org/officeDocument/2006/relationships/image" Target="../media/image1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18.sv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11" Type="http://schemas.openxmlformats.org/officeDocument/2006/relationships/image" Target="../media/image41.svg"/><Relationship Id="rId5" Type="http://schemas.openxmlformats.org/officeDocument/2006/relationships/image" Target="../media/image16.svg"/><Relationship Id="rId10" Type="http://schemas.openxmlformats.org/officeDocument/2006/relationships/image" Target="../media/image40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4.svg"/><Relationship Id="rId7" Type="http://schemas.openxmlformats.org/officeDocument/2006/relationships/image" Target="../media/image18.sv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8.png"/><Relationship Id="rId5" Type="http://schemas.openxmlformats.org/officeDocument/2006/relationships/image" Target="../media/image16.svg"/><Relationship Id="rId4" Type="http://schemas.openxmlformats.org/officeDocument/2006/relationships/image" Target="../media/image37.png"/><Relationship Id="rId9" Type="http://schemas.openxmlformats.org/officeDocument/2006/relationships/image" Target="../media/image20.sv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8.svg"/><Relationship Id="rId3" Type="http://schemas.openxmlformats.org/officeDocument/2006/relationships/image" Target="../media/image26.emf"/><Relationship Id="rId7" Type="http://schemas.openxmlformats.org/officeDocument/2006/relationships/image" Target="../media/image30.svg"/><Relationship Id="rId12" Type="http://schemas.openxmlformats.org/officeDocument/2006/relationships/image" Target="../media/image38.png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5.png"/><Relationship Id="rId11" Type="http://schemas.openxmlformats.org/officeDocument/2006/relationships/image" Target="../media/image16.svg"/><Relationship Id="rId5" Type="http://schemas.openxmlformats.org/officeDocument/2006/relationships/image" Target="../media/image28.emf"/><Relationship Id="rId15" Type="http://schemas.openxmlformats.org/officeDocument/2006/relationships/image" Target="../media/image20.svg"/><Relationship Id="rId10" Type="http://schemas.openxmlformats.org/officeDocument/2006/relationships/image" Target="../media/image37.png"/><Relationship Id="rId4" Type="http://schemas.openxmlformats.org/officeDocument/2006/relationships/image" Target="../media/image27.emf"/><Relationship Id="rId9" Type="http://schemas.openxmlformats.org/officeDocument/2006/relationships/image" Target="../media/image14.svg"/><Relationship Id="rId14" Type="http://schemas.openxmlformats.org/officeDocument/2006/relationships/image" Target="../media/image39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emf"/><Relationship Id="rId7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svg"/><Relationship Id="rId7" Type="http://schemas.openxmlformats.org/officeDocument/2006/relationships/image" Target="../media/image1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18.sv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svg"/><Relationship Id="rId7" Type="http://schemas.openxmlformats.org/officeDocument/2006/relationships/image" Target="../media/image1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18.sv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svg"/><Relationship Id="rId7" Type="http://schemas.openxmlformats.org/officeDocument/2006/relationships/image" Target="../media/image1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18.sv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svg"/><Relationship Id="rId7" Type="http://schemas.openxmlformats.org/officeDocument/2006/relationships/image" Target="../media/image1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18.sv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svg"/><Relationship Id="rId7" Type="http://schemas.openxmlformats.org/officeDocument/2006/relationships/image" Target="../media/image1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18.sv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svg"/><Relationship Id="rId7" Type="http://schemas.openxmlformats.org/officeDocument/2006/relationships/image" Target="../media/image1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18.sv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svg"/><Relationship Id="rId7" Type="http://schemas.openxmlformats.org/officeDocument/2006/relationships/image" Target="../media/image1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18.sv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svg"/><Relationship Id="rId7" Type="http://schemas.openxmlformats.org/officeDocument/2006/relationships/image" Target="../media/image1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18.sv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svg"/><Relationship Id="rId7" Type="http://schemas.openxmlformats.org/officeDocument/2006/relationships/image" Target="../media/image1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18.svg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svg"/><Relationship Id="rId7" Type="http://schemas.openxmlformats.org/officeDocument/2006/relationships/image" Target="../media/image1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18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emf"/><Relationship Id="rId7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emf"/><Relationship Id="rId9" Type="http://schemas.openxmlformats.org/officeDocument/2006/relationships/image" Target="../media/image10.emf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svg"/><Relationship Id="rId7" Type="http://schemas.openxmlformats.org/officeDocument/2006/relationships/image" Target="../media/image1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18.svg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svg"/><Relationship Id="rId7" Type="http://schemas.openxmlformats.org/officeDocument/2006/relationships/image" Target="../media/image1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18.sv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emf"/><Relationship Id="rId7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emf"/><Relationship Id="rId7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9.sv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14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1-2">
    <p:bg>
      <p:bgPr>
        <a:gradFill flip="none" rotWithShape="1">
          <a:gsLst>
            <a:gs pos="100000">
              <a:srgbClr val="2B56B7"/>
            </a:gs>
            <a:gs pos="0">
              <a:srgbClr val="21418C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1BEC46A8-8859-4F4F-8FFE-1A1AB3A9D6AA}"/>
              </a:ext>
            </a:extLst>
          </p:cNvPr>
          <p:cNvGrpSpPr/>
          <p:nvPr userDrawn="1"/>
        </p:nvGrpSpPr>
        <p:grpSpPr>
          <a:xfrm rot="10800000">
            <a:off x="4092712" y="-1291873"/>
            <a:ext cx="12493415" cy="4645903"/>
            <a:chOff x="4421790" y="609142"/>
            <a:chExt cx="12357638" cy="4498823"/>
          </a:xfrm>
        </p:grpSpPr>
        <p:sp>
          <p:nvSpPr>
            <p:cNvPr id="123" name="Рисунок 24">
              <a:extLst>
                <a:ext uri="{FF2B5EF4-FFF2-40B4-BE49-F238E27FC236}">
                  <a16:creationId xmlns:a16="http://schemas.microsoft.com/office/drawing/2014/main" id="{7CA55904-DBC1-4743-90B9-8713EB2DDCC9}"/>
                </a:ext>
              </a:extLst>
            </p:cNvPr>
            <p:cNvSpPr/>
            <p:nvPr userDrawn="1"/>
          </p:nvSpPr>
          <p:spPr>
            <a:xfrm>
              <a:off x="4421790" y="2575629"/>
              <a:ext cx="5609550" cy="2002174"/>
            </a:xfrm>
            <a:custGeom>
              <a:avLst/>
              <a:gdLst>
                <a:gd name="connsiteX0" fmla="*/ 5299 w 3416935"/>
                <a:gd name="connsiteY0" fmla="*/ 1223959 h 1219581"/>
                <a:gd name="connsiteX1" fmla="*/ 3586 w 3416935"/>
                <a:gd name="connsiteY1" fmla="*/ 1201007 h 1219581"/>
                <a:gd name="connsiteX2" fmla="*/ 3586 w 3416935"/>
                <a:gd name="connsiteY2" fmla="*/ 479581 h 1219581"/>
                <a:gd name="connsiteX3" fmla="*/ 15206 w 3416935"/>
                <a:gd name="connsiteY3" fmla="*/ 446718 h 1219581"/>
                <a:gd name="connsiteX4" fmla="*/ 804353 w 3416935"/>
                <a:gd name="connsiteY4" fmla="*/ 17428 h 1219581"/>
                <a:gd name="connsiteX5" fmla="*/ 1481960 w 3416935"/>
                <a:gd name="connsiteY5" fmla="*/ 122203 h 1219581"/>
                <a:gd name="connsiteX6" fmla="*/ 2062985 w 3416935"/>
                <a:gd name="connsiteY6" fmla="*/ 375759 h 1219581"/>
                <a:gd name="connsiteX7" fmla="*/ 2405886 w 3416935"/>
                <a:gd name="connsiteY7" fmla="*/ 499584 h 1219581"/>
                <a:gd name="connsiteX8" fmla="*/ 2928333 w 3416935"/>
                <a:gd name="connsiteY8" fmla="*/ 413859 h 1219581"/>
                <a:gd name="connsiteX9" fmla="*/ 3392390 w 3416935"/>
                <a:gd name="connsiteY9" fmla="*/ 33431 h 1219581"/>
                <a:gd name="connsiteX10" fmla="*/ 3418107 w 3416935"/>
                <a:gd name="connsiteY10" fmla="*/ 4377 h 1219581"/>
                <a:gd name="connsiteX11" fmla="*/ 3420012 w 3416935"/>
                <a:gd name="connsiteY11" fmla="*/ 35334 h 1219581"/>
                <a:gd name="connsiteX12" fmla="*/ 3420489 w 3416935"/>
                <a:gd name="connsiteY12" fmla="*/ 769810 h 1219581"/>
                <a:gd name="connsiteX13" fmla="*/ 3401439 w 3416935"/>
                <a:gd name="connsiteY13" fmla="*/ 815719 h 1219581"/>
                <a:gd name="connsiteX14" fmla="*/ 2940334 w 3416935"/>
                <a:gd name="connsiteY14" fmla="*/ 1142903 h 1219581"/>
                <a:gd name="connsiteX15" fmla="*/ 2375978 w 3416935"/>
                <a:gd name="connsiteY15" fmla="*/ 1219103 h 1219581"/>
                <a:gd name="connsiteX16" fmla="*/ 1782189 w 3416935"/>
                <a:gd name="connsiteY16" fmla="*/ 1039556 h 1219581"/>
                <a:gd name="connsiteX17" fmla="*/ 1352231 w 3416935"/>
                <a:gd name="connsiteY17" fmla="*/ 837057 h 1219581"/>
                <a:gd name="connsiteX18" fmla="*/ 982565 w 3416935"/>
                <a:gd name="connsiteY18" fmla="*/ 729040 h 1219581"/>
                <a:gd name="connsiteX19" fmla="*/ 390871 w 3416935"/>
                <a:gd name="connsiteY19" fmla="*/ 874966 h 1219581"/>
                <a:gd name="connsiteX20" fmla="*/ 40162 w 3416935"/>
                <a:gd name="connsiteY20" fmla="*/ 1191003 h 1219581"/>
                <a:gd name="connsiteX21" fmla="*/ 11587 w 3416935"/>
                <a:gd name="connsiteY21" fmla="*/ 1221103 h 1219581"/>
                <a:gd name="connsiteX22" fmla="*/ 5299 w 3416935"/>
                <a:gd name="connsiteY22" fmla="*/ 1223959 h 121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16935" h="1219581">
                  <a:moveTo>
                    <a:pt x="5299" y="1223959"/>
                  </a:moveTo>
                  <a:cubicBezTo>
                    <a:pt x="4634" y="1215769"/>
                    <a:pt x="3586" y="1208341"/>
                    <a:pt x="3586" y="1201007"/>
                  </a:cubicBezTo>
                  <a:cubicBezTo>
                    <a:pt x="3586" y="960501"/>
                    <a:pt x="3586" y="720087"/>
                    <a:pt x="3586" y="479581"/>
                  </a:cubicBezTo>
                  <a:cubicBezTo>
                    <a:pt x="3967" y="467675"/>
                    <a:pt x="7967" y="456150"/>
                    <a:pt x="15206" y="446718"/>
                  </a:cubicBezTo>
                  <a:cubicBezTo>
                    <a:pt x="219042" y="194877"/>
                    <a:pt x="479263" y="46668"/>
                    <a:pt x="804353" y="17428"/>
                  </a:cubicBezTo>
                  <a:cubicBezTo>
                    <a:pt x="1039143" y="-4003"/>
                    <a:pt x="1265362" y="34287"/>
                    <a:pt x="1481960" y="122203"/>
                  </a:cubicBezTo>
                  <a:cubicBezTo>
                    <a:pt x="1677795" y="201640"/>
                    <a:pt x="1869818" y="290607"/>
                    <a:pt x="2062985" y="375759"/>
                  </a:cubicBezTo>
                  <a:cubicBezTo>
                    <a:pt x="2174523" y="424812"/>
                    <a:pt x="2285205" y="475581"/>
                    <a:pt x="2405886" y="499584"/>
                  </a:cubicBezTo>
                  <a:cubicBezTo>
                    <a:pt x="2591053" y="536447"/>
                    <a:pt x="2764408" y="502059"/>
                    <a:pt x="2928333" y="413859"/>
                  </a:cubicBezTo>
                  <a:cubicBezTo>
                    <a:pt x="3107499" y="317275"/>
                    <a:pt x="3260278" y="187734"/>
                    <a:pt x="3392390" y="33431"/>
                  </a:cubicBezTo>
                  <a:cubicBezTo>
                    <a:pt x="3399439" y="25144"/>
                    <a:pt x="3406773" y="17046"/>
                    <a:pt x="3418107" y="4377"/>
                  </a:cubicBezTo>
                  <a:cubicBezTo>
                    <a:pt x="3419061" y="18856"/>
                    <a:pt x="3420012" y="27144"/>
                    <a:pt x="3420012" y="35334"/>
                  </a:cubicBezTo>
                  <a:cubicBezTo>
                    <a:pt x="3420012" y="280128"/>
                    <a:pt x="3420203" y="524922"/>
                    <a:pt x="3420489" y="769810"/>
                  </a:cubicBezTo>
                  <a:cubicBezTo>
                    <a:pt x="3421061" y="787144"/>
                    <a:pt x="3414108" y="803905"/>
                    <a:pt x="3401439" y="815719"/>
                  </a:cubicBezTo>
                  <a:cubicBezTo>
                    <a:pt x="3267138" y="952403"/>
                    <a:pt x="3119879" y="1070512"/>
                    <a:pt x="2940334" y="1142903"/>
                  </a:cubicBezTo>
                  <a:cubicBezTo>
                    <a:pt x="2758787" y="1216243"/>
                    <a:pt x="2569527" y="1232056"/>
                    <a:pt x="2375978" y="1219103"/>
                  </a:cubicBezTo>
                  <a:cubicBezTo>
                    <a:pt x="2163951" y="1204909"/>
                    <a:pt x="1971356" y="1128137"/>
                    <a:pt x="1782189" y="1039556"/>
                  </a:cubicBezTo>
                  <a:cubicBezTo>
                    <a:pt x="1638742" y="972407"/>
                    <a:pt x="1496439" y="901727"/>
                    <a:pt x="1352231" y="837057"/>
                  </a:cubicBezTo>
                  <a:cubicBezTo>
                    <a:pt x="1234978" y="783144"/>
                    <a:pt x="1110390" y="746755"/>
                    <a:pt x="982565" y="729040"/>
                  </a:cubicBezTo>
                  <a:cubicBezTo>
                    <a:pt x="766539" y="701135"/>
                    <a:pt x="569277" y="750569"/>
                    <a:pt x="390871" y="874966"/>
                  </a:cubicBezTo>
                  <a:cubicBezTo>
                    <a:pt x="260761" y="965547"/>
                    <a:pt x="148937" y="1076703"/>
                    <a:pt x="40162" y="1191003"/>
                  </a:cubicBezTo>
                  <a:cubicBezTo>
                    <a:pt x="30637" y="1201100"/>
                    <a:pt x="21112" y="1211197"/>
                    <a:pt x="11587" y="1221103"/>
                  </a:cubicBezTo>
                  <a:cubicBezTo>
                    <a:pt x="11206" y="1222150"/>
                    <a:pt x="9206" y="1222340"/>
                    <a:pt x="5299" y="1223959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62B77A"/>
                </a:gs>
                <a:gs pos="0">
                  <a:srgbClr val="21418C">
                    <a:alpha val="0"/>
                  </a:srgb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4" name="Рисунок 24">
              <a:extLst>
                <a:ext uri="{FF2B5EF4-FFF2-40B4-BE49-F238E27FC236}">
                  <a16:creationId xmlns:a16="http://schemas.microsoft.com/office/drawing/2014/main" id="{3802C403-9131-4009-9DF0-3EA9F1CFEC8F}"/>
                </a:ext>
              </a:extLst>
            </p:cNvPr>
            <p:cNvSpPr/>
            <p:nvPr userDrawn="1"/>
          </p:nvSpPr>
          <p:spPr>
            <a:xfrm>
              <a:off x="10031340" y="3105791"/>
              <a:ext cx="5609550" cy="2002174"/>
            </a:xfrm>
            <a:custGeom>
              <a:avLst/>
              <a:gdLst>
                <a:gd name="connsiteX0" fmla="*/ 5299 w 3416935"/>
                <a:gd name="connsiteY0" fmla="*/ 1223959 h 1219581"/>
                <a:gd name="connsiteX1" fmla="*/ 3586 w 3416935"/>
                <a:gd name="connsiteY1" fmla="*/ 1201007 h 1219581"/>
                <a:gd name="connsiteX2" fmla="*/ 3586 w 3416935"/>
                <a:gd name="connsiteY2" fmla="*/ 479581 h 1219581"/>
                <a:gd name="connsiteX3" fmla="*/ 15206 w 3416935"/>
                <a:gd name="connsiteY3" fmla="*/ 446718 h 1219581"/>
                <a:gd name="connsiteX4" fmla="*/ 804353 w 3416935"/>
                <a:gd name="connsiteY4" fmla="*/ 17428 h 1219581"/>
                <a:gd name="connsiteX5" fmla="*/ 1481960 w 3416935"/>
                <a:gd name="connsiteY5" fmla="*/ 122203 h 1219581"/>
                <a:gd name="connsiteX6" fmla="*/ 2062985 w 3416935"/>
                <a:gd name="connsiteY6" fmla="*/ 375759 h 1219581"/>
                <a:gd name="connsiteX7" fmla="*/ 2405886 w 3416935"/>
                <a:gd name="connsiteY7" fmla="*/ 499584 h 1219581"/>
                <a:gd name="connsiteX8" fmla="*/ 2928333 w 3416935"/>
                <a:gd name="connsiteY8" fmla="*/ 413859 h 1219581"/>
                <a:gd name="connsiteX9" fmla="*/ 3392390 w 3416935"/>
                <a:gd name="connsiteY9" fmla="*/ 33431 h 1219581"/>
                <a:gd name="connsiteX10" fmla="*/ 3418107 w 3416935"/>
                <a:gd name="connsiteY10" fmla="*/ 4377 h 1219581"/>
                <a:gd name="connsiteX11" fmla="*/ 3420012 w 3416935"/>
                <a:gd name="connsiteY11" fmla="*/ 35334 h 1219581"/>
                <a:gd name="connsiteX12" fmla="*/ 3420489 w 3416935"/>
                <a:gd name="connsiteY12" fmla="*/ 769810 h 1219581"/>
                <a:gd name="connsiteX13" fmla="*/ 3401439 w 3416935"/>
                <a:gd name="connsiteY13" fmla="*/ 815719 h 1219581"/>
                <a:gd name="connsiteX14" fmla="*/ 2940334 w 3416935"/>
                <a:gd name="connsiteY14" fmla="*/ 1142903 h 1219581"/>
                <a:gd name="connsiteX15" fmla="*/ 2375978 w 3416935"/>
                <a:gd name="connsiteY15" fmla="*/ 1219103 h 1219581"/>
                <a:gd name="connsiteX16" fmla="*/ 1782189 w 3416935"/>
                <a:gd name="connsiteY16" fmla="*/ 1039556 h 1219581"/>
                <a:gd name="connsiteX17" fmla="*/ 1352231 w 3416935"/>
                <a:gd name="connsiteY17" fmla="*/ 837057 h 1219581"/>
                <a:gd name="connsiteX18" fmla="*/ 982565 w 3416935"/>
                <a:gd name="connsiteY18" fmla="*/ 729040 h 1219581"/>
                <a:gd name="connsiteX19" fmla="*/ 390871 w 3416935"/>
                <a:gd name="connsiteY19" fmla="*/ 874966 h 1219581"/>
                <a:gd name="connsiteX20" fmla="*/ 40162 w 3416935"/>
                <a:gd name="connsiteY20" fmla="*/ 1191003 h 1219581"/>
                <a:gd name="connsiteX21" fmla="*/ 11587 w 3416935"/>
                <a:gd name="connsiteY21" fmla="*/ 1221103 h 1219581"/>
                <a:gd name="connsiteX22" fmla="*/ 5299 w 3416935"/>
                <a:gd name="connsiteY22" fmla="*/ 1223959 h 121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16935" h="1219581">
                  <a:moveTo>
                    <a:pt x="5299" y="1223959"/>
                  </a:moveTo>
                  <a:cubicBezTo>
                    <a:pt x="4634" y="1215769"/>
                    <a:pt x="3586" y="1208341"/>
                    <a:pt x="3586" y="1201007"/>
                  </a:cubicBezTo>
                  <a:cubicBezTo>
                    <a:pt x="3586" y="960501"/>
                    <a:pt x="3586" y="720087"/>
                    <a:pt x="3586" y="479581"/>
                  </a:cubicBezTo>
                  <a:cubicBezTo>
                    <a:pt x="3967" y="467675"/>
                    <a:pt x="7967" y="456150"/>
                    <a:pt x="15206" y="446718"/>
                  </a:cubicBezTo>
                  <a:cubicBezTo>
                    <a:pt x="219042" y="194877"/>
                    <a:pt x="479263" y="46668"/>
                    <a:pt x="804353" y="17428"/>
                  </a:cubicBezTo>
                  <a:cubicBezTo>
                    <a:pt x="1039143" y="-4003"/>
                    <a:pt x="1265362" y="34287"/>
                    <a:pt x="1481960" y="122203"/>
                  </a:cubicBezTo>
                  <a:cubicBezTo>
                    <a:pt x="1677795" y="201640"/>
                    <a:pt x="1869818" y="290607"/>
                    <a:pt x="2062985" y="375759"/>
                  </a:cubicBezTo>
                  <a:cubicBezTo>
                    <a:pt x="2174523" y="424812"/>
                    <a:pt x="2285205" y="475581"/>
                    <a:pt x="2405886" y="499584"/>
                  </a:cubicBezTo>
                  <a:cubicBezTo>
                    <a:pt x="2591053" y="536447"/>
                    <a:pt x="2764408" y="502059"/>
                    <a:pt x="2928333" y="413859"/>
                  </a:cubicBezTo>
                  <a:cubicBezTo>
                    <a:pt x="3107499" y="317275"/>
                    <a:pt x="3260278" y="187734"/>
                    <a:pt x="3392390" y="33431"/>
                  </a:cubicBezTo>
                  <a:cubicBezTo>
                    <a:pt x="3399439" y="25144"/>
                    <a:pt x="3406773" y="17046"/>
                    <a:pt x="3418107" y="4377"/>
                  </a:cubicBezTo>
                  <a:cubicBezTo>
                    <a:pt x="3419061" y="18856"/>
                    <a:pt x="3420012" y="27144"/>
                    <a:pt x="3420012" y="35334"/>
                  </a:cubicBezTo>
                  <a:cubicBezTo>
                    <a:pt x="3420012" y="280128"/>
                    <a:pt x="3420203" y="524922"/>
                    <a:pt x="3420489" y="769810"/>
                  </a:cubicBezTo>
                  <a:cubicBezTo>
                    <a:pt x="3421061" y="787144"/>
                    <a:pt x="3414108" y="803905"/>
                    <a:pt x="3401439" y="815719"/>
                  </a:cubicBezTo>
                  <a:cubicBezTo>
                    <a:pt x="3267138" y="952403"/>
                    <a:pt x="3119879" y="1070512"/>
                    <a:pt x="2940334" y="1142903"/>
                  </a:cubicBezTo>
                  <a:cubicBezTo>
                    <a:pt x="2758787" y="1216243"/>
                    <a:pt x="2569527" y="1232056"/>
                    <a:pt x="2375978" y="1219103"/>
                  </a:cubicBezTo>
                  <a:cubicBezTo>
                    <a:pt x="2163951" y="1204909"/>
                    <a:pt x="1971356" y="1128137"/>
                    <a:pt x="1782189" y="1039556"/>
                  </a:cubicBezTo>
                  <a:cubicBezTo>
                    <a:pt x="1638742" y="972407"/>
                    <a:pt x="1496439" y="901727"/>
                    <a:pt x="1352231" y="837057"/>
                  </a:cubicBezTo>
                  <a:cubicBezTo>
                    <a:pt x="1234978" y="783144"/>
                    <a:pt x="1110390" y="746755"/>
                    <a:pt x="982565" y="729040"/>
                  </a:cubicBezTo>
                  <a:cubicBezTo>
                    <a:pt x="766539" y="701135"/>
                    <a:pt x="569277" y="750569"/>
                    <a:pt x="390871" y="874966"/>
                  </a:cubicBezTo>
                  <a:cubicBezTo>
                    <a:pt x="260761" y="965547"/>
                    <a:pt x="148937" y="1076703"/>
                    <a:pt x="40162" y="1191003"/>
                  </a:cubicBezTo>
                  <a:cubicBezTo>
                    <a:pt x="30637" y="1201100"/>
                    <a:pt x="21112" y="1211197"/>
                    <a:pt x="11587" y="1221103"/>
                  </a:cubicBezTo>
                  <a:cubicBezTo>
                    <a:pt x="11206" y="1222150"/>
                    <a:pt x="9206" y="1222340"/>
                    <a:pt x="5299" y="1223959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62B77A"/>
                </a:gs>
                <a:gs pos="0">
                  <a:srgbClr val="21418C">
                    <a:alpha val="0"/>
                  </a:srgb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5" name="Рисунок 24">
              <a:extLst>
                <a:ext uri="{FF2B5EF4-FFF2-40B4-BE49-F238E27FC236}">
                  <a16:creationId xmlns:a16="http://schemas.microsoft.com/office/drawing/2014/main" id="{CFC696CF-0B9E-4FCA-9350-81678487FE37}"/>
                </a:ext>
              </a:extLst>
            </p:cNvPr>
            <p:cNvSpPr/>
            <p:nvPr userDrawn="1"/>
          </p:nvSpPr>
          <p:spPr>
            <a:xfrm>
              <a:off x="5560328" y="609142"/>
              <a:ext cx="5609550" cy="2002174"/>
            </a:xfrm>
            <a:custGeom>
              <a:avLst/>
              <a:gdLst>
                <a:gd name="connsiteX0" fmla="*/ 5299 w 3416935"/>
                <a:gd name="connsiteY0" fmla="*/ 1223959 h 1219581"/>
                <a:gd name="connsiteX1" fmla="*/ 3586 w 3416935"/>
                <a:gd name="connsiteY1" fmla="*/ 1201007 h 1219581"/>
                <a:gd name="connsiteX2" fmla="*/ 3586 w 3416935"/>
                <a:gd name="connsiteY2" fmla="*/ 479581 h 1219581"/>
                <a:gd name="connsiteX3" fmla="*/ 15206 w 3416935"/>
                <a:gd name="connsiteY3" fmla="*/ 446718 h 1219581"/>
                <a:gd name="connsiteX4" fmla="*/ 804353 w 3416935"/>
                <a:gd name="connsiteY4" fmla="*/ 17428 h 1219581"/>
                <a:gd name="connsiteX5" fmla="*/ 1481960 w 3416935"/>
                <a:gd name="connsiteY5" fmla="*/ 122203 h 1219581"/>
                <a:gd name="connsiteX6" fmla="*/ 2062985 w 3416935"/>
                <a:gd name="connsiteY6" fmla="*/ 375759 h 1219581"/>
                <a:gd name="connsiteX7" fmla="*/ 2405886 w 3416935"/>
                <a:gd name="connsiteY7" fmla="*/ 499584 h 1219581"/>
                <a:gd name="connsiteX8" fmla="*/ 2928333 w 3416935"/>
                <a:gd name="connsiteY8" fmla="*/ 413859 h 1219581"/>
                <a:gd name="connsiteX9" fmla="*/ 3392390 w 3416935"/>
                <a:gd name="connsiteY9" fmla="*/ 33431 h 1219581"/>
                <a:gd name="connsiteX10" fmla="*/ 3418107 w 3416935"/>
                <a:gd name="connsiteY10" fmla="*/ 4377 h 1219581"/>
                <a:gd name="connsiteX11" fmla="*/ 3420012 w 3416935"/>
                <a:gd name="connsiteY11" fmla="*/ 35334 h 1219581"/>
                <a:gd name="connsiteX12" fmla="*/ 3420489 w 3416935"/>
                <a:gd name="connsiteY12" fmla="*/ 769810 h 1219581"/>
                <a:gd name="connsiteX13" fmla="*/ 3401439 w 3416935"/>
                <a:gd name="connsiteY13" fmla="*/ 815719 h 1219581"/>
                <a:gd name="connsiteX14" fmla="*/ 2940334 w 3416935"/>
                <a:gd name="connsiteY14" fmla="*/ 1142903 h 1219581"/>
                <a:gd name="connsiteX15" fmla="*/ 2375978 w 3416935"/>
                <a:gd name="connsiteY15" fmla="*/ 1219103 h 1219581"/>
                <a:gd name="connsiteX16" fmla="*/ 1782189 w 3416935"/>
                <a:gd name="connsiteY16" fmla="*/ 1039556 h 1219581"/>
                <a:gd name="connsiteX17" fmla="*/ 1352231 w 3416935"/>
                <a:gd name="connsiteY17" fmla="*/ 837057 h 1219581"/>
                <a:gd name="connsiteX18" fmla="*/ 982565 w 3416935"/>
                <a:gd name="connsiteY18" fmla="*/ 729040 h 1219581"/>
                <a:gd name="connsiteX19" fmla="*/ 390871 w 3416935"/>
                <a:gd name="connsiteY19" fmla="*/ 874966 h 1219581"/>
                <a:gd name="connsiteX20" fmla="*/ 40162 w 3416935"/>
                <a:gd name="connsiteY20" fmla="*/ 1191003 h 1219581"/>
                <a:gd name="connsiteX21" fmla="*/ 11587 w 3416935"/>
                <a:gd name="connsiteY21" fmla="*/ 1221103 h 1219581"/>
                <a:gd name="connsiteX22" fmla="*/ 5299 w 3416935"/>
                <a:gd name="connsiteY22" fmla="*/ 1223959 h 121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16935" h="1219581">
                  <a:moveTo>
                    <a:pt x="5299" y="1223959"/>
                  </a:moveTo>
                  <a:cubicBezTo>
                    <a:pt x="4634" y="1215769"/>
                    <a:pt x="3586" y="1208341"/>
                    <a:pt x="3586" y="1201007"/>
                  </a:cubicBezTo>
                  <a:cubicBezTo>
                    <a:pt x="3586" y="960501"/>
                    <a:pt x="3586" y="720087"/>
                    <a:pt x="3586" y="479581"/>
                  </a:cubicBezTo>
                  <a:cubicBezTo>
                    <a:pt x="3967" y="467675"/>
                    <a:pt x="7967" y="456150"/>
                    <a:pt x="15206" y="446718"/>
                  </a:cubicBezTo>
                  <a:cubicBezTo>
                    <a:pt x="219042" y="194877"/>
                    <a:pt x="479263" y="46668"/>
                    <a:pt x="804353" y="17428"/>
                  </a:cubicBezTo>
                  <a:cubicBezTo>
                    <a:pt x="1039143" y="-4003"/>
                    <a:pt x="1265362" y="34287"/>
                    <a:pt x="1481960" y="122203"/>
                  </a:cubicBezTo>
                  <a:cubicBezTo>
                    <a:pt x="1677795" y="201640"/>
                    <a:pt x="1869818" y="290607"/>
                    <a:pt x="2062985" y="375759"/>
                  </a:cubicBezTo>
                  <a:cubicBezTo>
                    <a:pt x="2174523" y="424812"/>
                    <a:pt x="2285205" y="475581"/>
                    <a:pt x="2405886" y="499584"/>
                  </a:cubicBezTo>
                  <a:cubicBezTo>
                    <a:pt x="2591053" y="536447"/>
                    <a:pt x="2764408" y="502059"/>
                    <a:pt x="2928333" y="413859"/>
                  </a:cubicBezTo>
                  <a:cubicBezTo>
                    <a:pt x="3107499" y="317275"/>
                    <a:pt x="3260278" y="187734"/>
                    <a:pt x="3392390" y="33431"/>
                  </a:cubicBezTo>
                  <a:cubicBezTo>
                    <a:pt x="3399439" y="25144"/>
                    <a:pt x="3406773" y="17046"/>
                    <a:pt x="3418107" y="4377"/>
                  </a:cubicBezTo>
                  <a:cubicBezTo>
                    <a:pt x="3419061" y="18856"/>
                    <a:pt x="3420012" y="27144"/>
                    <a:pt x="3420012" y="35334"/>
                  </a:cubicBezTo>
                  <a:cubicBezTo>
                    <a:pt x="3420012" y="280128"/>
                    <a:pt x="3420203" y="524922"/>
                    <a:pt x="3420489" y="769810"/>
                  </a:cubicBezTo>
                  <a:cubicBezTo>
                    <a:pt x="3421061" y="787144"/>
                    <a:pt x="3414108" y="803905"/>
                    <a:pt x="3401439" y="815719"/>
                  </a:cubicBezTo>
                  <a:cubicBezTo>
                    <a:pt x="3267138" y="952403"/>
                    <a:pt x="3119879" y="1070512"/>
                    <a:pt x="2940334" y="1142903"/>
                  </a:cubicBezTo>
                  <a:cubicBezTo>
                    <a:pt x="2758787" y="1216243"/>
                    <a:pt x="2569527" y="1232056"/>
                    <a:pt x="2375978" y="1219103"/>
                  </a:cubicBezTo>
                  <a:cubicBezTo>
                    <a:pt x="2163951" y="1204909"/>
                    <a:pt x="1971356" y="1128137"/>
                    <a:pt x="1782189" y="1039556"/>
                  </a:cubicBezTo>
                  <a:cubicBezTo>
                    <a:pt x="1638742" y="972407"/>
                    <a:pt x="1496439" y="901727"/>
                    <a:pt x="1352231" y="837057"/>
                  </a:cubicBezTo>
                  <a:cubicBezTo>
                    <a:pt x="1234978" y="783144"/>
                    <a:pt x="1110390" y="746755"/>
                    <a:pt x="982565" y="729040"/>
                  </a:cubicBezTo>
                  <a:cubicBezTo>
                    <a:pt x="766539" y="701135"/>
                    <a:pt x="569277" y="750569"/>
                    <a:pt x="390871" y="874966"/>
                  </a:cubicBezTo>
                  <a:cubicBezTo>
                    <a:pt x="260761" y="965547"/>
                    <a:pt x="148937" y="1076703"/>
                    <a:pt x="40162" y="1191003"/>
                  </a:cubicBezTo>
                  <a:cubicBezTo>
                    <a:pt x="30637" y="1201100"/>
                    <a:pt x="21112" y="1211197"/>
                    <a:pt x="11587" y="1221103"/>
                  </a:cubicBezTo>
                  <a:cubicBezTo>
                    <a:pt x="11206" y="1222150"/>
                    <a:pt x="9206" y="1222340"/>
                    <a:pt x="5299" y="1223959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62B77A"/>
                </a:gs>
                <a:gs pos="0">
                  <a:srgbClr val="21418C">
                    <a:alpha val="0"/>
                  </a:srgb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6" name="Рисунок 24">
              <a:extLst>
                <a:ext uri="{FF2B5EF4-FFF2-40B4-BE49-F238E27FC236}">
                  <a16:creationId xmlns:a16="http://schemas.microsoft.com/office/drawing/2014/main" id="{D9E52C2C-EE54-4B3B-ADA1-343CAEAA44DD}"/>
                </a:ext>
              </a:extLst>
            </p:cNvPr>
            <p:cNvSpPr/>
            <p:nvPr userDrawn="1"/>
          </p:nvSpPr>
          <p:spPr>
            <a:xfrm>
              <a:off x="11169878" y="1139304"/>
              <a:ext cx="5609550" cy="2002174"/>
            </a:xfrm>
            <a:custGeom>
              <a:avLst/>
              <a:gdLst>
                <a:gd name="connsiteX0" fmla="*/ 5299 w 3416935"/>
                <a:gd name="connsiteY0" fmla="*/ 1223959 h 1219581"/>
                <a:gd name="connsiteX1" fmla="*/ 3586 w 3416935"/>
                <a:gd name="connsiteY1" fmla="*/ 1201007 h 1219581"/>
                <a:gd name="connsiteX2" fmla="*/ 3586 w 3416935"/>
                <a:gd name="connsiteY2" fmla="*/ 479581 h 1219581"/>
                <a:gd name="connsiteX3" fmla="*/ 15206 w 3416935"/>
                <a:gd name="connsiteY3" fmla="*/ 446718 h 1219581"/>
                <a:gd name="connsiteX4" fmla="*/ 804353 w 3416935"/>
                <a:gd name="connsiteY4" fmla="*/ 17428 h 1219581"/>
                <a:gd name="connsiteX5" fmla="*/ 1481960 w 3416935"/>
                <a:gd name="connsiteY5" fmla="*/ 122203 h 1219581"/>
                <a:gd name="connsiteX6" fmla="*/ 2062985 w 3416935"/>
                <a:gd name="connsiteY6" fmla="*/ 375759 h 1219581"/>
                <a:gd name="connsiteX7" fmla="*/ 2405886 w 3416935"/>
                <a:gd name="connsiteY7" fmla="*/ 499584 h 1219581"/>
                <a:gd name="connsiteX8" fmla="*/ 2928333 w 3416935"/>
                <a:gd name="connsiteY8" fmla="*/ 413859 h 1219581"/>
                <a:gd name="connsiteX9" fmla="*/ 3392390 w 3416935"/>
                <a:gd name="connsiteY9" fmla="*/ 33431 h 1219581"/>
                <a:gd name="connsiteX10" fmla="*/ 3418107 w 3416935"/>
                <a:gd name="connsiteY10" fmla="*/ 4377 h 1219581"/>
                <a:gd name="connsiteX11" fmla="*/ 3420012 w 3416935"/>
                <a:gd name="connsiteY11" fmla="*/ 35334 h 1219581"/>
                <a:gd name="connsiteX12" fmla="*/ 3420489 w 3416935"/>
                <a:gd name="connsiteY12" fmla="*/ 769810 h 1219581"/>
                <a:gd name="connsiteX13" fmla="*/ 3401439 w 3416935"/>
                <a:gd name="connsiteY13" fmla="*/ 815719 h 1219581"/>
                <a:gd name="connsiteX14" fmla="*/ 2940334 w 3416935"/>
                <a:gd name="connsiteY14" fmla="*/ 1142903 h 1219581"/>
                <a:gd name="connsiteX15" fmla="*/ 2375978 w 3416935"/>
                <a:gd name="connsiteY15" fmla="*/ 1219103 h 1219581"/>
                <a:gd name="connsiteX16" fmla="*/ 1782189 w 3416935"/>
                <a:gd name="connsiteY16" fmla="*/ 1039556 h 1219581"/>
                <a:gd name="connsiteX17" fmla="*/ 1352231 w 3416935"/>
                <a:gd name="connsiteY17" fmla="*/ 837057 h 1219581"/>
                <a:gd name="connsiteX18" fmla="*/ 982565 w 3416935"/>
                <a:gd name="connsiteY18" fmla="*/ 729040 h 1219581"/>
                <a:gd name="connsiteX19" fmla="*/ 390871 w 3416935"/>
                <a:gd name="connsiteY19" fmla="*/ 874966 h 1219581"/>
                <a:gd name="connsiteX20" fmla="*/ 40162 w 3416935"/>
                <a:gd name="connsiteY20" fmla="*/ 1191003 h 1219581"/>
                <a:gd name="connsiteX21" fmla="*/ 11587 w 3416935"/>
                <a:gd name="connsiteY21" fmla="*/ 1221103 h 1219581"/>
                <a:gd name="connsiteX22" fmla="*/ 5299 w 3416935"/>
                <a:gd name="connsiteY22" fmla="*/ 1223959 h 121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16935" h="1219581">
                  <a:moveTo>
                    <a:pt x="5299" y="1223959"/>
                  </a:moveTo>
                  <a:cubicBezTo>
                    <a:pt x="4634" y="1215769"/>
                    <a:pt x="3586" y="1208341"/>
                    <a:pt x="3586" y="1201007"/>
                  </a:cubicBezTo>
                  <a:cubicBezTo>
                    <a:pt x="3586" y="960501"/>
                    <a:pt x="3586" y="720087"/>
                    <a:pt x="3586" y="479581"/>
                  </a:cubicBezTo>
                  <a:cubicBezTo>
                    <a:pt x="3967" y="467675"/>
                    <a:pt x="7967" y="456150"/>
                    <a:pt x="15206" y="446718"/>
                  </a:cubicBezTo>
                  <a:cubicBezTo>
                    <a:pt x="219042" y="194877"/>
                    <a:pt x="479263" y="46668"/>
                    <a:pt x="804353" y="17428"/>
                  </a:cubicBezTo>
                  <a:cubicBezTo>
                    <a:pt x="1039143" y="-4003"/>
                    <a:pt x="1265362" y="34287"/>
                    <a:pt x="1481960" y="122203"/>
                  </a:cubicBezTo>
                  <a:cubicBezTo>
                    <a:pt x="1677795" y="201640"/>
                    <a:pt x="1869818" y="290607"/>
                    <a:pt x="2062985" y="375759"/>
                  </a:cubicBezTo>
                  <a:cubicBezTo>
                    <a:pt x="2174523" y="424812"/>
                    <a:pt x="2285205" y="475581"/>
                    <a:pt x="2405886" y="499584"/>
                  </a:cubicBezTo>
                  <a:cubicBezTo>
                    <a:pt x="2591053" y="536447"/>
                    <a:pt x="2764408" y="502059"/>
                    <a:pt x="2928333" y="413859"/>
                  </a:cubicBezTo>
                  <a:cubicBezTo>
                    <a:pt x="3107499" y="317275"/>
                    <a:pt x="3260278" y="187734"/>
                    <a:pt x="3392390" y="33431"/>
                  </a:cubicBezTo>
                  <a:cubicBezTo>
                    <a:pt x="3399439" y="25144"/>
                    <a:pt x="3406773" y="17046"/>
                    <a:pt x="3418107" y="4377"/>
                  </a:cubicBezTo>
                  <a:cubicBezTo>
                    <a:pt x="3419061" y="18856"/>
                    <a:pt x="3420012" y="27144"/>
                    <a:pt x="3420012" y="35334"/>
                  </a:cubicBezTo>
                  <a:cubicBezTo>
                    <a:pt x="3420012" y="280128"/>
                    <a:pt x="3420203" y="524922"/>
                    <a:pt x="3420489" y="769810"/>
                  </a:cubicBezTo>
                  <a:cubicBezTo>
                    <a:pt x="3421061" y="787144"/>
                    <a:pt x="3414108" y="803905"/>
                    <a:pt x="3401439" y="815719"/>
                  </a:cubicBezTo>
                  <a:cubicBezTo>
                    <a:pt x="3267138" y="952403"/>
                    <a:pt x="3119879" y="1070512"/>
                    <a:pt x="2940334" y="1142903"/>
                  </a:cubicBezTo>
                  <a:cubicBezTo>
                    <a:pt x="2758787" y="1216243"/>
                    <a:pt x="2569527" y="1232056"/>
                    <a:pt x="2375978" y="1219103"/>
                  </a:cubicBezTo>
                  <a:cubicBezTo>
                    <a:pt x="2163951" y="1204909"/>
                    <a:pt x="1971356" y="1128137"/>
                    <a:pt x="1782189" y="1039556"/>
                  </a:cubicBezTo>
                  <a:cubicBezTo>
                    <a:pt x="1638742" y="972407"/>
                    <a:pt x="1496439" y="901727"/>
                    <a:pt x="1352231" y="837057"/>
                  </a:cubicBezTo>
                  <a:cubicBezTo>
                    <a:pt x="1234978" y="783144"/>
                    <a:pt x="1110390" y="746755"/>
                    <a:pt x="982565" y="729040"/>
                  </a:cubicBezTo>
                  <a:cubicBezTo>
                    <a:pt x="766539" y="701135"/>
                    <a:pt x="569277" y="750569"/>
                    <a:pt x="390871" y="874966"/>
                  </a:cubicBezTo>
                  <a:cubicBezTo>
                    <a:pt x="260761" y="965547"/>
                    <a:pt x="148937" y="1076703"/>
                    <a:pt x="40162" y="1191003"/>
                  </a:cubicBezTo>
                  <a:cubicBezTo>
                    <a:pt x="30637" y="1201100"/>
                    <a:pt x="21112" y="1211197"/>
                    <a:pt x="11587" y="1221103"/>
                  </a:cubicBezTo>
                  <a:cubicBezTo>
                    <a:pt x="11206" y="1222150"/>
                    <a:pt x="9206" y="1222340"/>
                    <a:pt x="5299" y="1223959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62B77A"/>
                </a:gs>
                <a:gs pos="0">
                  <a:srgbClr val="21418C">
                    <a:alpha val="0"/>
                  </a:srgb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A80E89-87BB-ED97-245E-4D84CF794B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57498" y="4961614"/>
            <a:ext cx="1052492" cy="12644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B58F560-29EB-8305-EB2C-997674CFB5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43463"/>
          <a:stretch/>
        </p:blipFill>
        <p:spPr>
          <a:xfrm>
            <a:off x="3497086" y="4746424"/>
            <a:ext cx="2064526" cy="17986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95244C-78F1-4C00-9824-B526606FC09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25602" y="5013041"/>
            <a:ext cx="1204417" cy="11637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33496C-54DA-4AEC-AFF8-29259EA0392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99715" y="5138674"/>
            <a:ext cx="2254250" cy="961676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D787444-0B2E-7F71-BA11-369E77918BC0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1000767" y="3622162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en-RU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F7F3F0F-E424-A105-714A-28198645F52A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000767" y="4152485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en-RU" dirty="0"/>
          </a:p>
        </p:txBody>
      </p:sp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F0A7E869-D66C-3025-90A9-A07F6DDE1174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00767" y="979459"/>
            <a:ext cx="9449670" cy="1667508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0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3 строчки </a:t>
            </a:r>
            <a:br>
              <a:rPr lang="ru-RU" dirty="0"/>
            </a:br>
            <a:r>
              <a:rPr lang="ru-RU" dirty="0"/>
              <a:t>40</a:t>
            </a:r>
            <a:r>
              <a:rPr lang="en-US" dirty="0" err="1"/>
              <a:t>pt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0434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3158" userDrawn="1">
          <p15:clr>
            <a:srgbClr val="FBAE40"/>
          </p15:clr>
        </p15:guide>
        <p15:guide id="3" orient="horz" pos="389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ые задач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2792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4004">
          <p15:clr>
            <a:srgbClr val="FBAE40"/>
          </p15:clr>
        </p15:guide>
        <p15:guide id="4" pos="725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A767780-9586-DFB7-94B2-07FFE4E41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EEE50E7-E43E-311F-97A7-01CEF536A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242C7D-A575-EB25-B34F-EE037D856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3B746-5D29-45CB-9A43-B12205F98D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448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865B83-7BE0-CE20-AAE5-CE0A9C957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D9FB928-9472-B1F7-8A4C-DBFD7E806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C881A-CE5C-471A-9BDA-9DADB4A6A98C}" type="datetime1">
              <a:rPr lang="ru-RU" smtClean="0"/>
              <a:t>10.03.2025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F0C7715-AD0F-723A-FB4C-E8FB159D4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F099644-B59C-0F15-2026-DC1BED7F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516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5FC32-202C-4F8C-A249-222D0132F5A0}" type="datetime1">
              <a:rPr lang="ru-RU" smtClean="0"/>
              <a:t>10.03.2025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49F84-605B-4CF6-9EEF-747492B1928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1501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361831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193395" y="6116727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EB7CF8-456E-74A8-1139-86CB8494B3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40803" y="6002994"/>
            <a:ext cx="1652860" cy="58140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79CD7D-3DBC-D58A-BCF6-6E4428C0F7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0449"/>
          <a:stretch/>
        </p:blipFill>
        <p:spPr>
          <a:xfrm>
            <a:off x="548878" y="6091230"/>
            <a:ext cx="1948137" cy="40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98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>
          <p15:clr>
            <a:srgbClr val="FBAE40"/>
          </p15:clr>
        </p15:guide>
        <p15:guide id="6" orient="horz" pos="350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843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361831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193395" y="6100098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9D2BDEF-0AAC-4479-9A2E-3EDDB9CD89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263" y="6128701"/>
            <a:ext cx="327421" cy="3945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7E01136-6B20-4F01-9AF5-4E9D5C07B2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48638" y="6086860"/>
            <a:ext cx="606983" cy="4265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B773093-1100-475C-A3FB-3E8145E41B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93875" y="6109608"/>
            <a:ext cx="394404" cy="3810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A39F2A2-102A-4C08-A0F7-564684EEE0A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71735" y="6135384"/>
            <a:ext cx="772465" cy="3295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96F6EC-F535-4DBF-9FE5-E40E1AD5B4C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85380" y="6242059"/>
            <a:ext cx="1888515" cy="16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2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498" userDrawn="1">
          <p15:clr>
            <a:srgbClr val="FBAE40"/>
          </p15:clr>
        </p15:guide>
        <p15:guide id="7" orient="horz" pos="3969" userDrawn="1">
          <p15:clr>
            <a:srgbClr val="FBAE40"/>
          </p15:clr>
        </p15:guide>
        <p15:guide id="8" orient="horz" pos="4031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361831"/>
            <a:ext cx="10907132" cy="391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2800" b="0" i="0">
                <a:solidFill>
                  <a:srgbClr val="21418C"/>
                </a:solidFill>
                <a:latin typeface="Futura PT Heavy" panose="020B0802020204020303" pitchFamily="34" charset="-52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193395" y="6100098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9D2BDEF-0AAC-4479-9A2E-3EDDB9CD8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81318" y="6100098"/>
            <a:ext cx="327421" cy="3945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7E01136-6B20-4F01-9AF5-4E9D5C07B2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23251" y="6086860"/>
            <a:ext cx="606983" cy="4265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B773093-1100-475C-A3FB-3E8145E41B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68488" y="6109608"/>
            <a:ext cx="394404" cy="3810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A39F2A2-102A-4C08-A0F7-564684EEE0A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31314" y="6135384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10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501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ые задач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79025016-DCDD-00AF-1E4D-5A60D62F7F30}"/>
              </a:ext>
            </a:extLst>
          </p:cNvPr>
          <p:cNvSpPr txBox="1"/>
          <p:nvPr userDrawn="1"/>
        </p:nvSpPr>
        <p:spPr>
          <a:xfrm>
            <a:off x="7299508" y="4823247"/>
            <a:ext cx="422362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0" i="0" dirty="0">
                <a:effectLst/>
                <a:latin typeface="Futura PT Book" panose="020B0502020204020303" pitchFamily="34" charset="0"/>
              </a:rPr>
              <a:t>Осуществление взаимодействия с ведущими ассоциациями работодателей, а также отраслевыми союзами</a:t>
            </a:r>
            <a:endParaRPr lang="ru-RU" sz="1600" b="0" i="0" dirty="0">
              <a:latin typeface="Futura PT Book" panose="020B0502020204020303" pitchFamily="34" charset="0"/>
            </a:endParaRPr>
          </a:p>
        </p:txBody>
      </p:sp>
      <p:sp>
        <p:nvSpPr>
          <p:cNvPr id="25" name="Заголовок 17">
            <a:extLst>
              <a:ext uri="{FF2B5EF4-FFF2-40B4-BE49-F238E27FC236}">
                <a16:creationId xmlns:a16="http://schemas.microsoft.com/office/drawing/2014/main" id="{89853725-F6A7-053E-4454-B9FA608F37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Основные задачи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4F63D1C-6FEC-00DD-1A33-AB690A1F47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6001" y="1404169"/>
            <a:ext cx="719906" cy="71859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5976720-04E9-EA6B-5ADC-61E6375681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27294" y="1391951"/>
            <a:ext cx="783601" cy="73868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78C76DC-CB94-D112-B1B3-3548DDCCFF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0045" y="3898983"/>
            <a:ext cx="455941" cy="720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B64A045-4173-F26E-12F1-2868A25BED9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24068" y="3896655"/>
            <a:ext cx="790051" cy="7200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C6D79F08-0EC4-FBD9-AEE9-A559BBFB917C}"/>
              </a:ext>
            </a:extLst>
          </p:cNvPr>
          <p:cNvSpPr txBox="1"/>
          <p:nvPr userDrawn="1"/>
        </p:nvSpPr>
        <p:spPr>
          <a:xfrm>
            <a:off x="1524615" y="4823246"/>
            <a:ext cx="422362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kumimoji="0" lang="ru-RU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utura PT Book" panose="020B0502020204020303" pitchFamily="34" charset="0"/>
                <a:ea typeface="Helvetica Neue"/>
                <a:cs typeface="Helvetica Neue"/>
                <a:sym typeface="Helvetica Neue"/>
              </a:rPr>
              <a:t>Координация проведения региональных отборочных этапов и развития движения «</a:t>
            </a:r>
            <a:r>
              <a:rPr kumimoji="0" lang="ru-RU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utura PT Book" panose="020B0502020204020303" pitchFamily="34" charset="0"/>
                <a:ea typeface="Helvetica Neue"/>
                <a:cs typeface="Helvetica Neue"/>
                <a:sym typeface="Helvetica Neue"/>
              </a:rPr>
              <a:t>Абилимпикс</a:t>
            </a:r>
            <a:r>
              <a:rPr kumimoji="0" lang="ru-RU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utura PT Book" panose="020B0502020204020303" pitchFamily="34" charset="0"/>
                <a:ea typeface="Helvetica Neue"/>
                <a:cs typeface="Helvetica Neue"/>
                <a:sym typeface="Helvetica Neue"/>
              </a:rPr>
              <a:t>» в субъектах Российской Федерации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0644D50-FA52-896E-AB46-E95560F17174}"/>
              </a:ext>
            </a:extLst>
          </p:cNvPr>
          <p:cNvSpPr txBox="1"/>
          <p:nvPr userDrawn="1"/>
        </p:nvSpPr>
        <p:spPr>
          <a:xfrm>
            <a:off x="1524615" y="2322529"/>
            <a:ext cx="422362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600" b="0" i="0" kern="1200" dirty="0">
                <a:solidFill>
                  <a:schemeClr val="tx1"/>
                </a:solidFill>
                <a:latin typeface="Futura PT Book" panose="020B0502020204020303" pitchFamily="34" charset="0"/>
                <a:ea typeface="+mn-ea"/>
                <a:cs typeface="+mn-cs"/>
              </a:rPr>
              <a:t>Ведение мониторинга данных по трудоустройству и организации стажировок участников конкурсов профессионального мастерства среди людей с инвалидностью и ОВЗ «</a:t>
            </a:r>
            <a:r>
              <a:rPr kumimoji="0" lang="ru-RU" sz="16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Futura PT Book" panose="020B0502020204020303" pitchFamily="34" charset="0"/>
                <a:ea typeface="+mn-ea"/>
                <a:cs typeface="+mn-cs"/>
                <a:sym typeface="Helvetica Neue"/>
              </a:rPr>
              <a:t>Абилимпикс</a:t>
            </a:r>
            <a:r>
              <a:rPr kumimoji="0" lang="ru-RU" sz="1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Futura PT Book" panose="020B0502020204020303" pitchFamily="34" charset="0"/>
                <a:ea typeface="+mn-ea"/>
                <a:cs typeface="+mn-cs"/>
                <a:sym typeface="Helvetica Neue"/>
              </a:rPr>
              <a:t>»</a:t>
            </a:r>
            <a:endParaRPr kumimoji="0" lang="en-US" sz="16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Futura PT Book" panose="020B0502020204020303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8BDF72-08C8-ECEE-7576-E22BC162E9E4}"/>
              </a:ext>
            </a:extLst>
          </p:cNvPr>
          <p:cNvSpPr txBox="1"/>
          <p:nvPr userDrawn="1"/>
        </p:nvSpPr>
        <p:spPr>
          <a:xfrm>
            <a:off x="7299510" y="2322527"/>
            <a:ext cx="422362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600" b="0" i="0" kern="1200" dirty="0">
                <a:solidFill>
                  <a:schemeClr val="tx1"/>
                </a:solidFill>
                <a:latin typeface="Futura PT Book" panose="020B0502020204020303" pitchFamily="34" charset="0"/>
                <a:ea typeface="+mn-ea"/>
                <a:cs typeface="+mn-cs"/>
              </a:rPr>
              <a:t>Поддержка и развитие волонтёрского движения «</a:t>
            </a:r>
            <a:r>
              <a:rPr lang="ru-RU" sz="1600" b="0" i="0" kern="1200" dirty="0" err="1">
                <a:solidFill>
                  <a:schemeClr val="tx1"/>
                </a:solidFill>
                <a:latin typeface="Futura PT Book" panose="020B0502020204020303" pitchFamily="34" charset="0"/>
                <a:ea typeface="+mn-ea"/>
                <a:cs typeface="+mn-cs"/>
              </a:rPr>
              <a:t>Абилимпикс</a:t>
            </a:r>
            <a:r>
              <a:rPr lang="ru-RU" sz="1600" b="0" i="0" kern="1200" dirty="0">
                <a:solidFill>
                  <a:schemeClr val="tx1"/>
                </a:solidFill>
                <a:latin typeface="Futura PT Book" panose="020B0502020204020303" pitchFamily="34" charset="0"/>
                <a:ea typeface="+mn-ea"/>
                <a:cs typeface="+mn-cs"/>
              </a:rPr>
              <a:t>», а также формирование сети волонтёрских центров в субъектах Российской Федерации для помощи людям с инвалидностью и ОВЗ</a:t>
            </a:r>
            <a:endParaRPr lang="en-US" sz="1600" b="0" i="0" kern="1200" dirty="0">
              <a:solidFill>
                <a:schemeClr val="tx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2255CB9-1A3C-FFFE-9A59-A634C525161B}"/>
              </a:ext>
            </a:extLst>
          </p:cNvPr>
          <p:cNvSpPr txBox="1"/>
          <p:nvPr userDrawn="1"/>
        </p:nvSpPr>
        <p:spPr>
          <a:xfrm>
            <a:off x="7299507" y="3904887"/>
            <a:ext cx="350699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Взаимодействие с</a:t>
            </a:r>
            <a:r>
              <a:rPr lang="en-US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 </a:t>
            </a:r>
            <a:r>
              <a:rPr lang="ru-RU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ассоциациями</a:t>
            </a:r>
            <a:endParaRPr lang="en-US" sz="2400" b="0" i="0" kern="1200" dirty="0">
              <a:solidFill>
                <a:schemeClr val="tx1"/>
              </a:solidFill>
              <a:latin typeface="Futura PT Medium" panose="020B0502020204020303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486F891-FE2E-10DD-AC20-692B28ECC55C}"/>
              </a:ext>
            </a:extLst>
          </p:cNvPr>
          <p:cNvSpPr txBox="1"/>
          <p:nvPr userDrawn="1"/>
        </p:nvSpPr>
        <p:spPr>
          <a:xfrm>
            <a:off x="7299509" y="1404169"/>
            <a:ext cx="268296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Развитие волонтерства</a:t>
            </a:r>
            <a:endParaRPr lang="en-US" sz="2400" b="0" i="0" kern="1200" dirty="0">
              <a:solidFill>
                <a:schemeClr val="tx1"/>
              </a:solidFill>
              <a:latin typeface="Futura PT Medium" panose="020B0502020204020303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D187F01-8A19-327D-6883-F1EE9C775170}"/>
              </a:ext>
            </a:extLst>
          </p:cNvPr>
          <p:cNvSpPr txBox="1"/>
          <p:nvPr userDrawn="1"/>
        </p:nvSpPr>
        <p:spPr>
          <a:xfrm>
            <a:off x="1524615" y="1384133"/>
            <a:ext cx="1963205" cy="758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Мониторинг данных</a:t>
            </a:r>
            <a:endParaRPr lang="en-US" sz="2400" b="0" i="0" kern="1200" dirty="0">
              <a:solidFill>
                <a:schemeClr val="tx1"/>
              </a:solidFill>
              <a:latin typeface="Futura PT Medium" panose="020B0502020204020303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1C87D7F-78A6-CC51-0459-F8AC63B5F10B}"/>
              </a:ext>
            </a:extLst>
          </p:cNvPr>
          <p:cNvSpPr txBox="1"/>
          <p:nvPr userDrawn="1"/>
        </p:nvSpPr>
        <p:spPr>
          <a:xfrm>
            <a:off x="1524615" y="3904887"/>
            <a:ext cx="19632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kumimoji="0" lang="ru-RU" sz="24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Futura PT Medium" panose="020B0502020204020303" pitchFamily="34" charset="0"/>
                <a:ea typeface="+mn-ea"/>
                <a:cs typeface="+mn-cs"/>
                <a:sym typeface="Helvetica Neue"/>
              </a:rPr>
              <a:t>Проведение этапов</a:t>
            </a: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Futura PT Medium" panose="020B0502020204020303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F0F52D-BD35-46F2-8F90-D8A6DD95970A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9424EB1E-D141-4DF2-9414-323D3CC84A0E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96B9E1BD-4201-47D8-825D-14942C489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003A45E7-CA6B-4019-B441-4CC3D8E02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D7D3DA0-1224-4A3B-AC51-EF42D12F70D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76787EF-D2C8-43E6-8F0A-E5DF41D2E3E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D280DA6-139D-466D-B89E-A3B3998CDA8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91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70" userDrawn="1">
          <p15:clr>
            <a:srgbClr val="FBAE40"/>
          </p15:clr>
        </p15:guide>
        <p15:guide id="3" orient="horz" pos="4004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49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C095EB5-4A6A-17AA-7FF1-8FECBD3BFB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C918BC4-BA82-DE9C-7B35-B84A063BD0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91231" y="3382520"/>
            <a:ext cx="3346533" cy="311305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C1D86A9-4E4E-0FB7-8A12-1B2797C264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769" y="4969182"/>
            <a:ext cx="1194551" cy="143512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DD97D64-8B6C-468F-CE1F-476CBBEC09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42498"/>
          <a:stretch/>
        </p:blipFill>
        <p:spPr>
          <a:xfrm>
            <a:off x="2292349" y="4664810"/>
            <a:ext cx="2415722" cy="20693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7F6CB6B-2BB7-5FD8-EB42-AD4279ED1592}"/>
              </a:ext>
            </a:extLst>
          </p:cNvPr>
          <p:cNvSpPr txBox="1"/>
          <p:nvPr userDrawn="1"/>
        </p:nvSpPr>
        <p:spPr>
          <a:xfrm>
            <a:off x="10099234" y="631628"/>
            <a:ext cx="96269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2</a:t>
            </a:r>
            <a:r>
              <a:rPr lang="ru-RU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022 г.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4851F873-165F-F360-9FDD-8700FDF22989}"/>
              </a:ext>
            </a:extLst>
          </p:cNvPr>
          <p:cNvSpPr/>
          <p:nvPr userDrawn="1"/>
        </p:nvSpPr>
        <p:spPr>
          <a:xfrm>
            <a:off x="9509164" y="553075"/>
            <a:ext cx="2142836" cy="52920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Заголовок 17">
            <a:extLst>
              <a:ext uri="{FF2B5EF4-FFF2-40B4-BE49-F238E27FC236}">
                <a16:creationId xmlns:a16="http://schemas.microsoft.com/office/drawing/2014/main" id="{55C543DB-E234-6922-66E3-2558A73485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1462670"/>
            <a:ext cx="11112000" cy="133626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2 строчки 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2B473D07-13BB-5371-8CAC-970B1ADC3D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3192515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en-RU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57DDC96-229A-DEA0-308A-AE13084FBF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722839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en-RU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2C7815E-4A3C-E894-B5AA-9DF91F2FBD2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77160" y="4971300"/>
            <a:ext cx="1416305" cy="13593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3020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35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 движен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О движении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0EAEBB-5B44-DD05-372F-025C1B624D97}"/>
              </a:ext>
            </a:extLst>
          </p:cNvPr>
          <p:cNvSpPr txBox="1"/>
          <p:nvPr userDrawn="1"/>
        </p:nvSpPr>
        <p:spPr>
          <a:xfrm>
            <a:off x="616979" y="1397734"/>
            <a:ext cx="54668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2400" b="0" i="0" dirty="0">
                <a:solidFill>
                  <a:srgbClr val="0540F2"/>
                </a:solidFill>
                <a:effectLst/>
                <a:latin typeface="Futura PT Medium" panose="020B0502020204020303" pitchFamily="34" charset="0"/>
              </a:rPr>
              <a:t>ЦЕЛЬ ДЕЯТЕЛЬНОСТИ НАЦИОНАЛЬНОГО ЦЕНТРА </a:t>
            </a:r>
            <a:endParaRPr lang="en-US" sz="2400" b="0" i="0" dirty="0">
              <a:solidFill>
                <a:srgbClr val="0540F2"/>
              </a:solidFill>
              <a:effectLst/>
              <a:latin typeface="Futura PT Medium" panose="020B05020202040203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D13826-8C51-E48E-49C7-BA9933CB2556}"/>
              </a:ext>
            </a:extLst>
          </p:cNvPr>
          <p:cNvSpPr txBox="1"/>
          <p:nvPr userDrawn="1"/>
        </p:nvSpPr>
        <p:spPr>
          <a:xfrm>
            <a:off x="6496849" y="2145937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0" i="0" dirty="0">
                <a:latin typeface="Futura PT Book" panose="020B05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Национальных</a:t>
            </a:r>
          </a:p>
          <a:p>
            <a:pPr algn="l"/>
            <a:r>
              <a:rPr lang="ru-RU" sz="1600" b="0" i="0" dirty="0">
                <a:latin typeface="Futura PT Book" panose="020B05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чемпионатов</a:t>
            </a:r>
            <a:endParaRPr lang="en-US" sz="1600" b="0" i="0" dirty="0">
              <a:latin typeface="Futura PT Book" panose="020B05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F17DB3-BD8E-1AA0-0FC2-B38A538EE917}"/>
              </a:ext>
            </a:extLst>
          </p:cNvPr>
          <p:cNvSpPr txBox="1"/>
          <p:nvPr userDrawn="1"/>
        </p:nvSpPr>
        <p:spPr>
          <a:xfrm>
            <a:off x="8950325" y="2145937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Региональных</a:t>
            </a:r>
          </a:p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чемпионатов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5F29F40-B0BD-382D-2B48-06CF85350ABA}"/>
              </a:ext>
            </a:extLst>
          </p:cNvPr>
          <p:cNvSpPr txBox="1"/>
          <p:nvPr userDrawn="1"/>
        </p:nvSpPr>
        <p:spPr>
          <a:xfrm>
            <a:off x="6496849" y="3616929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Региональных</a:t>
            </a:r>
          </a:p>
          <a:p>
            <a:pPr algn="l"/>
            <a:r>
              <a:rPr lang="ru-RU" sz="1600" b="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центров «</a:t>
            </a:r>
            <a:r>
              <a:rPr lang="ru-RU" sz="1600" b="0" dirty="0" err="1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Абилимпикс</a:t>
            </a:r>
            <a:r>
              <a:rPr lang="ru-RU" sz="1600" b="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»</a:t>
            </a:r>
            <a:endParaRPr lang="en-US" sz="1600" b="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E40250E-2379-EBD1-533D-B53206DF45C0}"/>
              </a:ext>
            </a:extLst>
          </p:cNvPr>
          <p:cNvSpPr txBox="1"/>
          <p:nvPr userDrawn="1"/>
        </p:nvSpPr>
        <p:spPr>
          <a:xfrm>
            <a:off x="8950325" y="3616929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Волонтерских</a:t>
            </a:r>
          </a:p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центров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736B9DA-B349-EA80-08F2-4CDFE3CCC7FF}"/>
              </a:ext>
            </a:extLst>
          </p:cNvPr>
          <p:cNvSpPr txBox="1"/>
          <p:nvPr userDrawn="1"/>
        </p:nvSpPr>
        <p:spPr>
          <a:xfrm>
            <a:off x="6496849" y="5101172"/>
            <a:ext cx="238891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Региональных</a:t>
            </a:r>
            <a:r>
              <a:rPr lang="en-US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центров 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обучения</a:t>
            </a:r>
            <a:r>
              <a:rPr lang="en-US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экспертов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596E3D3-3BD6-BC51-3B48-D7EBD6534F8F}"/>
              </a:ext>
            </a:extLst>
          </p:cNvPr>
          <p:cNvSpPr txBox="1"/>
          <p:nvPr userDrawn="1"/>
        </p:nvSpPr>
        <p:spPr>
          <a:xfrm>
            <a:off x="8950325" y="5101172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Подготовленных</a:t>
            </a:r>
          </a:p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экспертов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C3BD98F-CC5F-4552-A4AE-39A024C33D7F}"/>
              </a:ext>
            </a:extLst>
          </p:cNvPr>
          <p:cNvSpPr txBox="1"/>
          <p:nvPr userDrawn="1"/>
        </p:nvSpPr>
        <p:spPr>
          <a:xfrm>
            <a:off x="616979" y="2300404"/>
            <a:ext cx="5092460" cy="3046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800" b="0" i="0" dirty="0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— научно-методическое и организационное сопровождение конкурсов профессионального мастерства среди людей с инвалидностью и ограниченными возможностями здоровья «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Абилимпикс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», организация повышения квалификации экспертов, организаторов, педагогов и волонтёров для проведения конкурсов профессионального мастерства «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Абилимпикс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», а также организация содействия трудоустройству людей с инвалидностью через их участие в конкурсах профессионального мастерства.</a:t>
            </a:r>
            <a:endParaRPr lang="ru-RU" sz="1800" b="0" i="0" dirty="0">
              <a:latin typeface="Futura PT Book" panose="020B05020202040203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0A1BE9-5235-115A-542F-B9D8C7726546}"/>
              </a:ext>
            </a:extLst>
          </p:cNvPr>
          <p:cNvSpPr txBox="1"/>
          <p:nvPr userDrawn="1"/>
        </p:nvSpPr>
        <p:spPr>
          <a:xfrm>
            <a:off x="6496849" y="1397734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6</a:t>
            </a:r>
            <a:endParaRPr lang="en-RU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A997D3-D1CC-1D1D-EFA0-BF7BF6BD360B}"/>
              </a:ext>
            </a:extLst>
          </p:cNvPr>
          <p:cNvSpPr txBox="1"/>
          <p:nvPr userDrawn="1"/>
        </p:nvSpPr>
        <p:spPr>
          <a:xfrm>
            <a:off x="6496849" y="2874159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85</a:t>
            </a:r>
            <a:endParaRPr lang="en-RU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EA9F07-4504-C10A-4F54-1B7D8D1C68CC}"/>
              </a:ext>
            </a:extLst>
          </p:cNvPr>
          <p:cNvSpPr txBox="1"/>
          <p:nvPr userDrawn="1"/>
        </p:nvSpPr>
        <p:spPr>
          <a:xfrm>
            <a:off x="8950325" y="2874159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85</a:t>
            </a:r>
            <a:endParaRPr lang="en-RU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05F9C9-93B3-1A75-2959-CB3C9C481199}"/>
              </a:ext>
            </a:extLst>
          </p:cNvPr>
          <p:cNvSpPr txBox="1"/>
          <p:nvPr userDrawn="1"/>
        </p:nvSpPr>
        <p:spPr>
          <a:xfrm>
            <a:off x="8950325" y="1397734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573</a:t>
            </a:r>
            <a:endParaRPr lang="en-RU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9C99C8-C837-B102-C894-4F31D430CA68}"/>
              </a:ext>
            </a:extLst>
          </p:cNvPr>
          <p:cNvSpPr txBox="1"/>
          <p:nvPr userDrawn="1"/>
        </p:nvSpPr>
        <p:spPr>
          <a:xfrm>
            <a:off x="6496849" y="4353633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83</a:t>
            </a:r>
            <a:endParaRPr lang="en-RU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208750-F5D0-314A-D025-3DDAB5CCF95B}"/>
              </a:ext>
            </a:extLst>
          </p:cNvPr>
          <p:cNvSpPr txBox="1"/>
          <p:nvPr userDrawn="1"/>
        </p:nvSpPr>
        <p:spPr>
          <a:xfrm>
            <a:off x="8950325" y="4353633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&gt; 14 000</a:t>
            </a:r>
            <a:endParaRPr lang="en-RU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34C348-4D79-4E55-9FE8-B1C23414C3CC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8C15279A-467C-4E6B-9EA1-95893E69A0BD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4DFCA516-BA20-419E-A8A2-B57965C18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36EC71E4-FB36-4D32-BAA9-E331F9A45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8C4A6C7-4389-4D1C-81ED-5AEDF00A37D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D6D767B-8050-4558-90B8-3F89A58CAF9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D236E09-DF2C-44CE-A351-14A295A261A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26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pos="5638" userDrawn="1">
          <p15:clr>
            <a:srgbClr val="FBAE40"/>
          </p15:clr>
        </p15:guide>
        <p15:guide id="7" orient="horz" pos="3493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B6C2EE5-CAF5-3D93-5CDC-537AE23111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6002" y="1852662"/>
            <a:ext cx="5160978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RU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en-RU" dirty="0"/>
              <a:t>pt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EEFF605-342E-FEDA-BA86-39AADDFE27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6003" y="2311629"/>
            <a:ext cx="5160979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6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 err="1"/>
              <a:t>pt</a:t>
            </a:r>
            <a:r>
              <a:rPr lang="en-US" dirty="0"/>
              <a:t> Lorem ipsum dolor sit amet, consectetuer adipiscing elit. Maecenas porttitor congue massa 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5F94A1D4-22C8-47AE-618C-0D909431E2C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6003" y="1375432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en-RU" sz="3200" b="0" i="0" dirty="0">
                <a:solidFill>
                  <a:srgbClr val="0540F2"/>
                </a:solidFill>
                <a:latin typeface="Futura PT Book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RU" dirty="0"/>
          </a:p>
        </p:txBody>
      </p:sp>
      <p:sp>
        <p:nvSpPr>
          <p:cNvPr id="25" name="Заголовок 17">
            <a:extLst>
              <a:ext uri="{FF2B5EF4-FFF2-40B4-BE49-F238E27FC236}">
                <a16:creationId xmlns:a16="http://schemas.microsoft.com/office/drawing/2014/main" id="{4A630F8B-7EE7-EC58-90B1-6CCE1E9A32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AD734A24-7576-3F31-A390-B7BE4EEA2E1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79237" y="1852662"/>
            <a:ext cx="5160978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RU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en-RU" dirty="0"/>
              <a:t>pt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2ED49E95-0D0E-2015-AC02-4CBE74E26E8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379239" y="2311629"/>
            <a:ext cx="5160979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6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 err="1"/>
              <a:t>pt</a:t>
            </a:r>
            <a:r>
              <a:rPr lang="en-US" dirty="0"/>
              <a:t> Lorem ipsum dolor sit amet, consectetuer adipiscing elit. Maecenas porttitor congue massa 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F9393890-2CDD-3D02-EA66-2F3484C5FA5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79238" y="1375432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en-RU" sz="3200" b="0" i="0" dirty="0">
                <a:solidFill>
                  <a:srgbClr val="0540F2"/>
                </a:solidFill>
                <a:latin typeface="Futura PT Book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RU" dirty="0"/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B83AE9E-F3FD-DD2B-FE75-80D24BF6D71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3795761"/>
            <a:ext cx="5160978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RU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en-RU" dirty="0"/>
              <a:t>pt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7FC4A445-E7B4-9561-A888-D3BD39D0B1C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6003" y="4254729"/>
            <a:ext cx="5160979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6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 err="1"/>
              <a:t>pt</a:t>
            </a:r>
            <a:r>
              <a:rPr lang="en-US" dirty="0"/>
              <a:t> Lorem ipsum dolor sit amet, consectetuer adipiscing elit. Maecenas porttitor congue massa 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3ADE7753-8365-9D18-6DBC-29921942566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6003" y="3318532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en-RU" sz="3200" b="0" i="0" dirty="0">
                <a:solidFill>
                  <a:srgbClr val="0540F2"/>
                </a:solidFill>
                <a:latin typeface="Futura PT Book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RU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D6DE210B-D894-095F-8458-9A3CB103596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379237" y="3795761"/>
            <a:ext cx="5160978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RU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en-RU" dirty="0"/>
              <a:t>pt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9482D896-43DF-6925-FDB7-E9A0CDB7A43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379239" y="4254729"/>
            <a:ext cx="5160979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6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 err="1"/>
              <a:t>pt</a:t>
            </a:r>
            <a:r>
              <a:rPr lang="en-US" dirty="0"/>
              <a:t> Lorem ipsum dolor sit amet, consectetuer adipiscing elit. Maecenas porttitor congue massa 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B113053F-8B21-D428-AA8E-E714F18B738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379238" y="3318532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en-RU" sz="3200" b="0" i="0" dirty="0">
                <a:solidFill>
                  <a:srgbClr val="0540F2"/>
                </a:solidFill>
                <a:latin typeface="Futura PT Book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RU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C368E9-8C8E-42F9-AE2A-ED38F57D6EC5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B1171DEE-EAB5-41CB-BB35-48986E48DDBD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87D90BFD-4B70-4464-B77F-538D561AA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33235145-500B-4B6F-AE70-84AAD61AD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D4CB38AA-DE5C-4C1B-8C26-99CFE6CA997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22FA5AB-C15E-4B8C-98A6-332DEAC22D7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7F59B1D6-98B3-4F83-92AC-B653E008B1F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90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58" userDrawn="1">
          <p15:clr>
            <a:srgbClr val="FBAE40"/>
          </p15:clr>
        </p15:guide>
        <p15:guide id="6" orient="horz" pos="3493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7249C3F1-A9E8-7A13-7879-FBAE9FC7C80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6001" y="1369759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AAACD2D-AD9C-2DB0-B2E4-3CF783DDED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615" y="1369759"/>
            <a:ext cx="425180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CD227DA4-93DF-50E5-773D-EF77AD36BC3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81015" y="1369759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CF45F15-DA2B-F8F6-9D82-43FE722F3C2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89629" y="1369759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7B8A6EAB-A48A-B3CA-A695-8F212D991E5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6001" y="2891436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E5E7ACD-DF59-4560-A47A-23C83A8BE34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4614" y="2891435"/>
            <a:ext cx="4237050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9057F4FB-9EE4-690F-5182-9D9A8CD42058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381015" y="2891435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FD7F1243-250C-430C-5AFB-EF47A756AC3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89629" y="2891435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0BF695E9-8E2C-40CB-767B-2039D73A8B7F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16001" y="4454677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FC3D4C2-0A55-BABC-5BB1-60A67DA2856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24614" y="4454677"/>
            <a:ext cx="4237050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94733AA0-934B-6DA0-8C91-485570D7F8A6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381015" y="4454677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725C568D-862A-B0FD-FA35-41A7BACA980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89629" y="4454677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32" name="Заголовок 17">
            <a:extLst>
              <a:ext uri="{FF2B5EF4-FFF2-40B4-BE49-F238E27FC236}">
                <a16:creationId xmlns:a16="http://schemas.microsoft.com/office/drawing/2014/main" id="{67D7ABFA-6A6C-417F-9FDB-B65CE427FD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D10265-994E-45F1-9313-62B7D744B76D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05D2E08-179C-4608-8BC2-CB79E578F2D1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32A205EA-2ECC-42BF-B455-56313671F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10C124E6-FE4B-46F9-B700-8567EF162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33AA75B-C44E-4623-A725-E0AEBC63CB4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BFD3E88-61B8-4F96-92B1-DB1AF89AB9D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B471282-64CC-4120-B9F8-6429252168D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05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491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CD227DA4-93DF-50E5-773D-EF77AD36BC3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81015" y="1371877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CF45F15-DA2B-F8F6-9D82-43FE722F3C2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89629" y="1371877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9057F4FB-9EE4-690F-5182-9D9A8CD42058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381015" y="2392549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FD7F1243-250C-430C-5AFB-EF47A756AC3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89629" y="2386328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94733AA0-934B-6DA0-8C91-485570D7F8A6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381015" y="3413221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725C568D-862A-B0FD-FA35-41A7BACA980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89629" y="3400779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32" name="Заголовок 17">
            <a:extLst>
              <a:ext uri="{FF2B5EF4-FFF2-40B4-BE49-F238E27FC236}">
                <a16:creationId xmlns:a16="http://schemas.microsoft.com/office/drawing/2014/main" id="{67D7ABFA-6A6C-417F-9FDB-B65CE427FD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1C2BBE0C-5B1E-711D-F97A-2FBB9BCA77B2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16002" y="1371876"/>
            <a:ext cx="5160978" cy="378201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FA1C1A-BD0F-C68E-6D2E-56EF88B44AB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381015" y="4433894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C2F1E1D-0086-8079-D219-8734D47CB7D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289629" y="4433894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748BB9-D46D-47E0-A4AA-4EDC278F00E5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53ABBF3-8165-4F76-AB45-C95BC9C8E426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CAD4D7BD-4452-4152-84E9-C9782F258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53D054DB-50BF-43EA-8F45-69B444900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A95A1F9-6025-488E-AC87-B9F7F399CA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FD968B9-AD80-42B5-B2AF-0AA594C555F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07F0B54-9394-48C3-B4C8-E3D8C2B753E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635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 userDrawn="1">
          <p15:clr>
            <a:srgbClr val="FBAE40"/>
          </p15:clr>
        </p15:guide>
        <p15:guide id="6" orient="horz" pos="3491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7249C3F1-A9E8-7A13-7879-FBAE9FC7C80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6001" y="1347628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AAACD2D-AD9C-2DB0-B2E4-3CF783DDED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615" y="1347628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869AED2-B52C-8D37-2998-FD8910F0C64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524615" y="2265987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+mj-lt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AFC9C765-ECBA-1C4B-F5D9-4A1928DE50C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385212" y="1347628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FF58FDC-1313-C6B3-03F1-8F7792CD4E6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293827" y="1347628"/>
            <a:ext cx="4235283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4D3CA3D-6FE4-CD71-A123-5CC56096278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93827" y="2265987"/>
            <a:ext cx="4235283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+mj-lt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9758D21A-3D99-FE0A-875F-881FF60CFCDC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16001" y="3703066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A9B7DF3-FAB4-EA6B-4712-76D86BC701B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524615" y="3703066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6FBA287-FE5E-F4CE-7B68-2BDF2747F11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524615" y="4621426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+mj-lt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225CAF3C-FA62-E261-A485-C04868A11055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385212" y="3703066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09FF2D81-A78E-A6D8-0C20-7105EFD4579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293827" y="3703066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00C2437-8C0D-43B4-334D-9F6071CDDA3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293827" y="4621426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+mj-lt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23" name="Заголовок 17">
            <a:extLst>
              <a:ext uri="{FF2B5EF4-FFF2-40B4-BE49-F238E27FC236}">
                <a16:creationId xmlns:a16="http://schemas.microsoft.com/office/drawing/2014/main" id="{F88776BE-2CF2-82B1-9082-27442E3AFC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73AD2F-1C8B-46F0-A4BC-2DBDD1F32413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745BCBB9-ADF2-44BF-9DCA-3A5671349BFD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C2A3515D-B39F-49CA-88CC-BFB4E4FF9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8722C613-484B-4B0E-A4DB-C590393F3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3633FA1-1073-4556-9A3F-5D77CD7F887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8D6423A-0F3D-4284-A397-666203BA9F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22EF11C-B4AA-47CE-AE41-CCC1F2FD85C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85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501" userDrawn="1">
          <p15:clr>
            <a:srgbClr val="FBAE40"/>
          </p15:clr>
        </p15:guide>
        <p15:guide id="6" orient="horz" pos="845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1193395" y="5959757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sp>
        <p:nvSpPr>
          <p:cNvPr id="23" name="Заголовок 17">
            <a:extLst>
              <a:ext uri="{FF2B5EF4-FFF2-40B4-BE49-F238E27FC236}">
                <a16:creationId xmlns:a16="http://schemas.microsoft.com/office/drawing/2014/main" id="{F88776BE-2CF2-82B1-9082-27442E3AFC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2825F32-9176-6BD8-F800-889814AE668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6002" y="2281556"/>
            <a:ext cx="1032120" cy="10322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900">
                <a:latin typeface="+mn-lt"/>
              </a:defRPr>
            </a:lvl1pPr>
          </a:lstStyle>
          <a:p>
            <a:endParaRPr lang="en-RU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0615112-2C6B-433A-8B6A-5548BF6E58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6002" y="3480190"/>
            <a:ext cx="3171292" cy="98488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9143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5603C79F-BD9E-F6C5-D54C-74082463DC5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482642" y="2281556"/>
            <a:ext cx="1032120" cy="10322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900">
                <a:latin typeface="+mn-lt"/>
              </a:defRPr>
            </a:lvl1pPr>
          </a:lstStyle>
          <a:p>
            <a:endParaRPr lang="en-RU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B90836A-D48D-12D1-DE47-B65A07438DC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82643" y="3480190"/>
            <a:ext cx="3171292" cy="98488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9143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AD2D184C-F4AE-3EA2-80B5-85BF22160112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349282" y="2281556"/>
            <a:ext cx="1032120" cy="10322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900">
                <a:latin typeface="+mn-lt"/>
              </a:defRPr>
            </a:lvl1pPr>
          </a:lstStyle>
          <a:p>
            <a:endParaRPr lang="en-RU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98BD5A17-8BCD-7E20-BA16-6F9AB395360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49283" y="3480190"/>
            <a:ext cx="3171292" cy="98488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9143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1292DA-39D1-4565-9B40-BDA135F4C487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95EC7803-A959-4111-AFE5-5E872830BAEF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262AB3DD-6D4B-45EA-AF80-13543A232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22092157-F817-4E4C-A678-FBA02DCFB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0DE6D7D-E10C-4B49-AD40-C8F67F7C079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7E38CF6-D812-4B93-8B48-52CD2C448FB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B59AE86-EAD7-4569-B26F-E448843D50F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70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845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1193395" y="5959757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0128F21-5D0C-2E01-C714-B859EB4E89B7}"/>
              </a:ext>
            </a:extLst>
          </p:cNvPr>
          <p:cNvSpPr/>
          <p:nvPr userDrawn="1"/>
        </p:nvSpPr>
        <p:spPr>
          <a:xfrm>
            <a:off x="6385212" y="1487488"/>
            <a:ext cx="5806788" cy="39729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800"/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A19D6A02-0D8B-2031-94B0-BAE8C3A9D8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44" name="Picture Placeholder 3">
            <a:extLst>
              <a:ext uri="{FF2B5EF4-FFF2-40B4-BE49-F238E27FC236}">
                <a16:creationId xmlns:a16="http://schemas.microsoft.com/office/drawing/2014/main" id="{12745DE9-3B16-95C1-D1D5-BE0E0DE3F47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670369" y="1781517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F001C648-F7E1-24C0-AE4A-03212016F03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574365" y="2415857"/>
            <a:ext cx="3946210" cy="196977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BF2F5044-7C91-2492-9B9F-8B18E8A1210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574365" y="1762853"/>
            <a:ext cx="3946210" cy="5539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endParaRPr lang="ru-RU" dirty="0"/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18</a:t>
            </a:r>
            <a:r>
              <a:rPr lang="en-US" dirty="0" err="1"/>
              <a:t>pt</a:t>
            </a:r>
            <a:endParaRPr lang="en-US" dirty="0"/>
          </a:p>
        </p:txBody>
      </p: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9BBD02EC-5E98-7206-2C09-34AB001BCA14}"/>
              </a:ext>
            </a:extLst>
          </p:cNvPr>
          <p:cNvCxnSpPr>
            <a:cxnSpLocks/>
          </p:cNvCxnSpPr>
          <p:nvPr userDrawn="1"/>
        </p:nvCxnSpPr>
        <p:spPr>
          <a:xfrm>
            <a:off x="6603635" y="4579741"/>
            <a:ext cx="491694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Placeholder 5">
            <a:extLst>
              <a:ext uri="{FF2B5EF4-FFF2-40B4-BE49-F238E27FC236}">
                <a16:creationId xmlns:a16="http://schemas.microsoft.com/office/drawing/2014/main" id="{62754DA2-E918-1677-BF6A-5BBEFE9AFCF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670370" y="4762671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en-RU" sz="3200" b="1" i="0" dirty="0">
                <a:solidFill>
                  <a:srgbClr val="0540F2"/>
                </a:solidFill>
                <a:latin typeface="Futura PT Bold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RU" dirty="0"/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87C01C5C-ED41-573B-6EF9-0687514380F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882058" y="4848681"/>
            <a:ext cx="3638516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RU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en-RU" dirty="0"/>
              <a:t>pt</a:t>
            </a:r>
          </a:p>
        </p:txBody>
      </p:sp>
      <p:sp>
        <p:nvSpPr>
          <p:cNvPr id="2" name="Заголовок 17">
            <a:extLst>
              <a:ext uri="{FF2B5EF4-FFF2-40B4-BE49-F238E27FC236}">
                <a16:creationId xmlns:a16="http://schemas.microsoft.com/office/drawing/2014/main" id="{176CAE5E-FDAF-FB59-72B9-9CB5461325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40DF61-F9AF-46A4-A309-B6C95398B836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EB536987-3D6A-4F98-A3CE-19603A45CE8F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9AF09B6-C012-449D-A473-F9663EC1E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70A9FE3E-070A-45D6-B32F-9A5A4196D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E39043E-66A6-457F-878F-872F17F84D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840D0AD-F67B-4D3F-8AA0-630CE5CC914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52E9C12-E8A5-4A1E-898C-80DD8DA0F5C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49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845" userDrawn="1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A19D6A02-0D8B-2031-94B0-BAE8C3A9D8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8AB9FD5-E7BB-3C07-F110-27D390E1168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99965" y="1504968"/>
            <a:ext cx="3946210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solidFill>
                  <a:srgbClr val="0540F2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endParaRPr lang="ru-RU" dirty="0"/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72CFBEFC-78C4-3F02-D60A-1D02FF5CD94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599964" y="2522029"/>
            <a:ext cx="4923169" cy="3031046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>
                <a:latin typeface="Futura PT Book" panose="020B0502020204020303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1600" b="0" i="0">
                <a:latin typeface="Futura PT Book" panose="020B0502020204020303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600" b="0" i="0">
                <a:latin typeface="Futura PT Book" panose="020B0502020204020303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600" b="0" i="0">
                <a:latin typeface="Futura PT Book" panose="020B0502020204020303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 b="0" i="0">
                <a:latin typeface="Futura PT Book" panose="020B0502020204020303" pitchFamily="34" charset="0"/>
              </a:defRPr>
            </a:lvl5pPr>
          </a:lstStyle>
          <a:p>
            <a:pPr lvl="0"/>
            <a:r>
              <a:rPr lang="ru-RU" dirty="0"/>
              <a:t>1</a:t>
            </a:r>
          </a:p>
          <a:p>
            <a:pPr lvl="0"/>
            <a:r>
              <a:rPr lang="ru-RU" dirty="0"/>
              <a:t>2</a:t>
            </a:r>
          </a:p>
          <a:p>
            <a:pPr lvl="0"/>
            <a:r>
              <a:rPr lang="ru-RU" dirty="0"/>
              <a:t>3</a:t>
            </a:r>
          </a:p>
          <a:p>
            <a:pPr lvl="0"/>
            <a:r>
              <a:rPr lang="ru-RU" dirty="0"/>
              <a:t>4</a:t>
            </a:r>
          </a:p>
          <a:p>
            <a:pPr lvl="0"/>
            <a:r>
              <a:rPr lang="ru-RU" dirty="0"/>
              <a:t>5</a:t>
            </a:r>
          </a:p>
          <a:p>
            <a:pPr lvl="0"/>
            <a:r>
              <a:rPr lang="ru-RU" dirty="0"/>
              <a:t>6</a:t>
            </a:r>
          </a:p>
        </p:txBody>
      </p:sp>
      <p:sp>
        <p:nvSpPr>
          <p:cNvPr id="2" name="Заголовок 17">
            <a:extLst>
              <a:ext uri="{FF2B5EF4-FFF2-40B4-BE49-F238E27FC236}">
                <a16:creationId xmlns:a16="http://schemas.microsoft.com/office/drawing/2014/main" id="{DDDD87C2-CEC7-3FCF-A5ED-A3FC7FE13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3280D8-BB97-4559-88E7-A74479FF1729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B59A041-7CBC-4862-8357-B35A322A3E70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FBE318D-D8F6-48F6-A504-03E33980E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3EABC2D-BB47-437F-BDE1-C7825A10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DCEA01D-306A-4813-A687-D54447B7E4F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72DD0A9-5044-41F8-8DDB-B6750E549D9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2770D1B-54C9-45FE-885A-2F755CF5B82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73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845" userDrawn="1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A19D6A02-0D8B-2031-94B0-BAE8C3A9D8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8AB9FD5-E7BB-3C07-F110-27D390E1168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99965" y="1504968"/>
            <a:ext cx="3946210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solidFill>
                  <a:srgbClr val="0540F2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endParaRPr lang="ru-RU" dirty="0"/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FB0C1B9-422B-1AEC-DAA3-CEA5F2A9D84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610868" y="2518469"/>
            <a:ext cx="4911207" cy="28469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+mj-lt"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marL="360000" marR="0" lvl="0" indent="-360000" algn="l" defTabSz="121904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360000" marR="0" lvl="0" indent="-360000" algn="l" defTabSz="121904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360000" marR="0" lvl="0" indent="-360000" algn="l" defTabSz="121904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342900" marR="0" lvl="0" indent="-34290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endParaRPr lang="en-US" dirty="0"/>
          </a:p>
        </p:txBody>
      </p:sp>
      <p:sp>
        <p:nvSpPr>
          <p:cNvPr id="2" name="Заголовок 17">
            <a:extLst>
              <a:ext uri="{FF2B5EF4-FFF2-40B4-BE49-F238E27FC236}">
                <a16:creationId xmlns:a16="http://schemas.microsoft.com/office/drawing/2014/main" id="{795B3A4A-4735-77A1-A99B-B57D51C1EF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EE5B0C-D246-4680-88F7-096913E592A6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B1D63AF9-54FC-47B0-8DF3-114E2036BEDF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39762B7B-61F3-452B-B89E-53EC2819F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A4D29F0-48B6-4E0B-B6D5-81C97815E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3E173C9-49B3-4693-8306-4037C05B36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E4967DA-6C75-43FA-9349-037130960D8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9025C81-57B7-4A79-96F3-91EF8E94F96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17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935" userDrawn="1">
          <p15:clr>
            <a:srgbClr val="FBAE40"/>
          </p15:clr>
        </p15:guide>
        <p15:guide id="7" pos="4158">
          <p15:clr>
            <a:srgbClr val="FBAE40"/>
          </p15:clr>
        </p15:guide>
        <p15:guide id="8" orient="horz" pos="85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A19D6A02-0D8B-2031-94B0-BAE8C3A9D8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AA55C17-AAA9-8F27-B794-6CD8AC86331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00824" y="1504968"/>
            <a:ext cx="4920467" cy="3693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342900" marR="0" indent="-34290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Тема </a:t>
            </a:r>
            <a:r>
              <a:rPr lang="en-US" dirty="0"/>
              <a:t>24</a:t>
            </a:r>
            <a:r>
              <a:rPr lang="ru-RU" dirty="0" err="1"/>
              <a:t>p</a:t>
            </a:r>
            <a:r>
              <a:rPr lang="en-US" dirty="0"/>
              <a:t>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E32BCE3-3605-62E7-DB71-5B30E64ADA3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600824" y="1980456"/>
            <a:ext cx="4920467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3916E75-535F-2401-3331-18D02CD764F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600824" y="2991648"/>
            <a:ext cx="4920467" cy="3693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342900" marR="0" indent="-34290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 startAt="2"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Тема </a:t>
            </a:r>
            <a:r>
              <a:rPr lang="en-US" dirty="0"/>
              <a:t>24</a:t>
            </a:r>
            <a:r>
              <a:rPr lang="ru-RU" dirty="0" err="1"/>
              <a:t>p</a:t>
            </a:r>
            <a:r>
              <a:rPr lang="en-US" dirty="0"/>
              <a:t>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91143F2-5B07-5C56-2DB7-D818398B16C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600824" y="3464341"/>
            <a:ext cx="4920467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4842757-3232-3FE6-CBF4-1FC1B80673A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600824" y="4478328"/>
            <a:ext cx="4920467" cy="3693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342900" marR="0" indent="-34290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 startAt="2"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Тема </a:t>
            </a:r>
            <a:r>
              <a:rPr lang="en-US" dirty="0"/>
              <a:t>24</a:t>
            </a:r>
            <a:r>
              <a:rPr lang="ru-RU" dirty="0" err="1"/>
              <a:t>p</a:t>
            </a:r>
            <a:r>
              <a:rPr lang="en-US" dirty="0"/>
              <a:t>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8678FD4-F132-2C32-832E-79FD61EDA4E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600824" y="4953816"/>
            <a:ext cx="4920467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DAAB4FDC-FA94-AD40-A560-897C2F29FA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EB03CF-5CDE-4E85-8F65-CFBC0D0BFBB6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A7FBDE0-6E0E-4E91-811D-554E6163F21B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E3201F51-A012-40D3-BAF5-73CBADDBD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4BE368CB-1F26-4A9E-A069-EA883F458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EE0818F-C961-4D6C-94C6-21865A2465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AD207CD-FA9C-4A0D-9512-CA09624FE3C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F21B4B0-15C1-4803-AF05-5AB1168F769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24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  <p15:guide id="8" orient="horz" pos="85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C321E51-1A84-7F20-304F-91EA35F8ED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7">
            <a:extLst>
              <a:ext uri="{FF2B5EF4-FFF2-40B4-BE49-F238E27FC236}">
                <a16:creationId xmlns:a16="http://schemas.microsoft.com/office/drawing/2014/main" id="{AD70519A-8D60-C623-D10E-2F7C99C65A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1462670"/>
            <a:ext cx="11112000" cy="133626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2 строчки 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C15573B-ADB4-2A2E-6866-B57DAD7162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3192515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en-RU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7EC432F-D41D-13E9-84C0-5E51F296CC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722839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en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C2832C-8DFD-5225-777B-09DBE68738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91231" y="3382520"/>
            <a:ext cx="3346533" cy="311305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CA09B7-0B2E-269F-8F9B-81B2578F80C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769" y="4969182"/>
            <a:ext cx="1194551" cy="14351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B5B024-506C-E6B0-4F4B-27C95B658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41711"/>
          <a:stretch/>
        </p:blipFill>
        <p:spPr>
          <a:xfrm>
            <a:off x="2292349" y="4664810"/>
            <a:ext cx="2448815" cy="20693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950EC5-DBCB-AD28-F8C6-0C891AFDD41D}"/>
              </a:ext>
            </a:extLst>
          </p:cNvPr>
          <p:cNvSpPr txBox="1"/>
          <p:nvPr userDrawn="1"/>
        </p:nvSpPr>
        <p:spPr>
          <a:xfrm>
            <a:off x="10099234" y="631628"/>
            <a:ext cx="96269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2</a:t>
            </a:r>
            <a:r>
              <a:rPr lang="ru-RU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022 г.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8B31BD8F-727B-3DE1-8E3B-42AE46B40EDE}"/>
              </a:ext>
            </a:extLst>
          </p:cNvPr>
          <p:cNvSpPr/>
          <p:nvPr userDrawn="1"/>
        </p:nvSpPr>
        <p:spPr>
          <a:xfrm>
            <a:off x="9509164" y="553075"/>
            <a:ext cx="2142836" cy="52920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86E1EEA-94EA-0C63-CF09-FD08C9668FF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82518" y="4973246"/>
            <a:ext cx="1410947" cy="13541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10757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аблица 4">
            <a:extLst>
              <a:ext uri="{FF2B5EF4-FFF2-40B4-BE49-F238E27FC236}">
                <a16:creationId xmlns:a16="http://schemas.microsoft.com/office/drawing/2014/main" id="{6A8634AF-B1A1-F206-93F1-36B71AAE634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15949" y="1487488"/>
            <a:ext cx="10907131" cy="396240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7">
            <a:extLst>
              <a:ext uri="{FF2B5EF4-FFF2-40B4-BE49-F238E27FC236}">
                <a16:creationId xmlns:a16="http://schemas.microsoft.com/office/drawing/2014/main" id="{66BF7D05-F973-5656-C9BC-F94D9A2D99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53D544-21AB-427F-BAD1-363599233867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90DC7C86-00AA-4FA8-A7A9-2D45275946F4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76ED4DDC-8428-4F99-B509-ED02B04CB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7C8E4D55-85F5-4B07-9B1B-753577449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27828F1-393D-420A-B00F-375D28B716C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1EEC1CC-6F57-4E08-BBF9-B805F81190A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5C74016-ACD8-409F-9A01-4D3579C7657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89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  <p15:guide id="8" orient="horz" pos="85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иаграмма 5">
            <a:extLst>
              <a:ext uri="{FF2B5EF4-FFF2-40B4-BE49-F238E27FC236}">
                <a16:creationId xmlns:a16="http://schemas.microsoft.com/office/drawing/2014/main" id="{8261F29A-61ED-72D0-1AB8-7AFB63DEFBF0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600825" y="1487488"/>
            <a:ext cx="4921250" cy="399758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63F829F-DA3C-346A-8AA3-71FC75C424C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2" name="Заголовок 17">
            <a:extLst>
              <a:ext uri="{FF2B5EF4-FFF2-40B4-BE49-F238E27FC236}">
                <a16:creationId xmlns:a16="http://schemas.microsoft.com/office/drawing/2014/main" id="{356907EC-911A-528F-0B9C-3713127159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7D3CFC-B4DC-461F-BE1B-933E350614AF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5E08AEA3-049C-4454-9608-7333F570E420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B68F4F7A-D714-4720-A76E-686E412B5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B09158C-EAD9-40D5-B693-338B18EBE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E002779-1405-4743-84BE-A9AD36A680A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44165A5-EB7B-4084-8BE8-62365C59C89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143B9E8-CFC3-4BA0-AF83-41999B08DDC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95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 userDrawn="1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  <p15:guide id="8" orient="horz" pos="851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065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XO Oriel"/>
            </a:endParaRPr>
          </a:p>
        </p:txBody>
      </p:sp>
    </p:spTree>
    <p:extLst>
      <p:ext uri="{BB962C8B-B14F-4D97-AF65-F5344CB8AC3E}">
        <p14:creationId xmlns:p14="http://schemas.microsoft.com/office/powerpoint/2010/main" val="20647150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021FB-18B0-868E-7C6E-7255FCCAF27C}"/>
              </a:ext>
            </a:extLst>
          </p:cNvPr>
          <p:cNvSpPr txBox="1"/>
          <p:nvPr userDrawn="1"/>
        </p:nvSpPr>
        <p:spPr>
          <a:xfrm>
            <a:off x="512197" y="3567677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9895E2-2AB4-06D8-67AD-8C3B7EAFD7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8644" y="1788070"/>
            <a:ext cx="1194551" cy="14351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3AF0812-955E-BEFA-51A6-1F6310AEB7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466161"/>
            <a:ext cx="1851839" cy="185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60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292435-8D81-0E5C-A4AB-B73954B3358F}"/>
              </a:ext>
            </a:extLst>
          </p:cNvPr>
          <p:cNvSpPr txBox="1"/>
          <p:nvPr userDrawn="1"/>
        </p:nvSpPr>
        <p:spPr>
          <a:xfrm>
            <a:off x="512197" y="3567677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870BDD-B4C9-72EF-D012-44FA023191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8644" y="1788070"/>
            <a:ext cx="1194551" cy="14351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051AC3-8FBF-978A-B51C-D0EB37C4D9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466161"/>
            <a:ext cx="1851839" cy="185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53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E91796-DB77-304A-1C0B-BB2E53031BCB}"/>
              </a:ext>
            </a:extLst>
          </p:cNvPr>
          <p:cNvSpPr txBox="1"/>
          <p:nvPr userDrawn="1"/>
        </p:nvSpPr>
        <p:spPr>
          <a:xfrm>
            <a:off x="512197" y="3567677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52FAC4-0E1A-E279-5F36-7BD68D389A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8644" y="1788070"/>
            <a:ext cx="1194551" cy="14351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CA466D-BC0E-5958-50FE-04BA42819C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4466161"/>
            <a:ext cx="1851839" cy="185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86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ECBD5-97F7-15D5-BBBE-C272C1C4F371}"/>
              </a:ext>
            </a:extLst>
          </p:cNvPr>
          <p:cNvSpPr txBox="1"/>
          <p:nvPr userDrawn="1"/>
        </p:nvSpPr>
        <p:spPr>
          <a:xfrm>
            <a:off x="599960" y="4645729"/>
            <a:ext cx="427219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b="1" i="0" dirty="0">
                <a:solidFill>
                  <a:schemeClr val="bg1"/>
                </a:solidFill>
                <a:latin typeface="Futura PT Bold" panose="020B0502020204020303" pitchFamily="34" charset="0"/>
              </a:rPr>
              <a:t>Спасибо за внимание!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2678C1-996D-49E6-B503-8309BA2A5F13}"/>
              </a:ext>
            </a:extLst>
          </p:cNvPr>
          <p:cNvSpPr txBox="1"/>
          <p:nvPr userDrawn="1"/>
        </p:nvSpPr>
        <p:spPr>
          <a:xfrm>
            <a:off x="6600825" y="3556126"/>
            <a:ext cx="1948214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(985) 457-67-15</a:t>
            </a:r>
            <a:b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</a:b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info@fmc-spo.ru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646428-BD37-47F1-9D40-A85400DC1C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0825" y="2380739"/>
            <a:ext cx="1879642" cy="8018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DDE943-7F95-4F6E-8299-6642EF7244E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12406" y="4458474"/>
            <a:ext cx="1856480" cy="18518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DA68AB-BCD7-49EF-81B4-BCEE303624BA}"/>
              </a:ext>
            </a:extLst>
          </p:cNvPr>
          <p:cNvSpPr txBox="1"/>
          <p:nvPr userDrawn="1"/>
        </p:nvSpPr>
        <p:spPr>
          <a:xfrm>
            <a:off x="9627443" y="3559990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079944-389B-40E3-9C1E-157729268C6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983890" y="1952626"/>
            <a:ext cx="1194551" cy="14351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01C13B-85A2-4D27-A6FA-EA4AE2D23B9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55246" y="4458474"/>
            <a:ext cx="1851839" cy="185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37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2B56B7"/>
              </a:gs>
              <a:gs pos="0">
                <a:srgbClr val="21418C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D25EDCD-62E1-4912-BF47-A06D91E9DC64}"/>
              </a:ext>
            </a:extLst>
          </p:cNvPr>
          <p:cNvGrpSpPr/>
          <p:nvPr userDrawn="1"/>
        </p:nvGrpSpPr>
        <p:grpSpPr>
          <a:xfrm>
            <a:off x="0" y="-2453078"/>
            <a:ext cx="4902351" cy="7881131"/>
            <a:chOff x="7225334" y="-2163019"/>
            <a:chExt cx="4355202" cy="7151842"/>
          </a:xfrm>
          <a:effectLst>
            <a:outerShdw blurRad="127000" dist="38100" dir="2700000" algn="tl" rotWithShape="0">
              <a:srgbClr val="21418C">
                <a:alpha val="20000"/>
              </a:srgbClr>
            </a:outerShdw>
          </a:effectLst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45EBA3B7-8C43-4B3D-A172-C06F97EE6AE6}"/>
                </a:ext>
              </a:extLst>
            </p:cNvPr>
            <p:cNvGrpSpPr/>
            <p:nvPr userDrawn="1"/>
          </p:nvGrpSpPr>
          <p:grpSpPr>
            <a:xfrm rot="5400000">
              <a:off x="7120772" y="-83789"/>
              <a:ext cx="6538994" cy="2380534"/>
              <a:chOff x="4421790" y="609142"/>
              <a:chExt cx="12357638" cy="4498823"/>
            </a:xfrm>
          </p:grpSpPr>
          <p:sp>
            <p:nvSpPr>
              <p:cNvPr id="19" name="Рисунок 24">
                <a:extLst>
                  <a:ext uri="{FF2B5EF4-FFF2-40B4-BE49-F238E27FC236}">
                    <a16:creationId xmlns:a16="http://schemas.microsoft.com/office/drawing/2014/main" id="{E1365D02-B865-4398-941E-A55F85C03F63}"/>
                  </a:ext>
                </a:extLst>
              </p:cNvPr>
              <p:cNvSpPr/>
              <p:nvPr userDrawn="1"/>
            </p:nvSpPr>
            <p:spPr>
              <a:xfrm>
                <a:off x="4421790" y="2575629"/>
                <a:ext cx="5609550" cy="2002174"/>
              </a:xfrm>
              <a:custGeom>
                <a:avLst/>
                <a:gdLst>
                  <a:gd name="connsiteX0" fmla="*/ 5299 w 3416935"/>
                  <a:gd name="connsiteY0" fmla="*/ 1223959 h 1219581"/>
                  <a:gd name="connsiteX1" fmla="*/ 3586 w 3416935"/>
                  <a:gd name="connsiteY1" fmla="*/ 1201007 h 1219581"/>
                  <a:gd name="connsiteX2" fmla="*/ 3586 w 3416935"/>
                  <a:gd name="connsiteY2" fmla="*/ 479581 h 1219581"/>
                  <a:gd name="connsiteX3" fmla="*/ 15206 w 3416935"/>
                  <a:gd name="connsiteY3" fmla="*/ 446718 h 1219581"/>
                  <a:gd name="connsiteX4" fmla="*/ 804353 w 3416935"/>
                  <a:gd name="connsiteY4" fmla="*/ 17428 h 1219581"/>
                  <a:gd name="connsiteX5" fmla="*/ 1481960 w 3416935"/>
                  <a:gd name="connsiteY5" fmla="*/ 122203 h 1219581"/>
                  <a:gd name="connsiteX6" fmla="*/ 2062985 w 3416935"/>
                  <a:gd name="connsiteY6" fmla="*/ 375759 h 1219581"/>
                  <a:gd name="connsiteX7" fmla="*/ 2405886 w 3416935"/>
                  <a:gd name="connsiteY7" fmla="*/ 499584 h 1219581"/>
                  <a:gd name="connsiteX8" fmla="*/ 2928333 w 3416935"/>
                  <a:gd name="connsiteY8" fmla="*/ 413859 h 1219581"/>
                  <a:gd name="connsiteX9" fmla="*/ 3392390 w 3416935"/>
                  <a:gd name="connsiteY9" fmla="*/ 33431 h 1219581"/>
                  <a:gd name="connsiteX10" fmla="*/ 3418107 w 3416935"/>
                  <a:gd name="connsiteY10" fmla="*/ 4377 h 1219581"/>
                  <a:gd name="connsiteX11" fmla="*/ 3420012 w 3416935"/>
                  <a:gd name="connsiteY11" fmla="*/ 35334 h 1219581"/>
                  <a:gd name="connsiteX12" fmla="*/ 3420489 w 3416935"/>
                  <a:gd name="connsiteY12" fmla="*/ 769810 h 1219581"/>
                  <a:gd name="connsiteX13" fmla="*/ 3401439 w 3416935"/>
                  <a:gd name="connsiteY13" fmla="*/ 815719 h 1219581"/>
                  <a:gd name="connsiteX14" fmla="*/ 2940334 w 3416935"/>
                  <a:gd name="connsiteY14" fmla="*/ 1142903 h 1219581"/>
                  <a:gd name="connsiteX15" fmla="*/ 2375978 w 3416935"/>
                  <a:gd name="connsiteY15" fmla="*/ 1219103 h 1219581"/>
                  <a:gd name="connsiteX16" fmla="*/ 1782189 w 3416935"/>
                  <a:gd name="connsiteY16" fmla="*/ 1039556 h 1219581"/>
                  <a:gd name="connsiteX17" fmla="*/ 1352231 w 3416935"/>
                  <a:gd name="connsiteY17" fmla="*/ 837057 h 1219581"/>
                  <a:gd name="connsiteX18" fmla="*/ 982565 w 3416935"/>
                  <a:gd name="connsiteY18" fmla="*/ 729040 h 1219581"/>
                  <a:gd name="connsiteX19" fmla="*/ 390871 w 3416935"/>
                  <a:gd name="connsiteY19" fmla="*/ 874966 h 1219581"/>
                  <a:gd name="connsiteX20" fmla="*/ 40162 w 3416935"/>
                  <a:gd name="connsiteY20" fmla="*/ 1191003 h 1219581"/>
                  <a:gd name="connsiteX21" fmla="*/ 11587 w 3416935"/>
                  <a:gd name="connsiteY21" fmla="*/ 1221103 h 1219581"/>
                  <a:gd name="connsiteX22" fmla="*/ 5299 w 3416935"/>
                  <a:gd name="connsiteY22" fmla="*/ 1223959 h 121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416935" h="1219581">
                    <a:moveTo>
                      <a:pt x="5299" y="1223959"/>
                    </a:moveTo>
                    <a:cubicBezTo>
                      <a:pt x="4634" y="1215769"/>
                      <a:pt x="3586" y="1208341"/>
                      <a:pt x="3586" y="1201007"/>
                    </a:cubicBezTo>
                    <a:cubicBezTo>
                      <a:pt x="3586" y="960501"/>
                      <a:pt x="3586" y="720087"/>
                      <a:pt x="3586" y="479581"/>
                    </a:cubicBezTo>
                    <a:cubicBezTo>
                      <a:pt x="3967" y="467675"/>
                      <a:pt x="7967" y="456150"/>
                      <a:pt x="15206" y="446718"/>
                    </a:cubicBezTo>
                    <a:cubicBezTo>
                      <a:pt x="219042" y="194877"/>
                      <a:pt x="479263" y="46668"/>
                      <a:pt x="804353" y="17428"/>
                    </a:cubicBezTo>
                    <a:cubicBezTo>
                      <a:pt x="1039143" y="-4003"/>
                      <a:pt x="1265362" y="34287"/>
                      <a:pt x="1481960" y="122203"/>
                    </a:cubicBezTo>
                    <a:cubicBezTo>
                      <a:pt x="1677795" y="201640"/>
                      <a:pt x="1869818" y="290607"/>
                      <a:pt x="2062985" y="375759"/>
                    </a:cubicBezTo>
                    <a:cubicBezTo>
                      <a:pt x="2174523" y="424812"/>
                      <a:pt x="2285205" y="475581"/>
                      <a:pt x="2405886" y="499584"/>
                    </a:cubicBezTo>
                    <a:cubicBezTo>
                      <a:pt x="2591053" y="536447"/>
                      <a:pt x="2764408" y="502059"/>
                      <a:pt x="2928333" y="413859"/>
                    </a:cubicBezTo>
                    <a:cubicBezTo>
                      <a:pt x="3107499" y="317275"/>
                      <a:pt x="3260278" y="187734"/>
                      <a:pt x="3392390" y="33431"/>
                    </a:cubicBezTo>
                    <a:cubicBezTo>
                      <a:pt x="3399439" y="25144"/>
                      <a:pt x="3406773" y="17046"/>
                      <a:pt x="3418107" y="4377"/>
                    </a:cubicBezTo>
                    <a:cubicBezTo>
                      <a:pt x="3419061" y="18856"/>
                      <a:pt x="3420012" y="27144"/>
                      <a:pt x="3420012" y="35334"/>
                    </a:cubicBezTo>
                    <a:cubicBezTo>
                      <a:pt x="3420012" y="280128"/>
                      <a:pt x="3420203" y="524922"/>
                      <a:pt x="3420489" y="769810"/>
                    </a:cubicBezTo>
                    <a:cubicBezTo>
                      <a:pt x="3421061" y="787144"/>
                      <a:pt x="3414108" y="803905"/>
                      <a:pt x="3401439" y="815719"/>
                    </a:cubicBezTo>
                    <a:cubicBezTo>
                      <a:pt x="3267138" y="952403"/>
                      <a:pt x="3119879" y="1070512"/>
                      <a:pt x="2940334" y="1142903"/>
                    </a:cubicBezTo>
                    <a:cubicBezTo>
                      <a:pt x="2758787" y="1216243"/>
                      <a:pt x="2569527" y="1232056"/>
                      <a:pt x="2375978" y="1219103"/>
                    </a:cubicBezTo>
                    <a:cubicBezTo>
                      <a:pt x="2163951" y="1204909"/>
                      <a:pt x="1971356" y="1128137"/>
                      <a:pt x="1782189" y="1039556"/>
                    </a:cubicBezTo>
                    <a:cubicBezTo>
                      <a:pt x="1638742" y="972407"/>
                      <a:pt x="1496439" y="901727"/>
                      <a:pt x="1352231" y="837057"/>
                    </a:cubicBezTo>
                    <a:cubicBezTo>
                      <a:pt x="1234978" y="783144"/>
                      <a:pt x="1110390" y="746755"/>
                      <a:pt x="982565" y="729040"/>
                    </a:cubicBezTo>
                    <a:cubicBezTo>
                      <a:pt x="766539" y="701135"/>
                      <a:pt x="569277" y="750569"/>
                      <a:pt x="390871" y="874966"/>
                    </a:cubicBezTo>
                    <a:cubicBezTo>
                      <a:pt x="260761" y="965547"/>
                      <a:pt x="148937" y="1076703"/>
                      <a:pt x="40162" y="1191003"/>
                    </a:cubicBezTo>
                    <a:cubicBezTo>
                      <a:pt x="30637" y="1201100"/>
                      <a:pt x="21112" y="1211197"/>
                      <a:pt x="11587" y="1221103"/>
                    </a:cubicBezTo>
                    <a:cubicBezTo>
                      <a:pt x="11206" y="1222150"/>
                      <a:pt x="9206" y="1222340"/>
                      <a:pt x="5299" y="1223959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62B77A"/>
                  </a:gs>
                  <a:gs pos="0">
                    <a:srgbClr val="21418C">
                      <a:alpha val="0"/>
                    </a:srgbClr>
                  </a:gs>
                </a:gsLst>
                <a:lin ang="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0" name="Рисунок 24">
                <a:extLst>
                  <a:ext uri="{FF2B5EF4-FFF2-40B4-BE49-F238E27FC236}">
                    <a16:creationId xmlns:a16="http://schemas.microsoft.com/office/drawing/2014/main" id="{56866E54-39A6-4635-BB8B-C183ADAEA151}"/>
                  </a:ext>
                </a:extLst>
              </p:cNvPr>
              <p:cNvSpPr/>
              <p:nvPr userDrawn="1"/>
            </p:nvSpPr>
            <p:spPr>
              <a:xfrm>
                <a:off x="10031340" y="3105791"/>
                <a:ext cx="5609550" cy="2002174"/>
              </a:xfrm>
              <a:custGeom>
                <a:avLst/>
                <a:gdLst>
                  <a:gd name="connsiteX0" fmla="*/ 5299 w 3416935"/>
                  <a:gd name="connsiteY0" fmla="*/ 1223959 h 1219581"/>
                  <a:gd name="connsiteX1" fmla="*/ 3586 w 3416935"/>
                  <a:gd name="connsiteY1" fmla="*/ 1201007 h 1219581"/>
                  <a:gd name="connsiteX2" fmla="*/ 3586 w 3416935"/>
                  <a:gd name="connsiteY2" fmla="*/ 479581 h 1219581"/>
                  <a:gd name="connsiteX3" fmla="*/ 15206 w 3416935"/>
                  <a:gd name="connsiteY3" fmla="*/ 446718 h 1219581"/>
                  <a:gd name="connsiteX4" fmla="*/ 804353 w 3416935"/>
                  <a:gd name="connsiteY4" fmla="*/ 17428 h 1219581"/>
                  <a:gd name="connsiteX5" fmla="*/ 1481960 w 3416935"/>
                  <a:gd name="connsiteY5" fmla="*/ 122203 h 1219581"/>
                  <a:gd name="connsiteX6" fmla="*/ 2062985 w 3416935"/>
                  <a:gd name="connsiteY6" fmla="*/ 375759 h 1219581"/>
                  <a:gd name="connsiteX7" fmla="*/ 2405886 w 3416935"/>
                  <a:gd name="connsiteY7" fmla="*/ 499584 h 1219581"/>
                  <a:gd name="connsiteX8" fmla="*/ 2928333 w 3416935"/>
                  <a:gd name="connsiteY8" fmla="*/ 413859 h 1219581"/>
                  <a:gd name="connsiteX9" fmla="*/ 3392390 w 3416935"/>
                  <a:gd name="connsiteY9" fmla="*/ 33431 h 1219581"/>
                  <a:gd name="connsiteX10" fmla="*/ 3418107 w 3416935"/>
                  <a:gd name="connsiteY10" fmla="*/ 4377 h 1219581"/>
                  <a:gd name="connsiteX11" fmla="*/ 3420012 w 3416935"/>
                  <a:gd name="connsiteY11" fmla="*/ 35334 h 1219581"/>
                  <a:gd name="connsiteX12" fmla="*/ 3420489 w 3416935"/>
                  <a:gd name="connsiteY12" fmla="*/ 769810 h 1219581"/>
                  <a:gd name="connsiteX13" fmla="*/ 3401439 w 3416935"/>
                  <a:gd name="connsiteY13" fmla="*/ 815719 h 1219581"/>
                  <a:gd name="connsiteX14" fmla="*/ 2940334 w 3416935"/>
                  <a:gd name="connsiteY14" fmla="*/ 1142903 h 1219581"/>
                  <a:gd name="connsiteX15" fmla="*/ 2375978 w 3416935"/>
                  <a:gd name="connsiteY15" fmla="*/ 1219103 h 1219581"/>
                  <a:gd name="connsiteX16" fmla="*/ 1782189 w 3416935"/>
                  <a:gd name="connsiteY16" fmla="*/ 1039556 h 1219581"/>
                  <a:gd name="connsiteX17" fmla="*/ 1352231 w 3416935"/>
                  <a:gd name="connsiteY17" fmla="*/ 837057 h 1219581"/>
                  <a:gd name="connsiteX18" fmla="*/ 982565 w 3416935"/>
                  <a:gd name="connsiteY18" fmla="*/ 729040 h 1219581"/>
                  <a:gd name="connsiteX19" fmla="*/ 390871 w 3416935"/>
                  <a:gd name="connsiteY19" fmla="*/ 874966 h 1219581"/>
                  <a:gd name="connsiteX20" fmla="*/ 40162 w 3416935"/>
                  <a:gd name="connsiteY20" fmla="*/ 1191003 h 1219581"/>
                  <a:gd name="connsiteX21" fmla="*/ 11587 w 3416935"/>
                  <a:gd name="connsiteY21" fmla="*/ 1221103 h 1219581"/>
                  <a:gd name="connsiteX22" fmla="*/ 5299 w 3416935"/>
                  <a:gd name="connsiteY22" fmla="*/ 1223959 h 121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416935" h="1219581">
                    <a:moveTo>
                      <a:pt x="5299" y="1223959"/>
                    </a:moveTo>
                    <a:cubicBezTo>
                      <a:pt x="4634" y="1215769"/>
                      <a:pt x="3586" y="1208341"/>
                      <a:pt x="3586" y="1201007"/>
                    </a:cubicBezTo>
                    <a:cubicBezTo>
                      <a:pt x="3586" y="960501"/>
                      <a:pt x="3586" y="720087"/>
                      <a:pt x="3586" y="479581"/>
                    </a:cubicBezTo>
                    <a:cubicBezTo>
                      <a:pt x="3967" y="467675"/>
                      <a:pt x="7967" y="456150"/>
                      <a:pt x="15206" y="446718"/>
                    </a:cubicBezTo>
                    <a:cubicBezTo>
                      <a:pt x="219042" y="194877"/>
                      <a:pt x="479263" y="46668"/>
                      <a:pt x="804353" y="17428"/>
                    </a:cubicBezTo>
                    <a:cubicBezTo>
                      <a:pt x="1039143" y="-4003"/>
                      <a:pt x="1265362" y="34287"/>
                      <a:pt x="1481960" y="122203"/>
                    </a:cubicBezTo>
                    <a:cubicBezTo>
                      <a:pt x="1677795" y="201640"/>
                      <a:pt x="1869818" y="290607"/>
                      <a:pt x="2062985" y="375759"/>
                    </a:cubicBezTo>
                    <a:cubicBezTo>
                      <a:pt x="2174523" y="424812"/>
                      <a:pt x="2285205" y="475581"/>
                      <a:pt x="2405886" y="499584"/>
                    </a:cubicBezTo>
                    <a:cubicBezTo>
                      <a:pt x="2591053" y="536447"/>
                      <a:pt x="2764408" y="502059"/>
                      <a:pt x="2928333" y="413859"/>
                    </a:cubicBezTo>
                    <a:cubicBezTo>
                      <a:pt x="3107499" y="317275"/>
                      <a:pt x="3260278" y="187734"/>
                      <a:pt x="3392390" y="33431"/>
                    </a:cubicBezTo>
                    <a:cubicBezTo>
                      <a:pt x="3399439" y="25144"/>
                      <a:pt x="3406773" y="17046"/>
                      <a:pt x="3418107" y="4377"/>
                    </a:cubicBezTo>
                    <a:cubicBezTo>
                      <a:pt x="3419061" y="18856"/>
                      <a:pt x="3420012" y="27144"/>
                      <a:pt x="3420012" y="35334"/>
                    </a:cubicBezTo>
                    <a:cubicBezTo>
                      <a:pt x="3420012" y="280128"/>
                      <a:pt x="3420203" y="524922"/>
                      <a:pt x="3420489" y="769810"/>
                    </a:cubicBezTo>
                    <a:cubicBezTo>
                      <a:pt x="3421061" y="787144"/>
                      <a:pt x="3414108" y="803905"/>
                      <a:pt x="3401439" y="815719"/>
                    </a:cubicBezTo>
                    <a:cubicBezTo>
                      <a:pt x="3267138" y="952403"/>
                      <a:pt x="3119879" y="1070512"/>
                      <a:pt x="2940334" y="1142903"/>
                    </a:cubicBezTo>
                    <a:cubicBezTo>
                      <a:pt x="2758787" y="1216243"/>
                      <a:pt x="2569527" y="1232056"/>
                      <a:pt x="2375978" y="1219103"/>
                    </a:cubicBezTo>
                    <a:cubicBezTo>
                      <a:pt x="2163951" y="1204909"/>
                      <a:pt x="1971356" y="1128137"/>
                      <a:pt x="1782189" y="1039556"/>
                    </a:cubicBezTo>
                    <a:cubicBezTo>
                      <a:pt x="1638742" y="972407"/>
                      <a:pt x="1496439" y="901727"/>
                      <a:pt x="1352231" y="837057"/>
                    </a:cubicBezTo>
                    <a:cubicBezTo>
                      <a:pt x="1234978" y="783144"/>
                      <a:pt x="1110390" y="746755"/>
                      <a:pt x="982565" y="729040"/>
                    </a:cubicBezTo>
                    <a:cubicBezTo>
                      <a:pt x="766539" y="701135"/>
                      <a:pt x="569277" y="750569"/>
                      <a:pt x="390871" y="874966"/>
                    </a:cubicBezTo>
                    <a:cubicBezTo>
                      <a:pt x="260761" y="965547"/>
                      <a:pt x="148937" y="1076703"/>
                      <a:pt x="40162" y="1191003"/>
                    </a:cubicBezTo>
                    <a:cubicBezTo>
                      <a:pt x="30637" y="1201100"/>
                      <a:pt x="21112" y="1211197"/>
                      <a:pt x="11587" y="1221103"/>
                    </a:cubicBezTo>
                    <a:cubicBezTo>
                      <a:pt x="11206" y="1222150"/>
                      <a:pt x="9206" y="1222340"/>
                      <a:pt x="5299" y="1223959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62B77A"/>
                  </a:gs>
                  <a:gs pos="0">
                    <a:srgbClr val="21418C">
                      <a:alpha val="0"/>
                    </a:srgbClr>
                  </a:gs>
                </a:gsLst>
                <a:lin ang="1080000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1" name="Рисунок 24">
                <a:extLst>
                  <a:ext uri="{FF2B5EF4-FFF2-40B4-BE49-F238E27FC236}">
                    <a16:creationId xmlns:a16="http://schemas.microsoft.com/office/drawing/2014/main" id="{A59247E4-A43F-4AB7-AF3A-87525E52F105}"/>
                  </a:ext>
                </a:extLst>
              </p:cNvPr>
              <p:cNvSpPr/>
              <p:nvPr userDrawn="1"/>
            </p:nvSpPr>
            <p:spPr>
              <a:xfrm>
                <a:off x="5560328" y="609142"/>
                <a:ext cx="5609550" cy="2002174"/>
              </a:xfrm>
              <a:custGeom>
                <a:avLst/>
                <a:gdLst>
                  <a:gd name="connsiteX0" fmla="*/ 5299 w 3416935"/>
                  <a:gd name="connsiteY0" fmla="*/ 1223959 h 1219581"/>
                  <a:gd name="connsiteX1" fmla="*/ 3586 w 3416935"/>
                  <a:gd name="connsiteY1" fmla="*/ 1201007 h 1219581"/>
                  <a:gd name="connsiteX2" fmla="*/ 3586 w 3416935"/>
                  <a:gd name="connsiteY2" fmla="*/ 479581 h 1219581"/>
                  <a:gd name="connsiteX3" fmla="*/ 15206 w 3416935"/>
                  <a:gd name="connsiteY3" fmla="*/ 446718 h 1219581"/>
                  <a:gd name="connsiteX4" fmla="*/ 804353 w 3416935"/>
                  <a:gd name="connsiteY4" fmla="*/ 17428 h 1219581"/>
                  <a:gd name="connsiteX5" fmla="*/ 1481960 w 3416935"/>
                  <a:gd name="connsiteY5" fmla="*/ 122203 h 1219581"/>
                  <a:gd name="connsiteX6" fmla="*/ 2062985 w 3416935"/>
                  <a:gd name="connsiteY6" fmla="*/ 375759 h 1219581"/>
                  <a:gd name="connsiteX7" fmla="*/ 2405886 w 3416935"/>
                  <a:gd name="connsiteY7" fmla="*/ 499584 h 1219581"/>
                  <a:gd name="connsiteX8" fmla="*/ 2928333 w 3416935"/>
                  <a:gd name="connsiteY8" fmla="*/ 413859 h 1219581"/>
                  <a:gd name="connsiteX9" fmla="*/ 3392390 w 3416935"/>
                  <a:gd name="connsiteY9" fmla="*/ 33431 h 1219581"/>
                  <a:gd name="connsiteX10" fmla="*/ 3418107 w 3416935"/>
                  <a:gd name="connsiteY10" fmla="*/ 4377 h 1219581"/>
                  <a:gd name="connsiteX11" fmla="*/ 3420012 w 3416935"/>
                  <a:gd name="connsiteY11" fmla="*/ 35334 h 1219581"/>
                  <a:gd name="connsiteX12" fmla="*/ 3420489 w 3416935"/>
                  <a:gd name="connsiteY12" fmla="*/ 769810 h 1219581"/>
                  <a:gd name="connsiteX13" fmla="*/ 3401439 w 3416935"/>
                  <a:gd name="connsiteY13" fmla="*/ 815719 h 1219581"/>
                  <a:gd name="connsiteX14" fmla="*/ 2940334 w 3416935"/>
                  <a:gd name="connsiteY14" fmla="*/ 1142903 h 1219581"/>
                  <a:gd name="connsiteX15" fmla="*/ 2375978 w 3416935"/>
                  <a:gd name="connsiteY15" fmla="*/ 1219103 h 1219581"/>
                  <a:gd name="connsiteX16" fmla="*/ 1782189 w 3416935"/>
                  <a:gd name="connsiteY16" fmla="*/ 1039556 h 1219581"/>
                  <a:gd name="connsiteX17" fmla="*/ 1352231 w 3416935"/>
                  <a:gd name="connsiteY17" fmla="*/ 837057 h 1219581"/>
                  <a:gd name="connsiteX18" fmla="*/ 982565 w 3416935"/>
                  <a:gd name="connsiteY18" fmla="*/ 729040 h 1219581"/>
                  <a:gd name="connsiteX19" fmla="*/ 390871 w 3416935"/>
                  <a:gd name="connsiteY19" fmla="*/ 874966 h 1219581"/>
                  <a:gd name="connsiteX20" fmla="*/ 40162 w 3416935"/>
                  <a:gd name="connsiteY20" fmla="*/ 1191003 h 1219581"/>
                  <a:gd name="connsiteX21" fmla="*/ 11587 w 3416935"/>
                  <a:gd name="connsiteY21" fmla="*/ 1221103 h 1219581"/>
                  <a:gd name="connsiteX22" fmla="*/ 5299 w 3416935"/>
                  <a:gd name="connsiteY22" fmla="*/ 1223959 h 121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416935" h="1219581">
                    <a:moveTo>
                      <a:pt x="5299" y="1223959"/>
                    </a:moveTo>
                    <a:cubicBezTo>
                      <a:pt x="4634" y="1215769"/>
                      <a:pt x="3586" y="1208341"/>
                      <a:pt x="3586" y="1201007"/>
                    </a:cubicBezTo>
                    <a:cubicBezTo>
                      <a:pt x="3586" y="960501"/>
                      <a:pt x="3586" y="720087"/>
                      <a:pt x="3586" y="479581"/>
                    </a:cubicBezTo>
                    <a:cubicBezTo>
                      <a:pt x="3967" y="467675"/>
                      <a:pt x="7967" y="456150"/>
                      <a:pt x="15206" y="446718"/>
                    </a:cubicBezTo>
                    <a:cubicBezTo>
                      <a:pt x="219042" y="194877"/>
                      <a:pt x="479263" y="46668"/>
                      <a:pt x="804353" y="17428"/>
                    </a:cubicBezTo>
                    <a:cubicBezTo>
                      <a:pt x="1039143" y="-4003"/>
                      <a:pt x="1265362" y="34287"/>
                      <a:pt x="1481960" y="122203"/>
                    </a:cubicBezTo>
                    <a:cubicBezTo>
                      <a:pt x="1677795" y="201640"/>
                      <a:pt x="1869818" y="290607"/>
                      <a:pt x="2062985" y="375759"/>
                    </a:cubicBezTo>
                    <a:cubicBezTo>
                      <a:pt x="2174523" y="424812"/>
                      <a:pt x="2285205" y="475581"/>
                      <a:pt x="2405886" y="499584"/>
                    </a:cubicBezTo>
                    <a:cubicBezTo>
                      <a:pt x="2591053" y="536447"/>
                      <a:pt x="2764408" y="502059"/>
                      <a:pt x="2928333" y="413859"/>
                    </a:cubicBezTo>
                    <a:cubicBezTo>
                      <a:pt x="3107499" y="317275"/>
                      <a:pt x="3260278" y="187734"/>
                      <a:pt x="3392390" y="33431"/>
                    </a:cubicBezTo>
                    <a:cubicBezTo>
                      <a:pt x="3399439" y="25144"/>
                      <a:pt x="3406773" y="17046"/>
                      <a:pt x="3418107" y="4377"/>
                    </a:cubicBezTo>
                    <a:cubicBezTo>
                      <a:pt x="3419061" y="18856"/>
                      <a:pt x="3420012" y="27144"/>
                      <a:pt x="3420012" y="35334"/>
                    </a:cubicBezTo>
                    <a:cubicBezTo>
                      <a:pt x="3420012" y="280128"/>
                      <a:pt x="3420203" y="524922"/>
                      <a:pt x="3420489" y="769810"/>
                    </a:cubicBezTo>
                    <a:cubicBezTo>
                      <a:pt x="3421061" y="787144"/>
                      <a:pt x="3414108" y="803905"/>
                      <a:pt x="3401439" y="815719"/>
                    </a:cubicBezTo>
                    <a:cubicBezTo>
                      <a:pt x="3267138" y="952403"/>
                      <a:pt x="3119879" y="1070512"/>
                      <a:pt x="2940334" y="1142903"/>
                    </a:cubicBezTo>
                    <a:cubicBezTo>
                      <a:pt x="2758787" y="1216243"/>
                      <a:pt x="2569527" y="1232056"/>
                      <a:pt x="2375978" y="1219103"/>
                    </a:cubicBezTo>
                    <a:cubicBezTo>
                      <a:pt x="2163951" y="1204909"/>
                      <a:pt x="1971356" y="1128137"/>
                      <a:pt x="1782189" y="1039556"/>
                    </a:cubicBezTo>
                    <a:cubicBezTo>
                      <a:pt x="1638742" y="972407"/>
                      <a:pt x="1496439" y="901727"/>
                      <a:pt x="1352231" y="837057"/>
                    </a:cubicBezTo>
                    <a:cubicBezTo>
                      <a:pt x="1234978" y="783144"/>
                      <a:pt x="1110390" y="746755"/>
                      <a:pt x="982565" y="729040"/>
                    </a:cubicBezTo>
                    <a:cubicBezTo>
                      <a:pt x="766539" y="701135"/>
                      <a:pt x="569277" y="750569"/>
                      <a:pt x="390871" y="874966"/>
                    </a:cubicBezTo>
                    <a:cubicBezTo>
                      <a:pt x="260761" y="965547"/>
                      <a:pt x="148937" y="1076703"/>
                      <a:pt x="40162" y="1191003"/>
                    </a:cubicBezTo>
                    <a:cubicBezTo>
                      <a:pt x="30637" y="1201100"/>
                      <a:pt x="21112" y="1211197"/>
                      <a:pt x="11587" y="1221103"/>
                    </a:cubicBezTo>
                    <a:cubicBezTo>
                      <a:pt x="11206" y="1222150"/>
                      <a:pt x="9206" y="1222340"/>
                      <a:pt x="5299" y="1223959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62B77A"/>
                  </a:gs>
                  <a:gs pos="0">
                    <a:srgbClr val="21418C">
                      <a:alpha val="0"/>
                    </a:srgbClr>
                  </a:gs>
                </a:gsLst>
                <a:lin ang="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2" name="Рисунок 24">
                <a:extLst>
                  <a:ext uri="{FF2B5EF4-FFF2-40B4-BE49-F238E27FC236}">
                    <a16:creationId xmlns:a16="http://schemas.microsoft.com/office/drawing/2014/main" id="{76CCAFB8-2E11-43EB-AB4D-06244811262F}"/>
                  </a:ext>
                </a:extLst>
              </p:cNvPr>
              <p:cNvSpPr/>
              <p:nvPr userDrawn="1"/>
            </p:nvSpPr>
            <p:spPr>
              <a:xfrm>
                <a:off x="11169878" y="1139304"/>
                <a:ext cx="5609550" cy="2002174"/>
              </a:xfrm>
              <a:custGeom>
                <a:avLst/>
                <a:gdLst>
                  <a:gd name="connsiteX0" fmla="*/ 5299 w 3416935"/>
                  <a:gd name="connsiteY0" fmla="*/ 1223959 h 1219581"/>
                  <a:gd name="connsiteX1" fmla="*/ 3586 w 3416935"/>
                  <a:gd name="connsiteY1" fmla="*/ 1201007 h 1219581"/>
                  <a:gd name="connsiteX2" fmla="*/ 3586 w 3416935"/>
                  <a:gd name="connsiteY2" fmla="*/ 479581 h 1219581"/>
                  <a:gd name="connsiteX3" fmla="*/ 15206 w 3416935"/>
                  <a:gd name="connsiteY3" fmla="*/ 446718 h 1219581"/>
                  <a:gd name="connsiteX4" fmla="*/ 804353 w 3416935"/>
                  <a:gd name="connsiteY4" fmla="*/ 17428 h 1219581"/>
                  <a:gd name="connsiteX5" fmla="*/ 1481960 w 3416935"/>
                  <a:gd name="connsiteY5" fmla="*/ 122203 h 1219581"/>
                  <a:gd name="connsiteX6" fmla="*/ 2062985 w 3416935"/>
                  <a:gd name="connsiteY6" fmla="*/ 375759 h 1219581"/>
                  <a:gd name="connsiteX7" fmla="*/ 2405886 w 3416935"/>
                  <a:gd name="connsiteY7" fmla="*/ 499584 h 1219581"/>
                  <a:gd name="connsiteX8" fmla="*/ 2928333 w 3416935"/>
                  <a:gd name="connsiteY8" fmla="*/ 413859 h 1219581"/>
                  <a:gd name="connsiteX9" fmla="*/ 3392390 w 3416935"/>
                  <a:gd name="connsiteY9" fmla="*/ 33431 h 1219581"/>
                  <a:gd name="connsiteX10" fmla="*/ 3418107 w 3416935"/>
                  <a:gd name="connsiteY10" fmla="*/ 4377 h 1219581"/>
                  <a:gd name="connsiteX11" fmla="*/ 3420012 w 3416935"/>
                  <a:gd name="connsiteY11" fmla="*/ 35334 h 1219581"/>
                  <a:gd name="connsiteX12" fmla="*/ 3420489 w 3416935"/>
                  <a:gd name="connsiteY12" fmla="*/ 769810 h 1219581"/>
                  <a:gd name="connsiteX13" fmla="*/ 3401439 w 3416935"/>
                  <a:gd name="connsiteY13" fmla="*/ 815719 h 1219581"/>
                  <a:gd name="connsiteX14" fmla="*/ 2940334 w 3416935"/>
                  <a:gd name="connsiteY14" fmla="*/ 1142903 h 1219581"/>
                  <a:gd name="connsiteX15" fmla="*/ 2375978 w 3416935"/>
                  <a:gd name="connsiteY15" fmla="*/ 1219103 h 1219581"/>
                  <a:gd name="connsiteX16" fmla="*/ 1782189 w 3416935"/>
                  <a:gd name="connsiteY16" fmla="*/ 1039556 h 1219581"/>
                  <a:gd name="connsiteX17" fmla="*/ 1352231 w 3416935"/>
                  <a:gd name="connsiteY17" fmla="*/ 837057 h 1219581"/>
                  <a:gd name="connsiteX18" fmla="*/ 982565 w 3416935"/>
                  <a:gd name="connsiteY18" fmla="*/ 729040 h 1219581"/>
                  <a:gd name="connsiteX19" fmla="*/ 390871 w 3416935"/>
                  <a:gd name="connsiteY19" fmla="*/ 874966 h 1219581"/>
                  <a:gd name="connsiteX20" fmla="*/ 40162 w 3416935"/>
                  <a:gd name="connsiteY20" fmla="*/ 1191003 h 1219581"/>
                  <a:gd name="connsiteX21" fmla="*/ 11587 w 3416935"/>
                  <a:gd name="connsiteY21" fmla="*/ 1221103 h 1219581"/>
                  <a:gd name="connsiteX22" fmla="*/ 5299 w 3416935"/>
                  <a:gd name="connsiteY22" fmla="*/ 1223959 h 121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416935" h="1219581">
                    <a:moveTo>
                      <a:pt x="5299" y="1223959"/>
                    </a:moveTo>
                    <a:cubicBezTo>
                      <a:pt x="4634" y="1215769"/>
                      <a:pt x="3586" y="1208341"/>
                      <a:pt x="3586" y="1201007"/>
                    </a:cubicBezTo>
                    <a:cubicBezTo>
                      <a:pt x="3586" y="960501"/>
                      <a:pt x="3586" y="720087"/>
                      <a:pt x="3586" y="479581"/>
                    </a:cubicBezTo>
                    <a:cubicBezTo>
                      <a:pt x="3967" y="467675"/>
                      <a:pt x="7967" y="456150"/>
                      <a:pt x="15206" y="446718"/>
                    </a:cubicBezTo>
                    <a:cubicBezTo>
                      <a:pt x="219042" y="194877"/>
                      <a:pt x="479263" y="46668"/>
                      <a:pt x="804353" y="17428"/>
                    </a:cubicBezTo>
                    <a:cubicBezTo>
                      <a:pt x="1039143" y="-4003"/>
                      <a:pt x="1265362" y="34287"/>
                      <a:pt x="1481960" y="122203"/>
                    </a:cubicBezTo>
                    <a:cubicBezTo>
                      <a:pt x="1677795" y="201640"/>
                      <a:pt x="1869818" y="290607"/>
                      <a:pt x="2062985" y="375759"/>
                    </a:cubicBezTo>
                    <a:cubicBezTo>
                      <a:pt x="2174523" y="424812"/>
                      <a:pt x="2285205" y="475581"/>
                      <a:pt x="2405886" y="499584"/>
                    </a:cubicBezTo>
                    <a:cubicBezTo>
                      <a:pt x="2591053" y="536447"/>
                      <a:pt x="2764408" y="502059"/>
                      <a:pt x="2928333" y="413859"/>
                    </a:cubicBezTo>
                    <a:cubicBezTo>
                      <a:pt x="3107499" y="317275"/>
                      <a:pt x="3260278" y="187734"/>
                      <a:pt x="3392390" y="33431"/>
                    </a:cubicBezTo>
                    <a:cubicBezTo>
                      <a:pt x="3399439" y="25144"/>
                      <a:pt x="3406773" y="17046"/>
                      <a:pt x="3418107" y="4377"/>
                    </a:cubicBezTo>
                    <a:cubicBezTo>
                      <a:pt x="3419061" y="18856"/>
                      <a:pt x="3420012" y="27144"/>
                      <a:pt x="3420012" y="35334"/>
                    </a:cubicBezTo>
                    <a:cubicBezTo>
                      <a:pt x="3420012" y="280128"/>
                      <a:pt x="3420203" y="524922"/>
                      <a:pt x="3420489" y="769810"/>
                    </a:cubicBezTo>
                    <a:cubicBezTo>
                      <a:pt x="3421061" y="787144"/>
                      <a:pt x="3414108" y="803905"/>
                      <a:pt x="3401439" y="815719"/>
                    </a:cubicBezTo>
                    <a:cubicBezTo>
                      <a:pt x="3267138" y="952403"/>
                      <a:pt x="3119879" y="1070512"/>
                      <a:pt x="2940334" y="1142903"/>
                    </a:cubicBezTo>
                    <a:cubicBezTo>
                      <a:pt x="2758787" y="1216243"/>
                      <a:pt x="2569527" y="1232056"/>
                      <a:pt x="2375978" y="1219103"/>
                    </a:cubicBezTo>
                    <a:cubicBezTo>
                      <a:pt x="2163951" y="1204909"/>
                      <a:pt x="1971356" y="1128137"/>
                      <a:pt x="1782189" y="1039556"/>
                    </a:cubicBezTo>
                    <a:cubicBezTo>
                      <a:pt x="1638742" y="972407"/>
                      <a:pt x="1496439" y="901727"/>
                      <a:pt x="1352231" y="837057"/>
                    </a:cubicBezTo>
                    <a:cubicBezTo>
                      <a:pt x="1234978" y="783144"/>
                      <a:pt x="1110390" y="746755"/>
                      <a:pt x="982565" y="729040"/>
                    </a:cubicBezTo>
                    <a:cubicBezTo>
                      <a:pt x="766539" y="701135"/>
                      <a:pt x="569277" y="750569"/>
                      <a:pt x="390871" y="874966"/>
                    </a:cubicBezTo>
                    <a:cubicBezTo>
                      <a:pt x="260761" y="965547"/>
                      <a:pt x="148937" y="1076703"/>
                      <a:pt x="40162" y="1191003"/>
                    </a:cubicBezTo>
                    <a:cubicBezTo>
                      <a:pt x="30637" y="1201100"/>
                      <a:pt x="21112" y="1211197"/>
                      <a:pt x="11587" y="1221103"/>
                    </a:cubicBezTo>
                    <a:cubicBezTo>
                      <a:pt x="11206" y="1222150"/>
                      <a:pt x="9206" y="1222340"/>
                      <a:pt x="5299" y="1223959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62B77A"/>
                  </a:gs>
                  <a:gs pos="0">
                    <a:srgbClr val="21418C">
                      <a:alpha val="0"/>
                    </a:srgbClr>
                  </a:gs>
                </a:gsLst>
                <a:lin ang="1080000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9A5A34A0-BB57-4755-B5D4-966D4051067D}"/>
                </a:ext>
              </a:extLst>
            </p:cNvPr>
            <p:cNvGrpSpPr/>
            <p:nvPr userDrawn="1"/>
          </p:nvGrpSpPr>
          <p:grpSpPr>
            <a:xfrm rot="5400000">
              <a:off x="5146104" y="529059"/>
              <a:ext cx="6538994" cy="2380534"/>
              <a:chOff x="4421790" y="609142"/>
              <a:chExt cx="12357638" cy="4498823"/>
            </a:xfrm>
          </p:grpSpPr>
          <p:sp>
            <p:nvSpPr>
              <p:cNvPr id="15" name="Рисунок 24">
                <a:extLst>
                  <a:ext uri="{FF2B5EF4-FFF2-40B4-BE49-F238E27FC236}">
                    <a16:creationId xmlns:a16="http://schemas.microsoft.com/office/drawing/2014/main" id="{2F41EDB3-4FD0-45F4-AEF3-D3390F5D9A08}"/>
                  </a:ext>
                </a:extLst>
              </p:cNvPr>
              <p:cNvSpPr/>
              <p:nvPr userDrawn="1"/>
            </p:nvSpPr>
            <p:spPr>
              <a:xfrm>
                <a:off x="4421790" y="2575629"/>
                <a:ext cx="5609550" cy="2002174"/>
              </a:xfrm>
              <a:custGeom>
                <a:avLst/>
                <a:gdLst>
                  <a:gd name="connsiteX0" fmla="*/ 5299 w 3416935"/>
                  <a:gd name="connsiteY0" fmla="*/ 1223959 h 1219581"/>
                  <a:gd name="connsiteX1" fmla="*/ 3586 w 3416935"/>
                  <a:gd name="connsiteY1" fmla="*/ 1201007 h 1219581"/>
                  <a:gd name="connsiteX2" fmla="*/ 3586 w 3416935"/>
                  <a:gd name="connsiteY2" fmla="*/ 479581 h 1219581"/>
                  <a:gd name="connsiteX3" fmla="*/ 15206 w 3416935"/>
                  <a:gd name="connsiteY3" fmla="*/ 446718 h 1219581"/>
                  <a:gd name="connsiteX4" fmla="*/ 804353 w 3416935"/>
                  <a:gd name="connsiteY4" fmla="*/ 17428 h 1219581"/>
                  <a:gd name="connsiteX5" fmla="*/ 1481960 w 3416935"/>
                  <a:gd name="connsiteY5" fmla="*/ 122203 h 1219581"/>
                  <a:gd name="connsiteX6" fmla="*/ 2062985 w 3416935"/>
                  <a:gd name="connsiteY6" fmla="*/ 375759 h 1219581"/>
                  <a:gd name="connsiteX7" fmla="*/ 2405886 w 3416935"/>
                  <a:gd name="connsiteY7" fmla="*/ 499584 h 1219581"/>
                  <a:gd name="connsiteX8" fmla="*/ 2928333 w 3416935"/>
                  <a:gd name="connsiteY8" fmla="*/ 413859 h 1219581"/>
                  <a:gd name="connsiteX9" fmla="*/ 3392390 w 3416935"/>
                  <a:gd name="connsiteY9" fmla="*/ 33431 h 1219581"/>
                  <a:gd name="connsiteX10" fmla="*/ 3418107 w 3416935"/>
                  <a:gd name="connsiteY10" fmla="*/ 4377 h 1219581"/>
                  <a:gd name="connsiteX11" fmla="*/ 3420012 w 3416935"/>
                  <a:gd name="connsiteY11" fmla="*/ 35334 h 1219581"/>
                  <a:gd name="connsiteX12" fmla="*/ 3420489 w 3416935"/>
                  <a:gd name="connsiteY12" fmla="*/ 769810 h 1219581"/>
                  <a:gd name="connsiteX13" fmla="*/ 3401439 w 3416935"/>
                  <a:gd name="connsiteY13" fmla="*/ 815719 h 1219581"/>
                  <a:gd name="connsiteX14" fmla="*/ 2940334 w 3416935"/>
                  <a:gd name="connsiteY14" fmla="*/ 1142903 h 1219581"/>
                  <a:gd name="connsiteX15" fmla="*/ 2375978 w 3416935"/>
                  <a:gd name="connsiteY15" fmla="*/ 1219103 h 1219581"/>
                  <a:gd name="connsiteX16" fmla="*/ 1782189 w 3416935"/>
                  <a:gd name="connsiteY16" fmla="*/ 1039556 h 1219581"/>
                  <a:gd name="connsiteX17" fmla="*/ 1352231 w 3416935"/>
                  <a:gd name="connsiteY17" fmla="*/ 837057 h 1219581"/>
                  <a:gd name="connsiteX18" fmla="*/ 982565 w 3416935"/>
                  <a:gd name="connsiteY18" fmla="*/ 729040 h 1219581"/>
                  <a:gd name="connsiteX19" fmla="*/ 390871 w 3416935"/>
                  <a:gd name="connsiteY19" fmla="*/ 874966 h 1219581"/>
                  <a:gd name="connsiteX20" fmla="*/ 40162 w 3416935"/>
                  <a:gd name="connsiteY20" fmla="*/ 1191003 h 1219581"/>
                  <a:gd name="connsiteX21" fmla="*/ 11587 w 3416935"/>
                  <a:gd name="connsiteY21" fmla="*/ 1221103 h 1219581"/>
                  <a:gd name="connsiteX22" fmla="*/ 5299 w 3416935"/>
                  <a:gd name="connsiteY22" fmla="*/ 1223959 h 121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416935" h="1219581">
                    <a:moveTo>
                      <a:pt x="5299" y="1223959"/>
                    </a:moveTo>
                    <a:cubicBezTo>
                      <a:pt x="4634" y="1215769"/>
                      <a:pt x="3586" y="1208341"/>
                      <a:pt x="3586" y="1201007"/>
                    </a:cubicBezTo>
                    <a:cubicBezTo>
                      <a:pt x="3586" y="960501"/>
                      <a:pt x="3586" y="720087"/>
                      <a:pt x="3586" y="479581"/>
                    </a:cubicBezTo>
                    <a:cubicBezTo>
                      <a:pt x="3967" y="467675"/>
                      <a:pt x="7967" y="456150"/>
                      <a:pt x="15206" y="446718"/>
                    </a:cubicBezTo>
                    <a:cubicBezTo>
                      <a:pt x="219042" y="194877"/>
                      <a:pt x="479263" y="46668"/>
                      <a:pt x="804353" y="17428"/>
                    </a:cubicBezTo>
                    <a:cubicBezTo>
                      <a:pt x="1039143" y="-4003"/>
                      <a:pt x="1265362" y="34287"/>
                      <a:pt x="1481960" y="122203"/>
                    </a:cubicBezTo>
                    <a:cubicBezTo>
                      <a:pt x="1677795" y="201640"/>
                      <a:pt x="1869818" y="290607"/>
                      <a:pt x="2062985" y="375759"/>
                    </a:cubicBezTo>
                    <a:cubicBezTo>
                      <a:pt x="2174523" y="424812"/>
                      <a:pt x="2285205" y="475581"/>
                      <a:pt x="2405886" y="499584"/>
                    </a:cubicBezTo>
                    <a:cubicBezTo>
                      <a:pt x="2591053" y="536447"/>
                      <a:pt x="2764408" y="502059"/>
                      <a:pt x="2928333" y="413859"/>
                    </a:cubicBezTo>
                    <a:cubicBezTo>
                      <a:pt x="3107499" y="317275"/>
                      <a:pt x="3260278" y="187734"/>
                      <a:pt x="3392390" y="33431"/>
                    </a:cubicBezTo>
                    <a:cubicBezTo>
                      <a:pt x="3399439" y="25144"/>
                      <a:pt x="3406773" y="17046"/>
                      <a:pt x="3418107" y="4377"/>
                    </a:cubicBezTo>
                    <a:cubicBezTo>
                      <a:pt x="3419061" y="18856"/>
                      <a:pt x="3420012" y="27144"/>
                      <a:pt x="3420012" y="35334"/>
                    </a:cubicBezTo>
                    <a:cubicBezTo>
                      <a:pt x="3420012" y="280128"/>
                      <a:pt x="3420203" y="524922"/>
                      <a:pt x="3420489" y="769810"/>
                    </a:cubicBezTo>
                    <a:cubicBezTo>
                      <a:pt x="3421061" y="787144"/>
                      <a:pt x="3414108" y="803905"/>
                      <a:pt x="3401439" y="815719"/>
                    </a:cubicBezTo>
                    <a:cubicBezTo>
                      <a:pt x="3267138" y="952403"/>
                      <a:pt x="3119879" y="1070512"/>
                      <a:pt x="2940334" y="1142903"/>
                    </a:cubicBezTo>
                    <a:cubicBezTo>
                      <a:pt x="2758787" y="1216243"/>
                      <a:pt x="2569527" y="1232056"/>
                      <a:pt x="2375978" y="1219103"/>
                    </a:cubicBezTo>
                    <a:cubicBezTo>
                      <a:pt x="2163951" y="1204909"/>
                      <a:pt x="1971356" y="1128137"/>
                      <a:pt x="1782189" y="1039556"/>
                    </a:cubicBezTo>
                    <a:cubicBezTo>
                      <a:pt x="1638742" y="972407"/>
                      <a:pt x="1496439" y="901727"/>
                      <a:pt x="1352231" y="837057"/>
                    </a:cubicBezTo>
                    <a:cubicBezTo>
                      <a:pt x="1234978" y="783144"/>
                      <a:pt x="1110390" y="746755"/>
                      <a:pt x="982565" y="729040"/>
                    </a:cubicBezTo>
                    <a:cubicBezTo>
                      <a:pt x="766539" y="701135"/>
                      <a:pt x="569277" y="750569"/>
                      <a:pt x="390871" y="874966"/>
                    </a:cubicBezTo>
                    <a:cubicBezTo>
                      <a:pt x="260761" y="965547"/>
                      <a:pt x="148937" y="1076703"/>
                      <a:pt x="40162" y="1191003"/>
                    </a:cubicBezTo>
                    <a:cubicBezTo>
                      <a:pt x="30637" y="1201100"/>
                      <a:pt x="21112" y="1211197"/>
                      <a:pt x="11587" y="1221103"/>
                    </a:cubicBezTo>
                    <a:cubicBezTo>
                      <a:pt x="11206" y="1222150"/>
                      <a:pt x="9206" y="1222340"/>
                      <a:pt x="5299" y="1223959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62B77A"/>
                  </a:gs>
                  <a:gs pos="0">
                    <a:srgbClr val="21418C">
                      <a:alpha val="0"/>
                    </a:srgbClr>
                  </a:gs>
                </a:gsLst>
                <a:lin ang="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6" name="Рисунок 24">
                <a:extLst>
                  <a:ext uri="{FF2B5EF4-FFF2-40B4-BE49-F238E27FC236}">
                    <a16:creationId xmlns:a16="http://schemas.microsoft.com/office/drawing/2014/main" id="{EFFC1A7C-C45C-4575-96B4-68F0C66880BF}"/>
                  </a:ext>
                </a:extLst>
              </p:cNvPr>
              <p:cNvSpPr/>
              <p:nvPr userDrawn="1"/>
            </p:nvSpPr>
            <p:spPr>
              <a:xfrm>
                <a:off x="10031340" y="3105791"/>
                <a:ext cx="5609550" cy="2002174"/>
              </a:xfrm>
              <a:custGeom>
                <a:avLst/>
                <a:gdLst>
                  <a:gd name="connsiteX0" fmla="*/ 5299 w 3416935"/>
                  <a:gd name="connsiteY0" fmla="*/ 1223959 h 1219581"/>
                  <a:gd name="connsiteX1" fmla="*/ 3586 w 3416935"/>
                  <a:gd name="connsiteY1" fmla="*/ 1201007 h 1219581"/>
                  <a:gd name="connsiteX2" fmla="*/ 3586 w 3416935"/>
                  <a:gd name="connsiteY2" fmla="*/ 479581 h 1219581"/>
                  <a:gd name="connsiteX3" fmla="*/ 15206 w 3416935"/>
                  <a:gd name="connsiteY3" fmla="*/ 446718 h 1219581"/>
                  <a:gd name="connsiteX4" fmla="*/ 804353 w 3416935"/>
                  <a:gd name="connsiteY4" fmla="*/ 17428 h 1219581"/>
                  <a:gd name="connsiteX5" fmla="*/ 1481960 w 3416935"/>
                  <a:gd name="connsiteY5" fmla="*/ 122203 h 1219581"/>
                  <a:gd name="connsiteX6" fmla="*/ 2062985 w 3416935"/>
                  <a:gd name="connsiteY6" fmla="*/ 375759 h 1219581"/>
                  <a:gd name="connsiteX7" fmla="*/ 2405886 w 3416935"/>
                  <a:gd name="connsiteY7" fmla="*/ 499584 h 1219581"/>
                  <a:gd name="connsiteX8" fmla="*/ 2928333 w 3416935"/>
                  <a:gd name="connsiteY8" fmla="*/ 413859 h 1219581"/>
                  <a:gd name="connsiteX9" fmla="*/ 3392390 w 3416935"/>
                  <a:gd name="connsiteY9" fmla="*/ 33431 h 1219581"/>
                  <a:gd name="connsiteX10" fmla="*/ 3418107 w 3416935"/>
                  <a:gd name="connsiteY10" fmla="*/ 4377 h 1219581"/>
                  <a:gd name="connsiteX11" fmla="*/ 3420012 w 3416935"/>
                  <a:gd name="connsiteY11" fmla="*/ 35334 h 1219581"/>
                  <a:gd name="connsiteX12" fmla="*/ 3420489 w 3416935"/>
                  <a:gd name="connsiteY12" fmla="*/ 769810 h 1219581"/>
                  <a:gd name="connsiteX13" fmla="*/ 3401439 w 3416935"/>
                  <a:gd name="connsiteY13" fmla="*/ 815719 h 1219581"/>
                  <a:gd name="connsiteX14" fmla="*/ 2940334 w 3416935"/>
                  <a:gd name="connsiteY14" fmla="*/ 1142903 h 1219581"/>
                  <a:gd name="connsiteX15" fmla="*/ 2375978 w 3416935"/>
                  <a:gd name="connsiteY15" fmla="*/ 1219103 h 1219581"/>
                  <a:gd name="connsiteX16" fmla="*/ 1782189 w 3416935"/>
                  <a:gd name="connsiteY16" fmla="*/ 1039556 h 1219581"/>
                  <a:gd name="connsiteX17" fmla="*/ 1352231 w 3416935"/>
                  <a:gd name="connsiteY17" fmla="*/ 837057 h 1219581"/>
                  <a:gd name="connsiteX18" fmla="*/ 982565 w 3416935"/>
                  <a:gd name="connsiteY18" fmla="*/ 729040 h 1219581"/>
                  <a:gd name="connsiteX19" fmla="*/ 390871 w 3416935"/>
                  <a:gd name="connsiteY19" fmla="*/ 874966 h 1219581"/>
                  <a:gd name="connsiteX20" fmla="*/ 40162 w 3416935"/>
                  <a:gd name="connsiteY20" fmla="*/ 1191003 h 1219581"/>
                  <a:gd name="connsiteX21" fmla="*/ 11587 w 3416935"/>
                  <a:gd name="connsiteY21" fmla="*/ 1221103 h 1219581"/>
                  <a:gd name="connsiteX22" fmla="*/ 5299 w 3416935"/>
                  <a:gd name="connsiteY22" fmla="*/ 1223959 h 121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416935" h="1219581">
                    <a:moveTo>
                      <a:pt x="5299" y="1223959"/>
                    </a:moveTo>
                    <a:cubicBezTo>
                      <a:pt x="4634" y="1215769"/>
                      <a:pt x="3586" y="1208341"/>
                      <a:pt x="3586" y="1201007"/>
                    </a:cubicBezTo>
                    <a:cubicBezTo>
                      <a:pt x="3586" y="960501"/>
                      <a:pt x="3586" y="720087"/>
                      <a:pt x="3586" y="479581"/>
                    </a:cubicBezTo>
                    <a:cubicBezTo>
                      <a:pt x="3967" y="467675"/>
                      <a:pt x="7967" y="456150"/>
                      <a:pt x="15206" y="446718"/>
                    </a:cubicBezTo>
                    <a:cubicBezTo>
                      <a:pt x="219042" y="194877"/>
                      <a:pt x="479263" y="46668"/>
                      <a:pt x="804353" y="17428"/>
                    </a:cubicBezTo>
                    <a:cubicBezTo>
                      <a:pt x="1039143" y="-4003"/>
                      <a:pt x="1265362" y="34287"/>
                      <a:pt x="1481960" y="122203"/>
                    </a:cubicBezTo>
                    <a:cubicBezTo>
                      <a:pt x="1677795" y="201640"/>
                      <a:pt x="1869818" y="290607"/>
                      <a:pt x="2062985" y="375759"/>
                    </a:cubicBezTo>
                    <a:cubicBezTo>
                      <a:pt x="2174523" y="424812"/>
                      <a:pt x="2285205" y="475581"/>
                      <a:pt x="2405886" y="499584"/>
                    </a:cubicBezTo>
                    <a:cubicBezTo>
                      <a:pt x="2591053" y="536447"/>
                      <a:pt x="2764408" y="502059"/>
                      <a:pt x="2928333" y="413859"/>
                    </a:cubicBezTo>
                    <a:cubicBezTo>
                      <a:pt x="3107499" y="317275"/>
                      <a:pt x="3260278" y="187734"/>
                      <a:pt x="3392390" y="33431"/>
                    </a:cubicBezTo>
                    <a:cubicBezTo>
                      <a:pt x="3399439" y="25144"/>
                      <a:pt x="3406773" y="17046"/>
                      <a:pt x="3418107" y="4377"/>
                    </a:cubicBezTo>
                    <a:cubicBezTo>
                      <a:pt x="3419061" y="18856"/>
                      <a:pt x="3420012" y="27144"/>
                      <a:pt x="3420012" y="35334"/>
                    </a:cubicBezTo>
                    <a:cubicBezTo>
                      <a:pt x="3420012" y="280128"/>
                      <a:pt x="3420203" y="524922"/>
                      <a:pt x="3420489" y="769810"/>
                    </a:cubicBezTo>
                    <a:cubicBezTo>
                      <a:pt x="3421061" y="787144"/>
                      <a:pt x="3414108" y="803905"/>
                      <a:pt x="3401439" y="815719"/>
                    </a:cubicBezTo>
                    <a:cubicBezTo>
                      <a:pt x="3267138" y="952403"/>
                      <a:pt x="3119879" y="1070512"/>
                      <a:pt x="2940334" y="1142903"/>
                    </a:cubicBezTo>
                    <a:cubicBezTo>
                      <a:pt x="2758787" y="1216243"/>
                      <a:pt x="2569527" y="1232056"/>
                      <a:pt x="2375978" y="1219103"/>
                    </a:cubicBezTo>
                    <a:cubicBezTo>
                      <a:pt x="2163951" y="1204909"/>
                      <a:pt x="1971356" y="1128137"/>
                      <a:pt x="1782189" y="1039556"/>
                    </a:cubicBezTo>
                    <a:cubicBezTo>
                      <a:pt x="1638742" y="972407"/>
                      <a:pt x="1496439" y="901727"/>
                      <a:pt x="1352231" y="837057"/>
                    </a:cubicBezTo>
                    <a:cubicBezTo>
                      <a:pt x="1234978" y="783144"/>
                      <a:pt x="1110390" y="746755"/>
                      <a:pt x="982565" y="729040"/>
                    </a:cubicBezTo>
                    <a:cubicBezTo>
                      <a:pt x="766539" y="701135"/>
                      <a:pt x="569277" y="750569"/>
                      <a:pt x="390871" y="874966"/>
                    </a:cubicBezTo>
                    <a:cubicBezTo>
                      <a:pt x="260761" y="965547"/>
                      <a:pt x="148937" y="1076703"/>
                      <a:pt x="40162" y="1191003"/>
                    </a:cubicBezTo>
                    <a:cubicBezTo>
                      <a:pt x="30637" y="1201100"/>
                      <a:pt x="21112" y="1211197"/>
                      <a:pt x="11587" y="1221103"/>
                    </a:cubicBezTo>
                    <a:cubicBezTo>
                      <a:pt x="11206" y="1222150"/>
                      <a:pt x="9206" y="1222340"/>
                      <a:pt x="5299" y="1223959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62B77A"/>
                  </a:gs>
                  <a:gs pos="0">
                    <a:srgbClr val="21418C">
                      <a:alpha val="0"/>
                    </a:srgbClr>
                  </a:gs>
                </a:gsLst>
                <a:lin ang="1080000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7" name="Рисунок 24">
                <a:extLst>
                  <a:ext uri="{FF2B5EF4-FFF2-40B4-BE49-F238E27FC236}">
                    <a16:creationId xmlns:a16="http://schemas.microsoft.com/office/drawing/2014/main" id="{D79BE6A7-512C-4AF0-A705-EF1B49E64432}"/>
                  </a:ext>
                </a:extLst>
              </p:cNvPr>
              <p:cNvSpPr/>
              <p:nvPr userDrawn="1"/>
            </p:nvSpPr>
            <p:spPr>
              <a:xfrm>
                <a:off x="5560328" y="609142"/>
                <a:ext cx="5609550" cy="2002174"/>
              </a:xfrm>
              <a:custGeom>
                <a:avLst/>
                <a:gdLst>
                  <a:gd name="connsiteX0" fmla="*/ 5299 w 3416935"/>
                  <a:gd name="connsiteY0" fmla="*/ 1223959 h 1219581"/>
                  <a:gd name="connsiteX1" fmla="*/ 3586 w 3416935"/>
                  <a:gd name="connsiteY1" fmla="*/ 1201007 h 1219581"/>
                  <a:gd name="connsiteX2" fmla="*/ 3586 w 3416935"/>
                  <a:gd name="connsiteY2" fmla="*/ 479581 h 1219581"/>
                  <a:gd name="connsiteX3" fmla="*/ 15206 w 3416935"/>
                  <a:gd name="connsiteY3" fmla="*/ 446718 h 1219581"/>
                  <a:gd name="connsiteX4" fmla="*/ 804353 w 3416935"/>
                  <a:gd name="connsiteY4" fmla="*/ 17428 h 1219581"/>
                  <a:gd name="connsiteX5" fmla="*/ 1481960 w 3416935"/>
                  <a:gd name="connsiteY5" fmla="*/ 122203 h 1219581"/>
                  <a:gd name="connsiteX6" fmla="*/ 2062985 w 3416935"/>
                  <a:gd name="connsiteY6" fmla="*/ 375759 h 1219581"/>
                  <a:gd name="connsiteX7" fmla="*/ 2405886 w 3416935"/>
                  <a:gd name="connsiteY7" fmla="*/ 499584 h 1219581"/>
                  <a:gd name="connsiteX8" fmla="*/ 2928333 w 3416935"/>
                  <a:gd name="connsiteY8" fmla="*/ 413859 h 1219581"/>
                  <a:gd name="connsiteX9" fmla="*/ 3392390 w 3416935"/>
                  <a:gd name="connsiteY9" fmla="*/ 33431 h 1219581"/>
                  <a:gd name="connsiteX10" fmla="*/ 3418107 w 3416935"/>
                  <a:gd name="connsiteY10" fmla="*/ 4377 h 1219581"/>
                  <a:gd name="connsiteX11" fmla="*/ 3420012 w 3416935"/>
                  <a:gd name="connsiteY11" fmla="*/ 35334 h 1219581"/>
                  <a:gd name="connsiteX12" fmla="*/ 3420489 w 3416935"/>
                  <a:gd name="connsiteY12" fmla="*/ 769810 h 1219581"/>
                  <a:gd name="connsiteX13" fmla="*/ 3401439 w 3416935"/>
                  <a:gd name="connsiteY13" fmla="*/ 815719 h 1219581"/>
                  <a:gd name="connsiteX14" fmla="*/ 2940334 w 3416935"/>
                  <a:gd name="connsiteY14" fmla="*/ 1142903 h 1219581"/>
                  <a:gd name="connsiteX15" fmla="*/ 2375978 w 3416935"/>
                  <a:gd name="connsiteY15" fmla="*/ 1219103 h 1219581"/>
                  <a:gd name="connsiteX16" fmla="*/ 1782189 w 3416935"/>
                  <a:gd name="connsiteY16" fmla="*/ 1039556 h 1219581"/>
                  <a:gd name="connsiteX17" fmla="*/ 1352231 w 3416935"/>
                  <a:gd name="connsiteY17" fmla="*/ 837057 h 1219581"/>
                  <a:gd name="connsiteX18" fmla="*/ 982565 w 3416935"/>
                  <a:gd name="connsiteY18" fmla="*/ 729040 h 1219581"/>
                  <a:gd name="connsiteX19" fmla="*/ 390871 w 3416935"/>
                  <a:gd name="connsiteY19" fmla="*/ 874966 h 1219581"/>
                  <a:gd name="connsiteX20" fmla="*/ 40162 w 3416935"/>
                  <a:gd name="connsiteY20" fmla="*/ 1191003 h 1219581"/>
                  <a:gd name="connsiteX21" fmla="*/ 11587 w 3416935"/>
                  <a:gd name="connsiteY21" fmla="*/ 1221103 h 1219581"/>
                  <a:gd name="connsiteX22" fmla="*/ 5299 w 3416935"/>
                  <a:gd name="connsiteY22" fmla="*/ 1223959 h 121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416935" h="1219581">
                    <a:moveTo>
                      <a:pt x="5299" y="1223959"/>
                    </a:moveTo>
                    <a:cubicBezTo>
                      <a:pt x="4634" y="1215769"/>
                      <a:pt x="3586" y="1208341"/>
                      <a:pt x="3586" y="1201007"/>
                    </a:cubicBezTo>
                    <a:cubicBezTo>
                      <a:pt x="3586" y="960501"/>
                      <a:pt x="3586" y="720087"/>
                      <a:pt x="3586" y="479581"/>
                    </a:cubicBezTo>
                    <a:cubicBezTo>
                      <a:pt x="3967" y="467675"/>
                      <a:pt x="7967" y="456150"/>
                      <a:pt x="15206" y="446718"/>
                    </a:cubicBezTo>
                    <a:cubicBezTo>
                      <a:pt x="219042" y="194877"/>
                      <a:pt x="479263" y="46668"/>
                      <a:pt x="804353" y="17428"/>
                    </a:cubicBezTo>
                    <a:cubicBezTo>
                      <a:pt x="1039143" y="-4003"/>
                      <a:pt x="1265362" y="34287"/>
                      <a:pt x="1481960" y="122203"/>
                    </a:cubicBezTo>
                    <a:cubicBezTo>
                      <a:pt x="1677795" y="201640"/>
                      <a:pt x="1869818" y="290607"/>
                      <a:pt x="2062985" y="375759"/>
                    </a:cubicBezTo>
                    <a:cubicBezTo>
                      <a:pt x="2174523" y="424812"/>
                      <a:pt x="2285205" y="475581"/>
                      <a:pt x="2405886" y="499584"/>
                    </a:cubicBezTo>
                    <a:cubicBezTo>
                      <a:pt x="2591053" y="536447"/>
                      <a:pt x="2764408" y="502059"/>
                      <a:pt x="2928333" y="413859"/>
                    </a:cubicBezTo>
                    <a:cubicBezTo>
                      <a:pt x="3107499" y="317275"/>
                      <a:pt x="3260278" y="187734"/>
                      <a:pt x="3392390" y="33431"/>
                    </a:cubicBezTo>
                    <a:cubicBezTo>
                      <a:pt x="3399439" y="25144"/>
                      <a:pt x="3406773" y="17046"/>
                      <a:pt x="3418107" y="4377"/>
                    </a:cubicBezTo>
                    <a:cubicBezTo>
                      <a:pt x="3419061" y="18856"/>
                      <a:pt x="3420012" y="27144"/>
                      <a:pt x="3420012" y="35334"/>
                    </a:cubicBezTo>
                    <a:cubicBezTo>
                      <a:pt x="3420012" y="280128"/>
                      <a:pt x="3420203" y="524922"/>
                      <a:pt x="3420489" y="769810"/>
                    </a:cubicBezTo>
                    <a:cubicBezTo>
                      <a:pt x="3421061" y="787144"/>
                      <a:pt x="3414108" y="803905"/>
                      <a:pt x="3401439" y="815719"/>
                    </a:cubicBezTo>
                    <a:cubicBezTo>
                      <a:pt x="3267138" y="952403"/>
                      <a:pt x="3119879" y="1070512"/>
                      <a:pt x="2940334" y="1142903"/>
                    </a:cubicBezTo>
                    <a:cubicBezTo>
                      <a:pt x="2758787" y="1216243"/>
                      <a:pt x="2569527" y="1232056"/>
                      <a:pt x="2375978" y="1219103"/>
                    </a:cubicBezTo>
                    <a:cubicBezTo>
                      <a:pt x="2163951" y="1204909"/>
                      <a:pt x="1971356" y="1128137"/>
                      <a:pt x="1782189" y="1039556"/>
                    </a:cubicBezTo>
                    <a:cubicBezTo>
                      <a:pt x="1638742" y="972407"/>
                      <a:pt x="1496439" y="901727"/>
                      <a:pt x="1352231" y="837057"/>
                    </a:cubicBezTo>
                    <a:cubicBezTo>
                      <a:pt x="1234978" y="783144"/>
                      <a:pt x="1110390" y="746755"/>
                      <a:pt x="982565" y="729040"/>
                    </a:cubicBezTo>
                    <a:cubicBezTo>
                      <a:pt x="766539" y="701135"/>
                      <a:pt x="569277" y="750569"/>
                      <a:pt x="390871" y="874966"/>
                    </a:cubicBezTo>
                    <a:cubicBezTo>
                      <a:pt x="260761" y="965547"/>
                      <a:pt x="148937" y="1076703"/>
                      <a:pt x="40162" y="1191003"/>
                    </a:cubicBezTo>
                    <a:cubicBezTo>
                      <a:pt x="30637" y="1201100"/>
                      <a:pt x="21112" y="1211197"/>
                      <a:pt x="11587" y="1221103"/>
                    </a:cubicBezTo>
                    <a:cubicBezTo>
                      <a:pt x="11206" y="1222150"/>
                      <a:pt x="9206" y="1222340"/>
                      <a:pt x="5299" y="1223959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62B77A"/>
                  </a:gs>
                  <a:gs pos="0">
                    <a:srgbClr val="21418C">
                      <a:alpha val="0"/>
                    </a:srgbClr>
                  </a:gs>
                </a:gsLst>
                <a:lin ang="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18" name="Рисунок 24">
                <a:extLst>
                  <a:ext uri="{FF2B5EF4-FFF2-40B4-BE49-F238E27FC236}">
                    <a16:creationId xmlns:a16="http://schemas.microsoft.com/office/drawing/2014/main" id="{5D264531-01B8-428C-9E49-5AEED54CBB34}"/>
                  </a:ext>
                </a:extLst>
              </p:cNvPr>
              <p:cNvSpPr/>
              <p:nvPr userDrawn="1"/>
            </p:nvSpPr>
            <p:spPr>
              <a:xfrm>
                <a:off x="11169878" y="1139304"/>
                <a:ext cx="5609550" cy="2002174"/>
              </a:xfrm>
              <a:custGeom>
                <a:avLst/>
                <a:gdLst>
                  <a:gd name="connsiteX0" fmla="*/ 5299 w 3416935"/>
                  <a:gd name="connsiteY0" fmla="*/ 1223959 h 1219581"/>
                  <a:gd name="connsiteX1" fmla="*/ 3586 w 3416935"/>
                  <a:gd name="connsiteY1" fmla="*/ 1201007 h 1219581"/>
                  <a:gd name="connsiteX2" fmla="*/ 3586 w 3416935"/>
                  <a:gd name="connsiteY2" fmla="*/ 479581 h 1219581"/>
                  <a:gd name="connsiteX3" fmla="*/ 15206 w 3416935"/>
                  <a:gd name="connsiteY3" fmla="*/ 446718 h 1219581"/>
                  <a:gd name="connsiteX4" fmla="*/ 804353 w 3416935"/>
                  <a:gd name="connsiteY4" fmla="*/ 17428 h 1219581"/>
                  <a:gd name="connsiteX5" fmla="*/ 1481960 w 3416935"/>
                  <a:gd name="connsiteY5" fmla="*/ 122203 h 1219581"/>
                  <a:gd name="connsiteX6" fmla="*/ 2062985 w 3416935"/>
                  <a:gd name="connsiteY6" fmla="*/ 375759 h 1219581"/>
                  <a:gd name="connsiteX7" fmla="*/ 2405886 w 3416935"/>
                  <a:gd name="connsiteY7" fmla="*/ 499584 h 1219581"/>
                  <a:gd name="connsiteX8" fmla="*/ 2928333 w 3416935"/>
                  <a:gd name="connsiteY8" fmla="*/ 413859 h 1219581"/>
                  <a:gd name="connsiteX9" fmla="*/ 3392390 w 3416935"/>
                  <a:gd name="connsiteY9" fmla="*/ 33431 h 1219581"/>
                  <a:gd name="connsiteX10" fmla="*/ 3418107 w 3416935"/>
                  <a:gd name="connsiteY10" fmla="*/ 4377 h 1219581"/>
                  <a:gd name="connsiteX11" fmla="*/ 3420012 w 3416935"/>
                  <a:gd name="connsiteY11" fmla="*/ 35334 h 1219581"/>
                  <a:gd name="connsiteX12" fmla="*/ 3420489 w 3416935"/>
                  <a:gd name="connsiteY12" fmla="*/ 769810 h 1219581"/>
                  <a:gd name="connsiteX13" fmla="*/ 3401439 w 3416935"/>
                  <a:gd name="connsiteY13" fmla="*/ 815719 h 1219581"/>
                  <a:gd name="connsiteX14" fmla="*/ 2940334 w 3416935"/>
                  <a:gd name="connsiteY14" fmla="*/ 1142903 h 1219581"/>
                  <a:gd name="connsiteX15" fmla="*/ 2375978 w 3416935"/>
                  <a:gd name="connsiteY15" fmla="*/ 1219103 h 1219581"/>
                  <a:gd name="connsiteX16" fmla="*/ 1782189 w 3416935"/>
                  <a:gd name="connsiteY16" fmla="*/ 1039556 h 1219581"/>
                  <a:gd name="connsiteX17" fmla="*/ 1352231 w 3416935"/>
                  <a:gd name="connsiteY17" fmla="*/ 837057 h 1219581"/>
                  <a:gd name="connsiteX18" fmla="*/ 982565 w 3416935"/>
                  <a:gd name="connsiteY18" fmla="*/ 729040 h 1219581"/>
                  <a:gd name="connsiteX19" fmla="*/ 390871 w 3416935"/>
                  <a:gd name="connsiteY19" fmla="*/ 874966 h 1219581"/>
                  <a:gd name="connsiteX20" fmla="*/ 40162 w 3416935"/>
                  <a:gd name="connsiteY20" fmla="*/ 1191003 h 1219581"/>
                  <a:gd name="connsiteX21" fmla="*/ 11587 w 3416935"/>
                  <a:gd name="connsiteY21" fmla="*/ 1221103 h 1219581"/>
                  <a:gd name="connsiteX22" fmla="*/ 5299 w 3416935"/>
                  <a:gd name="connsiteY22" fmla="*/ 1223959 h 121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416935" h="1219581">
                    <a:moveTo>
                      <a:pt x="5299" y="1223959"/>
                    </a:moveTo>
                    <a:cubicBezTo>
                      <a:pt x="4634" y="1215769"/>
                      <a:pt x="3586" y="1208341"/>
                      <a:pt x="3586" y="1201007"/>
                    </a:cubicBezTo>
                    <a:cubicBezTo>
                      <a:pt x="3586" y="960501"/>
                      <a:pt x="3586" y="720087"/>
                      <a:pt x="3586" y="479581"/>
                    </a:cubicBezTo>
                    <a:cubicBezTo>
                      <a:pt x="3967" y="467675"/>
                      <a:pt x="7967" y="456150"/>
                      <a:pt x="15206" y="446718"/>
                    </a:cubicBezTo>
                    <a:cubicBezTo>
                      <a:pt x="219042" y="194877"/>
                      <a:pt x="479263" y="46668"/>
                      <a:pt x="804353" y="17428"/>
                    </a:cubicBezTo>
                    <a:cubicBezTo>
                      <a:pt x="1039143" y="-4003"/>
                      <a:pt x="1265362" y="34287"/>
                      <a:pt x="1481960" y="122203"/>
                    </a:cubicBezTo>
                    <a:cubicBezTo>
                      <a:pt x="1677795" y="201640"/>
                      <a:pt x="1869818" y="290607"/>
                      <a:pt x="2062985" y="375759"/>
                    </a:cubicBezTo>
                    <a:cubicBezTo>
                      <a:pt x="2174523" y="424812"/>
                      <a:pt x="2285205" y="475581"/>
                      <a:pt x="2405886" y="499584"/>
                    </a:cubicBezTo>
                    <a:cubicBezTo>
                      <a:pt x="2591053" y="536447"/>
                      <a:pt x="2764408" y="502059"/>
                      <a:pt x="2928333" y="413859"/>
                    </a:cubicBezTo>
                    <a:cubicBezTo>
                      <a:pt x="3107499" y="317275"/>
                      <a:pt x="3260278" y="187734"/>
                      <a:pt x="3392390" y="33431"/>
                    </a:cubicBezTo>
                    <a:cubicBezTo>
                      <a:pt x="3399439" y="25144"/>
                      <a:pt x="3406773" y="17046"/>
                      <a:pt x="3418107" y="4377"/>
                    </a:cubicBezTo>
                    <a:cubicBezTo>
                      <a:pt x="3419061" y="18856"/>
                      <a:pt x="3420012" y="27144"/>
                      <a:pt x="3420012" y="35334"/>
                    </a:cubicBezTo>
                    <a:cubicBezTo>
                      <a:pt x="3420012" y="280128"/>
                      <a:pt x="3420203" y="524922"/>
                      <a:pt x="3420489" y="769810"/>
                    </a:cubicBezTo>
                    <a:cubicBezTo>
                      <a:pt x="3421061" y="787144"/>
                      <a:pt x="3414108" y="803905"/>
                      <a:pt x="3401439" y="815719"/>
                    </a:cubicBezTo>
                    <a:cubicBezTo>
                      <a:pt x="3267138" y="952403"/>
                      <a:pt x="3119879" y="1070512"/>
                      <a:pt x="2940334" y="1142903"/>
                    </a:cubicBezTo>
                    <a:cubicBezTo>
                      <a:pt x="2758787" y="1216243"/>
                      <a:pt x="2569527" y="1232056"/>
                      <a:pt x="2375978" y="1219103"/>
                    </a:cubicBezTo>
                    <a:cubicBezTo>
                      <a:pt x="2163951" y="1204909"/>
                      <a:pt x="1971356" y="1128137"/>
                      <a:pt x="1782189" y="1039556"/>
                    </a:cubicBezTo>
                    <a:cubicBezTo>
                      <a:pt x="1638742" y="972407"/>
                      <a:pt x="1496439" y="901727"/>
                      <a:pt x="1352231" y="837057"/>
                    </a:cubicBezTo>
                    <a:cubicBezTo>
                      <a:pt x="1234978" y="783144"/>
                      <a:pt x="1110390" y="746755"/>
                      <a:pt x="982565" y="729040"/>
                    </a:cubicBezTo>
                    <a:cubicBezTo>
                      <a:pt x="766539" y="701135"/>
                      <a:pt x="569277" y="750569"/>
                      <a:pt x="390871" y="874966"/>
                    </a:cubicBezTo>
                    <a:cubicBezTo>
                      <a:pt x="260761" y="965547"/>
                      <a:pt x="148937" y="1076703"/>
                      <a:pt x="40162" y="1191003"/>
                    </a:cubicBezTo>
                    <a:cubicBezTo>
                      <a:pt x="30637" y="1201100"/>
                      <a:pt x="21112" y="1211197"/>
                      <a:pt x="11587" y="1221103"/>
                    </a:cubicBezTo>
                    <a:cubicBezTo>
                      <a:pt x="11206" y="1222150"/>
                      <a:pt x="9206" y="1222340"/>
                      <a:pt x="5299" y="1223959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62B77A"/>
                  </a:gs>
                  <a:gs pos="0">
                    <a:srgbClr val="21418C">
                      <a:alpha val="0"/>
                    </a:srgbClr>
                  </a:gs>
                </a:gsLst>
                <a:lin ang="10800000" scaled="1"/>
                <a:tileRect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DAECBD5-97F7-15D5-BBBE-C272C1C4F371}"/>
              </a:ext>
            </a:extLst>
          </p:cNvPr>
          <p:cNvSpPr txBox="1"/>
          <p:nvPr userDrawn="1"/>
        </p:nvSpPr>
        <p:spPr>
          <a:xfrm>
            <a:off x="599960" y="4645729"/>
            <a:ext cx="427219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b="1" i="0" dirty="0">
                <a:solidFill>
                  <a:schemeClr val="bg1"/>
                </a:solidFill>
                <a:latin typeface="Futura PT Bold" panose="020B0502020204020303" pitchFamily="34" charset="0"/>
              </a:rPr>
              <a:t>Спасибо за внимание!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2678C1-996D-49E6-B503-8309BA2A5F13}"/>
              </a:ext>
            </a:extLst>
          </p:cNvPr>
          <p:cNvSpPr txBox="1"/>
          <p:nvPr userDrawn="1"/>
        </p:nvSpPr>
        <p:spPr>
          <a:xfrm>
            <a:off x="6600825" y="3556126"/>
            <a:ext cx="1948214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(985) 457-67-15</a:t>
            </a:r>
            <a:b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</a:b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info@fmc-spo.ru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646428-BD37-47F1-9D40-A85400DC1C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0825" y="2380739"/>
            <a:ext cx="1879642" cy="8018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DDE943-7F95-4F6E-8299-6642EF7244E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12406" y="4458474"/>
            <a:ext cx="1856480" cy="18518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DA68AB-BCD7-49EF-81B4-BCEE303624BA}"/>
              </a:ext>
            </a:extLst>
          </p:cNvPr>
          <p:cNvSpPr txBox="1"/>
          <p:nvPr userDrawn="1"/>
        </p:nvSpPr>
        <p:spPr>
          <a:xfrm>
            <a:off x="9627443" y="3559990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079944-389B-40E3-9C1E-157729268C6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983890" y="1952626"/>
            <a:ext cx="1194551" cy="14351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01C13B-85A2-4D27-A6FA-EA4AE2D23B9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55246" y="4458474"/>
            <a:ext cx="1851839" cy="185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538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021FB-18B0-868E-7C6E-7255FCCAF27C}"/>
              </a:ext>
            </a:extLst>
          </p:cNvPr>
          <p:cNvSpPr txBox="1"/>
          <p:nvPr userDrawn="1"/>
        </p:nvSpPr>
        <p:spPr>
          <a:xfrm>
            <a:off x="9627443" y="3556126"/>
            <a:ext cx="1948214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(985) 457-67-15</a:t>
            </a:r>
            <a:b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</a:br>
            <a:r>
              <a:rPr lang="en-US" sz="20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info@fmc-spo.ru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ECBD5-97F7-15D5-BBBE-C272C1C4F371}"/>
              </a:ext>
            </a:extLst>
          </p:cNvPr>
          <p:cNvSpPr txBox="1"/>
          <p:nvPr userDrawn="1"/>
        </p:nvSpPr>
        <p:spPr>
          <a:xfrm>
            <a:off x="599960" y="4645729"/>
            <a:ext cx="427219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b="1" i="0" dirty="0">
                <a:solidFill>
                  <a:schemeClr val="bg1"/>
                </a:solidFill>
                <a:latin typeface="Futura PT Bold" panose="020B0502020204020303" pitchFamily="34" charset="0"/>
              </a:rPr>
              <a:t>Спасибо за внимание!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397FA7-B051-439C-9628-7AAAD4DF25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27443" y="2500009"/>
            <a:ext cx="1879642" cy="80186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9A94AE-DA1E-4D68-A26F-051FB81572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65595" y="4458474"/>
            <a:ext cx="1856480" cy="185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827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4197475-3F8F-212E-3783-0FA79036DC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2B90400-7407-F9C0-DCC3-2DEE84F9D2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91231" y="3382520"/>
            <a:ext cx="3346533" cy="311305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1A52CBD-5525-001E-7606-4D82735493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769" y="4969182"/>
            <a:ext cx="1194551" cy="14351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9574AD1-9BB7-C8F4-4589-F855F067E9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40536"/>
          <a:stretch/>
        </p:blipFill>
        <p:spPr>
          <a:xfrm>
            <a:off x="2292349" y="4664810"/>
            <a:ext cx="2498136" cy="206932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3D29BB-378C-8182-6ACE-C9A82E45B8C3}"/>
              </a:ext>
            </a:extLst>
          </p:cNvPr>
          <p:cNvSpPr txBox="1"/>
          <p:nvPr userDrawn="1"/>
        </p:nvSpPr>
        <p:spPr>
          <a:xfrm>
            <a:off x="10099234" y="631628"/>
            <a:ext cx="96269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2</a:t>
            </a:r>
            <a:r>
              <a:rPr lang="ru-RU" sz="2400" b="1" dirty="0">
                <a:solidFill>
                  <a:schemeClr val="bg1"/>
                </a:solidFill>
                <a:latin typeface="Futura PT Demi" panose="020B0502020204020303" pitchFamily="34" charset="0"/>
              </a:rPr>
              <a:t>022 г.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CCD4BD63-8859-E2F8-847A-70F66A41F9CE}"/>
              </a:ext>
            </a:extLst>
          </p:cNvPr>
          <p:cNvSpPr/>
          <p:nvPr userDrawn="1"/>
        </p:nvSpPr>
        <p:spPr>
          <a:xfrm>
            <a:off x="9509164" y="553075"/>
            <a:ext cx="2142836" cy="52920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Заголовок 17">
            <a:extLst>
              <a:ext uri="{FF2B5EF4-FFF2-40B4-BE49-F238E27FC236}">
                <a16:creationId xmlns:a16="http://schemas.microsoft.com/office/drawing/2014/main" id="{3405C149-588F-07CD-4C8B-BC21FB2CE3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1462670"/>
            <a:ext cx="11112000" cy="133626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2 строчки 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9CA37D3A-3269-9E47-FDF0-210F07C9F7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3192515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en-RU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BC6CD7C-D6F6-F3C8-79C0-E3213AE1EF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722839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en-RU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33D0739-C923-D7CA-1AB8-A04777EBBC6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82518" y="4973246"/>
            <a:ext cx="1410947" cy="13541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47292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ECBD5-97F7-15D5-BBBE-C272C1C4F371}"/>
              </a:ext>
            </a:extLst>
          </p:cNvPr>
          <p:cNvSpPr txBox="1"/>
          <p:nvPr userDrawn="1"/>
        </p:nvSpPr>
        <p:spPr>
          <a:xfrm>
            <a:off x="599960" y="4645729"/>
            <a:ext cx="427219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b="1" i="0" dirty="0">
                <a:solidFill>
                  <a:schemeClr val="bg1"/>
                </a:solidFill>
                <a:latin typeface="Futura PT Bold" panose="020B0502020204020303" pitchFamily="34" charset="0"/>
              </a:rPr>
              <a:t>Спасибо за 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753242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021FB-18B0-868E-7C6E-7255FCCAF27C}"/>
              </a:ext>
            </a:extLst>
          </p:cNvPr>
          <p:cNvSpPr txBox="1"/>
          <p:nvPr userDrawn="1"/>
        </p:nvSpPr>
        <p:spPr>
          <a:xfrm>
            <a:off x="9627443" y="3559990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9895E2-2AB4-06D8-67AD-8C3B7EAFD7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3890" y="1952626"/>
            <a:ext cx="1194551" cy="14351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3AF0812-955E-BEFA-51A6-1F6310AEB7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5246" y="4458474"/>
            <a:ext cx="1851839" cy="18518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AECBD5-97F7-15D5-BBBE-C272C1C4F371}"/>
              </a:ext>
            </a:extLst>
          </p:cNvPr>
          <p:cNvSpPr txBox="1"/>
          <p:nvPr userDrawn="1"/>
        </p:nvSpPr>
        <p:spPr>
          <a:xfrm>
            <a:off x="599960" y="4645729"/>
            <a:ext cx="427219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b="1" i="0" dirty="0">
                <a:solidFill>
                  <a:schemeClr val="bg1"/>
                </a:solidFill>
                <a:latin typeface="Futura PT Bold" panose="020B0502020204020303" pitchFamily="34" charset="0"/>
              </a:rPr>
              <a:t>Спасибо за 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594991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021FB-18B0-868E-7C6E-7255FCCAF27C}"/>
              </a:ext>
            </a:extLst>
          </p:cNvPr>
          <p:cNvSpPr txBox="1"/>
          <p:nvPr userDrawn="1"/>
        </p:nvSpPr>
        <p:spPr>
          <a:xfrm>
            <a:off x="9627443" y="3559990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9895E2-2AB4-06D8-67AD-8C3B7EAFD7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3890" y="1952626"/>
            <a:ext cx="1194551" cy="14351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3AF0812-955E-BEFA-51A6-1F6310AEB7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5246" y="4458474"/>
            <a:ext cx="1851839" cy="18518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AECBD5-97F7-15D5-BBBE-C272C1C4F371}"/>
              </a:ext>
            </a:extLst>
          </p:cNvPr>
          <p:cNvSpPr txBox="1"/>
          <p:nvPr userDrawn="1"/>
        </p:nvSpPr>
        <p:spPr>
          <a:xfrm>
            <a:off x="599960" y="4645729"/>
            <a:ext cx="427219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b="1" i="0" dirty="0">
                <a:solidFill>
                  <a:schemeClr val="bg1"/>
                </a:solidFill>
                <a:latin typeface="Futura PT Bold" panose="020B0502020204020303" pitchFamily="34" charset="0"/>
              </a:rPr>
              <a:t>Спасибо за 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51346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021FB-18B0-868E-7C6E-7255FCCAF27C}"/>
              </a:ext>
            </a:extLst>
          </p:cNvPr>
          <p:cNvSpPr txBox="1"/>
          <p:nvPr userDrawn="1"/>
        </p:nvSpPr>
        <p:spPr>
          <a:xfrm>
            <a:off x="9627443" y="3559990"/>
            <a:ext cx="19074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800" b="0" i="0" u="none" strike="noStrike" dirty="0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+7 977 124-20-07</a:t>
            </a:r>
            <a:endParaRPr lang="en-US" sz="1800" b="0" i="0" u="none" strike="noStrike" dirty="0">
              <a:solidFill>
                <a:schemeClr val="bg1"/>
              </a:solidFill>
              <a:effectLst/>
              <a:latin typeface="Futura PT Book" panose="020B05020202040203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1800" b="0" i="0" u="none" strike="noStrike" dirty="0" err="1">
                <a:solidFill>
                  <a:schemeClr val="bg1"/>
                </a:solidFill>
                <a:effectLst/>
                <a:latin typeface="Futura PT Book" panose="020B0502020204020303" pitchFamily="34" charset="0"/>
              </a:rPr>
              <a:t>abilympics@firpo.ru</a:t>
            </a:r>
            <a:endParaRPr lang="en-US" sz="1800" b="0" i="0" u="none" kern="1200" dirty="0">
              <a:solidFill>
                <a:schemeClr val="bg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9895E2-2AB4-06D8-67AD-8C3B7EAFD7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3890" y="1952626"/>
            <a:ext cx="1194551" cy="14351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3AF0812-955E-BEFA-51A6-1F6310AEB7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55246" y="4458474"/>
            <a:ext cx="1851839" cy="18518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AECBD5-97F7-15D5-BBBE-C272C1C4F371}"/>
              </a:ext>
            </a:extLst>
          </p:cNvPr>
          <p:cNvSpPr txBox="1"/>
          <p:nvPr userDrawn="1"/>
        </p:nvSpPr>
        <p:spPr>
          <a:xfrm>
            <a:off x="599960" y="4645729"/>
            <a:ext cx="427219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800" b="1" i="0" dirty="0">
                <a:solidFill>
                  <a:schemeClr val="bg1"/>
                </a:solidFill>
                <a:latin typeface="Futura PT Bold" panose="020B0502020204020303" pitchFamily="34" charset="0"/>
              </a:rPr>
              <a:t>Спасибо за 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0849784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8439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361831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8EB43B3-A0E6-4269-AC52-98F5487F2646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217496B-1A88-4D18-A320-AF14AE7E4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D9D2BDEF-0AAC-4479-9A2E-3EDDB9CD8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7E01136-6B20-4F01-9AF5-4E9D5C07B27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B773093-1100-475C-A3FB-3E8145E41BD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A39F2A2-102A-4C08-A0F7-564684EEE0A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25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>
          <p15:clr>
            <a:srgbClr val="FBAE40"/>
          </p15:clr>
        </p15:guide>
        <p15:guide id="6" orient="horz" pos="350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361831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193395" y="6100098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8EB43B3-A0E6-4269-AC52-98F5487F2646}"/>
              </a:ext>
            </a:extLst>
          </p:cNvPr>
          <p:cNvGrpSpPr/>
          <p:nvPr userDrawn="1"/>
        </p:nvGrpSpPr>
        <p:grpSpPr>
          <a:xfrm>
            <a:off x="576263" y="6128701"/>
            <a:ext cx="2599528" cy="394584"/>
            <a:chOff x="548879" y="6104894"/>
            <a:chExt cx="2599528" cy="394584"/>
          </a:xfrm>
          <a:solidFill>
            <a:schemeClr val="tx1"/>
          </a:solidFill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217496B-1A88-4D18-A320-AF14AE7E42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D9D2BDEF-0AAC-4479-9A2E-3EDDB9CD8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7E01136-6B20-4F01-9AF5-4E9D5C07B27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6086860"/>
            <a:ext cx="606983" cy="4265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B773093-1100-475C-A3FB-3E8145E41BD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6109608"/>
            <a:ext cx="394404" cy="3810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A39F2A2-102A-4C08-A0F7-564684EEE0A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6135384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46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>
          <p15:clr>
            <a:srgbClr val="FBAE40"/>
          </p15:clr>
        </p15:guide>
        <p15:guide id="6" orient="horz" pos="350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361831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0" i="0">
                <a:solidFill>
                  <a:srgbClr val="0540F2"/>
                </a:solidFill>
                <a:latin typeface="Futura PT Heavy" panose="020B0802020204020303" pitchFamily="34" charset="-52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193395" y="6100098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9D2BDEF-0AAC-4479-9A2E-3EDDB9CD89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6263" y="6128701"/>
            <a:ext cx="327421" cy="3945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7E01136-6B20-4F01-9AF5-4E9D5C07B2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48638" y="6086860"/>
            <a:ext cx="606983" cy="4265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B773093-1100-475C-A3FB-3E8145E41B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93875" y="6109608"/>
            <a:ext cx="394404" cy="3810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A39F2A2-102A-4C08-A0F7-564684EEE0A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71735" y="6135384"/>
            <a:ext cx="772465" cy="32953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6E465DC-3DEC-4B86-B2FF-9D862BE6347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67632" y="6243966"/>
            <a:ext cx="1924013" cy="16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513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>
          <p15:clr>
            <a:srgbClr val="FBAE40"/>
          </p15:clr>
        </p15:guide>
        <p15:guide id="6" orient="horz" pos="3501">
          <p15:clr>
            <a:srgbClr val="FBAE40"/>
          </p15:clr>
        </p15:guide>
        <p15:guide id="7" orient="horz" pos="3969">
          <p15:clr>
            <a:srgbClr val="FBAE40"/>
          </p15:clr>
        </p15:guide>
        <p15:guide id="8" orient="horz" pos="403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361831"/>
            <a:ext cx="10907132" cy="391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2800" b="0" i="0">
                <a:solidFill>
                  <a:srgbClr val="21418C"/>
                </a:solidFill>
                <a:latin typeface="Futura PT Heavy" panose="020B0802020204020303" pitchFamily="34" charset="-52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193395" y="6100098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9D2BDEF-0AAC-4479-9A2E-3EDDB9CD8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81318" y="6100098"/>
            <a:ext cx="327421" cy="3945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7E01136-6B20-4F01-9AF5-4E9D5C07B2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23251" y="6086860"/>
            <a:ext cx="606983" cy="4265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B773093-1100-475C-A3FB-3E8145E41B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68488" y="6109608"/>
            <a:ext cx="394404" cy="3810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A39F2A2-102A-4C08-A0F7-564684EEE0A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31314" y="6135384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815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>
          <p15:clr>
            <a:srgbClr val="FBAE40"/>
          </p15:clr>
        </p15:guide>
        <p15:guide id="6" orient="horz" pos="350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ые задач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79025016-DCDD-00AF-1E4D-5A60D62F7F30}"/>
              </a:ext>
            </a:extLst>
          </p:cNvPr>
          <p:cNvSpPr txBox="1"/>
          <p:nvPr userDrawn="1"/>
        </p:nvSpPr>
        <p:spPr>
          <a:xfrm>
            <a:off x="7299508" y="4823247"/>
            <a:ext cx="422362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0" i="0" dirty="0">
                <a:effectLst/>
                <a:latin typeface="Futura PT Book" panose="020B0502020204020303" pitchFamily="34" charset="0"/>
              </a:rPr>
              <a:t>Осуществление взаимодействия с ведущими ассоциациями работодателей, а также отраслевыми союзами</a:t>
            </a:r>
            <a:endParaRPr lang="ru-RU" sz="1600" b="0" i="0" dirty="0">
              <a:latin typeface="Futura PT Book" panose="020B0502020204020303" pitchFamily="34" charset="0"/>
            </a:endParaRPr>
          </a:p>
        </p:txBody>
      </p:sp>
      <p:sp>
        <p:nvSpPr>
          <p:cNvPr id="25" name="Заголовок 17">
            <a:extLst>
              <a:ext uri="{FF2B5EF4-FFF2-40B4-BE49-F238E27FC236}">
                <a16:creationId xmlns:a16="http://schemas.microsoft.com/office/drawing/2014/main" id="{89853725-F6A7-053E-4454-B9FA608F37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Основные задачи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4F63D1C-6FEC-00DD-1A33-AB690A1F47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6001" y="1404169"/>
            <a:ext cx="719906" cy="71859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5976720-04E9-EA6B-5ADC-61E6375681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27294" y="1391951"/>
            <a:ext cx="783601" cy="73868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78C76DC-CB94-D112-B1B3-3548DDCCFF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0045" y="3898983"/>
            <a:ext cx="455941" cy="720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B64A045-4173-F26E-12F1-2868A25BED9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24068" y="3896655"/>
            <a:ext cx="790051" cy="7200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C6D79F08-0EC4-FBD9-AEE9-A559BBFB917C}"/>
              </a:ext>
            </a:extLst>
          </p:cNvPr>
          <p:cNvSpPr txBox="1"/>
          <p:nvPr userDrawn="1"/>
        </p:nvSpPr>
        <p:spPr>
          <a:xfrm>
            <a:off x="1524615" y="4823246"/>
            <a:ext cx="422362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kumimoji="0" lang="ru-RU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utura PT Book" panose="020B0502020204020303" pitchFamily="34" charset="0"/>
                <a:ea typeface="Helvetica Neue"/>
                <a:cs typeface="Helvetica Neue"/>
                <a:sym typeface="Helvetica Neue"/>
              </a:rPr>
              <a:t>Координация проведения региональных отборочных этапов и развития движения «</a:t>
            </a:r>
            <a:r>
              <a:rPr kumimoji="0" lang="ru-RU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utura PT Book" panose="020B0502020204020303" pitchFamily="34" charset="0"/>
                <a:ea typeface="Helvetica Neue"/>
                <a:cs typeface="Helvetica Neue"/>
                <a:sym typeface="Helvetica Neue"/>
              </a:rPr>
              <a:t>Абилимпикс</a:t>
            </a:r>
            <a:r>
              <a:rPr kumimoji="0" lang="ru-RU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utura PT Book" panose="020B0502020204020303" pitchFamily="34" charset="0"/>
                <a:ea typeface="Helvetica Neue"/>
                <a:cs typeface="Helvetica Neue"/>
                <a:sym typeface="Helvetica Neue"/>
              </a:rPr>
              <a:t>» в субъектах Российской Федерации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0644D50-FA52-896E-AB46-E95560F17174}"/>
              </a:ext>
            </a:extLst>
          </p:cNvPr>
          <p:cNvSpPr txBox="1"/>
          <p:nvPr userDrawn="1"/>
        </p:nvSpPr>
        <p:spPr>
          <a:xfrm>
            <a:off x="1524615" y="2322529"/>
            <a:ext cx="422362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600" b="0" i="0" kern="1200" dirty="0">
                <a:solidFill>
                  <a:schemeClr val="tx1"/>
                </a:solidFill>
                <a:latin typeface="Futura PT Book" panose="020B0502020204020303" pitchFamily="34" charset="0"/>
                <a:ea typeface="+mn-ea"/>
                <a:cs typeface="+mn-cs"/>
              </a:rPr>
              <a:t>Ведение мониторинга данных по трудоустройству и организации стажировок участников конкурсов профессионального мастерства среди людей с инвалидностью и ОВЗ «</a:t>
            </a:r>
            <a:r>
              <a:rPr kumimoji="0" lang="ru-RU" sz="16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Futura PT Book" panose="020B0502020204020303" pitchFamily="34" charset="0"/>
                <a:ea typeface="+mn-ea"/>
                <a:cs typeface="+mn-cs"/>
                <a:sym typeface="Helvetica Neue"/>
              </a:rPr>
              <a:t>Абилимпикс</a:t>
            </a:r>
            <a:r>
              <a:rPr kumimoji="0" lang="ru-RU" sz="1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Futura PT Book" panose="020B0502020204020303" pitchFamily="34" charset="0"/>
                <a:ea typeface="+mn-ea"/>
                <a:cs typeface="+mn-cs"/>
                <a:sym typeface="Helvetica Neue"/>
              </a:rPr>
              <a:t>»</a:t>
            </a:r>
            <a:endParaRPr kumimoji="0" lang="en-US" sz="16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Futura PT Book" panose="020B0502020204020303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A8BDF72-08C8-ECEE-7576-E22BC162E9E4}"/>
              </a:ext>
            </a:extLst>
          </p:cNvPr>
          <p:cNvSpPr txBox="1"/>
          <p:nvPr userDrawn="1"/>
        </p:nvSpPr>
        <p:spPr>
          <a:xfrm>
            <a:off x="7299510" y="2322527"/>
            <a:ext cx="422362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1600" b="0" i="0" kern="1200" dirty="0">
                <a:solidFill>
                  <a:schemeClr val="tx1"/>
                </a:solidFill>
                <a:latin typeface="Futura PT Book" panose="020B0502020204020303" pitchFamily="34" charset="0"/>
                <a:ea typeface="+mn-ea"/>
                <a:cs typeface="+mn-cs"/>
              </a:rPr>
              <a:t>Поддержка и развитие волонтёрского движения «</a:t>
            </a:r>
            <a:r>
              <a:rPr lang="ru-RU" sz="1600" b="0" i="0" kern="1200" dirty="0" err="1">
                <a:solidFill>
                  <a:schemeClr val="tx1"/>
                </a:solidFill>
                <a:latin typeface="Futura PT Book" panose="020B0502020204020303" pitchFamily="34" charset="0"/>
                <a:ea typeface="+mn-ea"/>
                <a:cs typeface="+mn-cs"/>
              </a:rPr>
              <a:t>Абилимпикс</a:t>
            </a:r>
            <a:r>
              <a:rPr lang="ru-RU" sz="1600" b="0" i="0" kern="1200" dirty="0">
                <a:solidFill>
                  <a:schemeClr val="tx1"/>
                </a:solidFill>
                <a:latin typeface="Futura PT Book" panose="020B0502020204020303" pitchFamily="34" charset="0"/>
                <a:ea typeface="+mn-ea"/>
                <a:cs typeface="+mn-cs"/>
              </a:rPr>
              <a:t>», а также формирование сети волонтёрских центров в субъектах Российской Федерации для помощи людям с инвалидностью и ОВЗ</a:t>
            </a:r>
            <a:endParaRPr lang="en-US" sz="1600" b="0" i="0" kern="1200" dirty="0">
              <a:solidFill>
                <a:schemeClr val="tx1"/>
              </a:solidFill>
              <a:latin typeface="Futura PT Book" panose="020B0502020204020303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2255CB9-1A3C-FFFE-9A59-A634C525161B}"/>
              </a:ext>
            </a:extLst>
          </p:cNvPr>
          <p:cNvSpPr txBox="1"/>
          <p:nvPr userDrawn="1"/>
        </p:nvSpPr>
        <p:spPr>
          <a:xfrm>
            <a:off x="7299507" y="3904887"/>
            <a:ext cx="350699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Взаимодействие с</a:t>
            </a:r>
            <a:r>
              <a:rPr lang="en-US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 </a:t>
            </a:r>
            <a:r>
              <a:rPr lang="ru-RU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ассоциациями</a:t>
            </a:r>
            <a:endParaRPr lang="en-US" sz="2400" b="0" i="0" kern="1200" dirty="0">
              <a:solidFill>
                <a:schemeClr val="tx1"/>
              </a:solidFill>
              <a:latin typeface="Futura PT Medium" panose="020B0502020204020303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486F891-FE2E-10DD-AC20-692B28ECC55C}"/>
              </a:ext>
            </a:extLst>
          </p:cNvPr>
          <p:cNvSpPr txBox="1"/>
          <p:nvPr userDrawn="1"/>
        </p:nvSpPr>
        <p:spPr>
          <a:xfrm>
            <a:off x="7299509" y="1404169"/>
            <a:ext cx="268296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Развитие волонтерства</a:t>
            </a:r>
            <a:endParaRPr lang="en-US" sz="2400" b="0" i="0" kern="1200" dirty="0">
              <a:solidFill>
                <a:schemeClr val="tx1"/>
              </a:solidFill>
              <a:latin typeface="Futura PT Medium" panose="020B0502020204020303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D187F01-8A19-327D-6883-F1EE9C775170}"/>
              </a:ext>
            </a:extLst>
          </p:cNvPr>
          <p:cNvSpPr txBox="1"/>
          <p:nvPr userDrawn="1"/>
        </p:nvSpPr>
        <p:spPr>
          <a:xfrm>
            <a:off x="1524615" y="1384133"/>
            <a:ext cx="1963205" cy="7587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lang="ru-RU" sz="2400" b="0" i="0" kern="1200" dirty="0">
                <a:solidFill>
                  <a:schemeClr val="tx1"/>
                </a:solidFill>
                <a:latin typeface="Futura PT Medium" panose="020B0502020204020303" pitchFamily="34" charset="0"/>
                <a:ea typeface="+mn-ea"/>
                <a:cs typeface="+mn-cs"/>
              </a:rPr>
              <a:t>Мониторинг данных</a:t>
            </a:r>
            <a:endParaRPr lang="en-US" sz="2400" b="0" i="0" kern="1200" dirty="0">
              <a:solidFill>
                <a:schemeClr val="tx1"/>
              </a:solidFill>
              <a:latin typeface="Futura PT Medium" panose="020B0502020204020303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1C87D7F-78A6-CC51-0459-F8AC63B5F10B}"/>
              </a:ext>
            </a:extLst>
          </p:cNvPr>
          <p:cNvSpPr txBox="1"/>
          <p:nvPr userDrawn="1"/>
        </p:nvSpPr>
        <p:spPr>
          <a:xfrm>
            <a:off x="1524615" y="3904887"/>
            <a:ext cx="19632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/>
            <a:r>
              <a:rPr kumimoji="0" lang="ru-RU" sz="24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Futura PT Medium" panose="020B0502020204020303" pitchFamily="34" charset="0"/>
                <a:ea typeface="+mn-ea"/>
                <a:cs typeface="+mn-cs"/>
                <a:sym typeface="Helvetica Neue"/>
              </a:rPr>
              <a:t>Проведение этапов</a:t>
            </a:r>
            <a:endParaRPr kumimoji="0" lang="en-US" sz="24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Futura PT Medium" panose="020B0502020204020303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1F0F52D-BD35-46F2-8F90-D8A6DD95970A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9424EB1E-D141-4DF2-9414-323D3CC84A0E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96B9E1BD-4201-47D8-825D-14942C489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003A45E7-CA6B-4019-B441-4CC3D8E02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D7D3DA0-1224-4A3B-AC51-EF42D12F70D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76787EF-D2C8-43E6-8F0A-E5DF41D2E3E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D280DA6-139D-466D-B89E-A3B3998CDA8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03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70">
          <p15:clr>
            <a:srgbClr val="FBAE40"/>
          </p15:clr>
        </p15:guide>
        <p15:guide id="3" orient="horz" pos="4004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845">
          <p15:clr>
            <a:srgbClr val="FBAE40"/>
          </p15:clr>
        </p15:guide>
        <p15:guide id="6" orient="horz" pos="349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1A38995-6679-6687-0DCA-954187F5EF3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A80E89-87BB-ED97-245E-4D84CF794B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70673" y="2849635"/>
            <a:ext cx="2951631" cy="354605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B58F560-29EB-8305-EB2C-997674CFB5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43463"/>
          <a:stretch/>
        </p:blipFill>
        <p:spPr>
          <a:xfrm>
            <a:off x="521781" y="4746424"/>
            <a:ext cx="2064526" cy="1798680"/>
          </a:xfrm>
          <a:prstGeom prst="rect">
            <a:avLst/>
          </a:prstGeom>
        </p:spPr>
      </p:pic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F0A7E869-D66C-3025-90A9-A07F6DDE1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11112000" cy="200106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3 строчки </a:t>
            </a:r>
            <a:br>
              <a:rPr lang="ru-RU" dirty="0"/>
            </a:br>
            <a:r>
              <a:rPr lang="ru-RU" dirty="0"/>
              <a:t>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D787444-0B2E-7F71-BA11-369E77918B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2950184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en-RU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F7F3F0F-E424-A105-714A-28198645F5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480507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en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95244C-78F1-4C00-9824-B526606FC09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50297" y="5013041"/>
            <a:ext cx="1204417" cy="11637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33496C-54DA-4AEC-AFF8-29259EA0392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24410" y="5138674"/>
            <a:ext cx="2254250" cy="9616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2993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3155" userDrawn="1">
          <p15:clr>
            <a:srgbClr val="FBAE40"/>
          </p15:clr>
        </p15:guide>
        <p15:guide id="3" orient="horz" pos="3899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 движен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О движении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0EAEBB-5B44-DD05-372F-025C1B624D97}"/>
              </a:ext>
            </a:extLst>
          </p:cNvPr>
          <p:cNvSpPr txBox="1"/>
          <p:nvPr userDrawn="1"/>
        </p:nvSpPr>
        <p:spPr>
          <a:xfrm>
            <a:off x="616979" y="1397734"/>
            <a:ext cx="54668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2400" b="0" i="0" dirty="0">
                <a:solidFill>
                  <a:srgbClr val="0540F2"/>
                </a:solidFill>
                <a:effectLst/>
                <a:latin typeface="Futura PT Medium" panose="020B0502020204020303" pitchFamily="34" charset="0"/>
              </a:rPr>
              <a:t>ЦЕЛЬ ДЕЯТЕЛЬНОСТИ НАЦИОНАЛЬНОГО ЦЕНТРА </a:t>
            </a:r>
            <a:endParaRPr lang="en-US" sz="2400" b="0" i="0" dirty="0">
              <a:solidFill>
                <a:srgbClr val="0540F2"/>
              </a:solidFill>
              <a:effectLst/>
              <a:latin typeface="Futura PT Medium" panose="020B05020202040203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D13826-8C51-E48E-49C7-BA9933CB2556}"/>
              </a:ext>
            </a:extLst>
          </p:cNvPr>
          <p:cNvSpPr txBox="1"/>
          <p:nvPr userDrawn="1"/>
        </p:nvSpPr>
        <p:spPr>
          <a:xfrm>
            <a:off x="6496849" y="2145937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0" i="0" dirty="0">
                <a:latin typeface="Futura PT Book" panose="020B05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Национальных</a:t>
            </a:r>
          </a:p>
          <a:p>
            <a:pPr algn="l"/>
            <a:r>
              <a:rPr lang="ru-RU" sz="1600" b="0" i="0" dirty="0">
                <a:latin typeface="Futura PT Book" panose="020B05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чемпионатов</a:t>
            </a:r>
            <a:endParaRPr lang="en-US" sz="1600" b="0" i="0" dirty="0">
              <a:latin typeface="Futura PT Book" panose="020B05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F17DB3-BD8E-1AA0-0FC2-B38A538EE917}"/>
              </a:ext>
            </a:extLst>
          </p:cNvPr>
          <p:cNvSpPr txBox="1"/>
          <p:nvPr userDrawn="1"/>
        </p:nvSpPr>
        <p:spPr>
          <a:xfrm>
            <a:off x="8950325" y="2145937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Региональных</a:t>
            </a:r>
          </a:p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чемпионатов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5F29F40-B0BD-382D-2B48-06CF85350ABA}"/>
              </a:ext>
            </a:extLst>
          </p:cNvPr>
          <p:cNvSpPr txBox="1"/>
          <p:nvPr userDrawn="1"/>
        </p:nvSpPr>
        <p:spPr>
          <a:xfrm>
            <a:off x="6496849" y="3616929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b="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Региональных</a:t>
            </a:r>
          </a:p>
          <a:p>
            <a:pPr algn="l"/>
            <a:r>
              <a:rPr lang="ru-RU" sz="1600" b="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центров «</a:t>
            </a:r>
            <a:r>
              <a:rPr lang="ru-RU" sz="1600" b="0" dirty="0" err="1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Абилимпикс</a:t>
            </a:r>
            <a:r>
              <a:rPr lang="ru-RU" sz="1600" b="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»</a:t>
            </a:r>
            <a:endParaRPr lang="en-US" sz="1600" b="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E40250E-2379-EBD1-533D-B53206DF45C0}"/>
              </a:ext>
            </a:extLst>
          </p:cNvPr>
          <p:cNvSpPr txBox="1"/>
          <p:nvPr userDrawn="1"/>
        </p:nvSpPr>
        <p:spPr>
          <a:xfrm>
            <a:off x="8950325" y="3616929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Волонтерских</a:t>
            </a:r>
          </a:p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центров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736B9DA-B349-EA80-08F2-4CDFE3CCC7FF}"/>
              </a:ext>
            </a:extLst>
          </p:cNvPr>
          <p:cNvSpPr txBox="1"/>
          <p:nvPr userDrawn="1"/>
        </p:nvSpPr>
        <p:spPr>
          <a:xfrm>
            <a:off x="6496849" y="5101172"/>
            <a:ext cx="238891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Региональных</a:t>
            </a:r>
            <a:r>
              <a:rPr lang="en-US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центров 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обучения</a:t>
            </a:r>
            <a:r>
              <a:rPr lang="en-US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экспертов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596E3D3-3BD6-BC51-3B48-D7EBD6534F8F}"/>
              </a:ext>
            </a:extLst>
          </p:cNvPr>
          <p:cNvSpPr txBox="1"/>
          <p:nvPr userDrawn="1"/>
        </p:nvSpPr>
        <p:spPr>
          <a:xfrm>
            <a:off x="8950325" y="5101172"/>
            <a:ext cx="239419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Подготовленных</a:t>
            </a:r>
          </a:p>
          <a:p>
            <a:pPr algn="l"/>
            <a:r>
              <a:rPr lang="ru-RU" sz="1600" dirty="0">
                <a:latin typeface="Futura PT Light" panose="020B04020202040203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экспертов</a:t>
            </a:r>
            <a:endParaRPr lang="en-US" sz="1600" dirty="0">
              <a:latin typeface="Futura PT Light" panose="020B04020202040203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C3BD98F-CC5F-4552-A4AE-39A024C33D7F}"/>
              </a:ext>
            </a:extLst>
          </p:cNvPr>
          <p:cNvSpPr txBox="1"/>
          <p:nvPr userDrawn="1"/>
        </p:nvSpPr>
        <p:spPr>
          <a:xfrm>
            <a:off x="616979" y="2300404"/>
            <a:ext cx="5092460" cy="3046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800" b="0" i="0" dirty="0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— научно-методическое и организационное сопровождение конкурсов профессионального мастерства среди людей с инвалидностью и ограниченными возможностями здоровья «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Абилимпикс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», организация повышения квалификации экспертов, организаторов, педагогов и волонтёров для проведения конкурсов профессионального мастерства «</a:t>
            </a:r>
            <a:r>
              <a:rPr lang="ru-RU" sz="1800" b="0" i="0" dirty="0" err="1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Абилимпикс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Futura PT Book" panose="020B0502020204020303" pitchFamily="34" charset="0"/>
              </a:rPr>
              <a:t>», а также организация содействия трудоустройству людей с инвалидностью через их участие в конкурсах профессионального мастерства.</a:t>
            </a:r>
            <a:endParaRPr lang="ru-RU" sz="1800" b="0" i="0" dirty="0">
              <a:latin typeface="Futura PT Book" panose="020B05020202040203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0A1BE9-5235-115A-542F-B9D8C7726546}"/>
              </a:ext>
            </a:extLst>
          </p:cNvPr>
          <p:cNvSpPr txBox="1"/>
          <p:nvPr userDrawn="1"/>
        </p:nvSpPr>
        <p:spPr>
          <a:xfrm>
            <a:off x="6496849" y="1397734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6</a:t>
            </a:r>
            <a:endParaRPr lang="en-RU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A997D3-D1CC-1D1D-EFA0-BF7BF6BD360B}"/>
              </a:ext>
            </a:extLst>
          </p:cNvPr>
          <p:cNvSpPr txBox="1"/>
          <p:nvPr userDrawn="1"/>
        </p:nvSpPr>
        <p:spPr>
          <a:xfrm>
            <a:off x="6496849" y="2874159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85</a:t>
            </a:r>
            <a:endParaRPr lang="en-RU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EA9F07-4504-C10A-4F54-1B7D8D1C68CC}"/>
              </a:ext>
            </a:extLst>
          </p:cNvPr>
          <p:cNvSpPr txBox="1"/>
          <p:nvPr userDrawn="1"/>
        </p:nvSpPr>
        <p:spPr>
          <a:xfrm>
            <a:off x="8950325" y="2874159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85</a:t>
            </a:r>
            <a:endParaRPr lang="en-RU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05F9C9-93B3-1A75-2959-CB3C9C481199}"/>
              </a:ext>
            </a:extLst>
          </p:cNvPr>
          <p:cNvSpPr txBox="1"/>
          <p:nvPr userDrawn="1"/>
        </p:nvSpPr>
        <p:spPr>
          <a:xfrm>
            <a:off x="8950325" y="1397734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573</a:t>
            </a:r>
            <a:endParaRPr lang="en-RU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9C99C8-C837-B102-C894-4F31D430CA68}"/>
              </a:ext>
            </a:extLst>
          </p:cNvPr>
          <p:cNvSpPr txBox="1"/>
          <p:nvPr userDrawn="1"/>
        </p:nvSpPr>
        <p:spPr>
          <a:xfrm>
            <a:off x="6496849" y="4353633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83</a:t>
            </a:r>
            <a:endParaRPr lang="en-RU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208750-F5D0-314A-D025-3DDAB5CCF95B}"/>
              </a:ext>
            </a:extLst>
          </p:cNvPr>
          <p:cNvSpPr txBox="1"/>
          <p:nvPr userDrawn="1"/>
        </p:nvSpPr>
        <p:spPr>
          <a:xfrm>
            <a:off x="8950325" y="4353633"/>
            <a:ext cx="2388916" cy="738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4800" b="1" i="0" kern="1200" dirty="0">
                <a:solidFill>
                  <a:srgbClr val="0540F2"/>
                </a:solidFill>
                <a:latin typeface="Futura PT Demi" panose="020B0502020204020303" pitchFamily="34" charset="0"/>
                <a:ea typeface="+mn-ea"/>
                <a:cs typeface="+mn-cs"/>
              </a:rPr>
              <a:t>&gt; 14 000</a:t>
            </a:r>
            <a:endParaRPr lang="en-RU" sz="4800" b="1" i="0" kern="1200" dirty="0">
              <a:solidFill>
                <a:srgbClr val="0540F2"/>
              </a:solidFill>
              <a:latin typeface="Futura PT Demi" panose="020B0502020204020303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34C348-4D79-4E55-9FE8-B1C23414C3CC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8C15279A-467C-4E6B-9EA1-95893E69A0BD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4DFCA516-BA20-419E-A8A2-B57965C18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36EC71E4-FB36-4D32-BAA9-E331F9A45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8C4A6C7-4389-4D1C-81ED-5AEDF00A37D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D6D767B-8050-4558-90B8-3F89A58CAF9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D236E09-DF2C-44CE-A351-14A295A261A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25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>
          <p15:clr>
            <a:srgbClr val="FBAE40"/>
          </p15:clr>
        </p15:guide>
        <p15:guide id="6" pos="5638">
          <p15:clr>
            <a:srgbClr val="FBAE40"/>
          </p15:clr>
        </p15:guide>
        <p15:guide id="7" orient="horz" pos="3493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B6C2EE5-CAF5-3D93-5CDC-537AE23111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6002" y="1852662"/>
            <a:ext cx="5160978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RU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en-RU" dirty="0"/>
              <a:t>pt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EEFF605-342E-FEDA-BA86-39AADDFE27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6003" y="2311629"/>
            <a:ext cx="5160979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6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 err="1"/>
              <a:t>pt</a:t>
            </a:r>
            <a:r>
              <a:rPr lang="en-US" dirty="0"/>
              <a:t> Lorem ipsum dolor sit amet, consectetuer adipiscing elit. Maecenas porttitor congue massa 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5F94A1D4-22C8-47AE-618C-0D909431E2C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6003" y="1375432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en-RU" sz="3200" b="0" i="0" dirty="0">
                <a:solidFill>
                  <a:srgbClr val="0540F2"/>
                </a:solidFill>
                <a:latin typeface="Futura PT Book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RU" dirty="0"/>
          </a:p>
        </p:txBody>
      </p:sp>
      <p:sp>
        <p:nvSpPr>
          <p:cNvPr id="25" name="Заголовок 17">
            <a:extLst>
              <a:ext uri="{FF2B5EF4-FFF2-40B4-BE49-F238E27FC236}">
                <a16:creationId xmlns:a16="http://schemas.microsoft.com/office/drawing/2014/main" id="{4A630F8B-7EE7-EC58-90B1-6CCE1E9A32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AD734A24-7576-3F31-A390-B7BE4EEA2E1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79237" y="1852662"/>
            <a:ext cx="5160978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RU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en-RU" dirty="0"/>
              <a:t>pt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2ED49E95-0D0E-2015-AC02-4CBE74E26E8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379239" y="2311629"/>
            <a:ext cx="5160979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6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 err="1"/>
              <a:t>pt</a:t>
            </a:r>
            <a:r>
              <a:rPr lang="en-US" dirty="0"/>
              <a:t> Lorem ipsum dolor sit amet, consectetuer adipiscing elit. Maecenas porttitor congue massa 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F9393890-2CDD-3D02-EA66-2F3484C5FA5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79238" y="1375432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en-RU" sz="3200" b="0" i="0" dirty="0">
                <a:solidFill>
                  <a:srgbClr val="0540F2"/>
                </a:solidFill>
                <a:latin typeface="Futura PT Book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RU" dirty="0"/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B83AE9E-F3FD-DD2B-FE75-80D24BF6D71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3795761"/>
            <a:ext cx="5160978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RU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en-RU" dirty="0"/>
              <a:t>pt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7FC4A445-E7B4-9561-A888-D3BD39D0B1C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6003" y="4254729"/>
            <a:ext cx="5160979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6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 err="1"/>
              <a:t>pt</a:t>
            </a:r>
            <a:r>
              <a:rPr lang="en-US" dirty="0"/>
              <a:t> Lorem ipsum dolor sit amet, consectetuer adipiscing elit. Maecenas porttitor congue massa 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3ADE7753-8365-9D18-6DBC-29921942566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6003" y="3318532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en-RU" sz="3200" b="0" i="0" dirty="0">
                <a:solidFill>
                  <a:srgbClr val="0540F2"/>
                </a:solidFill>
                <a:latin typeface="Futura PT Book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RU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D6DE210B-D894-095F-8458-9A3CB103596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379237" y="3795761"/>
            <a:ext cx="5160978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RU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en-RU" dirty="0"/>
              <a:t>pt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9482D896-43DF-6925-FDB7-E9A0CDB7A43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379239" y="4254729"/>
            <a:ext cx="5160979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US" sz="16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 err="1"/>
              <a:t>pt</a:t>
            </a:r>
            <a:r>
              <a:rPr lang="en-US" dirty="0"/>
              <a:t> Lorem ipsum dolor sit amet, consectetuer adipiscing elit. Maecenas porttitor congue massa 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B113053F-8B21-D428-AA8E-E714F18B738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379238" y="3318532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en-RU" sz="3200" b="0" i="0" dirty="0">
                <a:solidFill>
                  <a:srgbClr val="0540F2"/>
                </a:solidFill>
                <a:latin typeface="Futura PT Book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02</a:t>
            </a:r>
            <a:endParaRPr lang="en-RU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C368E9-8C8E-42F9-AE2A-ED38F57D6EC5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B1171DEE-EAB5-41CB-BB35-48986E48DDBD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87D90BFD-4B70-4464-B77F-538D561AA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33235145-500B-4B6F-AE70-84AAD61AD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D4CB38AA-DE5C-4C1B-8C26-99CFE6CA997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22FA5AB-C15E-4B8C-98A6-332DEAC22D7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7F59B1D6-98B3-4F83-92AC-B653E008B1F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01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58">
          <p15:clr>
            <a:srgbClr val="FBAE40"/>
          </p15:clr>
        </p15:guide>
        <p15:guide id="6" orient="horz" pos="3493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7249C3F1-A9E8-7A13-7879-FBAE9FC7C80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6001" y="1369759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AAACD2D-AD9C-2DB0-B2E4-3CF783DDED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615" y="1369759"/>
            <a:ext cx="425180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CD227DA4-93DF-50E5-773D-EF77AD36BC3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81015" y="1369759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CF45F15-DA2B-F8F6-9D82-43FE722F3C2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89629" y="1369759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7B8A6EAB-A48A-B3CA-A695-8F212D991E5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6001" y="2891436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E5E7ACD-DF59-4560-A47A-23C83A8BE34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4614" y="2891435"/>
            <a:ext cx="4237050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9057F4FB-9EE4-690F-5182-9D9A8CD42058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381015" y="2891435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FD7F1243-250C-430C-5AFB-EF47A756AC3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89629" y="2891435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0BF695E9-8E2C-40CB-767B-2039D73A8B7F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16001" y="4454677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FC3D4C2-0A55-BABC-5BB1-60A67DA2856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24614" y="4454677"/>
            <a:ext cx="4237050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94733AA0-934B-6DA0-8C91-485570D7F8A6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381015" y="4454677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725C568D-862A-B0FD-FA35-41A7BACA980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89629" y="4454677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32" name="Заголовок 17">
            <a:extLst>
              <a:ext uri="{FF2B5EF4-FFF2-40B4-BE49-F238E27FC236}">
                <a16:creationId xmlns:a16="http://schemas.microsoft.com/office/drawing/2014/main" id="{67D7ABFA-6A6C-417F-9FDB-B65CE427FD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D10265-994E-45F1-9313-62B7D744B76D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405D2E08-179C-4608-8BC2-CB79E578F2D1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32A205EA-2ECC-42BF-B455-56313671F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10C124E6-FE4B-46F9-B700-8567EF162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33AA75B-C44E-4623-A725-E0AEBC63CB4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BFD3E88-61B8-4F96-92B1-DB1AF89AB9D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B471282-64CC-4120-B9F8-6429252168D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209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>
          <p15:clr>
            <a:srgbClr val="FBAE40"/>
          </p15:clr>
        </p15:guide>
        <p15:guide id="6" orient="horz" pos="349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CD227DA4-93DF-50E5-773D-EF77AD36BC3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81015" y="1371877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CF45F15-DA2B-F8F6-9D82-43FE722F3C2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289629" y="1371877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9057F4FB-9EE4-690F-5182-9D9A8CD42058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381015" y="2392549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FD7F1243-250C-430C-5AFB-EF47A756AC3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89629" y="2386328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94733AA0-934B-6DA0-8C91-485570D7F8A6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381015" y="3413221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725C568D-862A-B0FD-FA35-41A7BACA980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89629" y="3400779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32" name="Заголовок 17">
            <a:extLst>
              <a:ext uri="{FF2B5EF4-FFF2-40B4-BE49-F238E27FC236}">
                <a16:creationId xmlns:a16="http://schemas.microsoft.com/office/drawing/2014/main" id="{67D7ABFA-6A6C-417F-9FDB-B65CE427FD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1C2BBE0C-5B1E-711D-F97A-2FBB9BCA77B2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16002" y="1371876"/>
            <a:ext cx="5160978" cy="378201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FA1C1A-BD0F-C68E-6D2E-56EF88B44AB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381015" y="4433894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C2F1E1D-0086-8079-D219-8734D47CB7D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289629" y="4433894"/>
            <a:ext cx="4233506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748BB9-D46D-47E0-A4AA-4EDC278F00E5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53ABBF3-8165-4F76-AB45-C95BC9C8E426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CAD4D7BD-4452-4152-84E9-C9782F258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53D054DB-50BF-43EA-8F45-69B444900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A95A1F9-6025-488E-AC87-B9F7F399CA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FD968B9-AD80-42B5-B2AF-0AA594C555F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07F0B54-9394-48C3-B4C8-E3D8C2B753E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15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60">
          <p15:clr>
            <a:srgbClr val="FBAE40"/>
          </p15:clr>
        </p15:guide>
        <p15:guide id="5" orient="horz" pos="845">
          <p15:clr>
            <a:srgbClr val="FBAE40"/>
          </p15:clr>
        </p15:guide>
        <p15:guide id="6" orient="horz" pos="349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7249C3F1-A9E8-7A13-7879-FBAE9FC7C80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6001" y="1347628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AAACD2D-AD9C-2DB0-B2E4-3CF783DDED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615" y="1347628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869AED2-B52C-8D37-2998-FD8910F0C64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524615" y="2265987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+mj-lt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AFC9C765-ECBA-1C4B-F5D9-4A1928DE50C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385212" y="1347628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FF58FDC-1313-C6B3-03F1-8F7792CD4E6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293827" y="1347628"/>
            <a:ext cx="4235283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4D3CA3D-6FE4-CD71-A123-5CC56096278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93827" y="2265987"/>
            <a:ext cx="4235283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+mj-lt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9758D21A-3D99-FE0A-875F-881FF60CFCDC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16001" y="3703066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A9B7DF3-FAB4-EA6B-4712-76D86BC701B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524615" y="3703066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6FBA287-FE5E-F4CE-7B68-2BDF2747F11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524615" y="4621426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+mj-lt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225CAF3C-FA62-E261-A485-C04868A11055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385212" y="3703066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09FF2D81-A78E-A6D8-0C20-7105EFD4579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293827" y="3703066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00C2437-8C0D-43B4-334D-9F6071CDDA3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293827" y="4621426"/>
            <a:ext cx="4252365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+mj-lt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</p:txBody>
      </p:sp>
      <p:sp>
        <p:nvSpPr>
          <p:cNvPr id="23" name="Заголовок 17">
            <a:extLst>
              <a:ext uri="{FF2B5EF4-FFF2-40B4-BE49-F238E27FC236}">
                <a16:creationId xmlns:a16="http://schemas.microsoft.com/office/drawing/2014/main" id="{F88776BE-2CF2-82B1-9082-27442E3AFC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73AD2F-1C8B-46F0-A4BC-2DBDD1F32413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745BCBB9-ADF2-44BF-9DCA-3A5671349BFD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C2A3515D-B39F-49CA-88CC-BFB4E4FF9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8722C613-484B-4B0E-A4DB-C590393F3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3633FA1-1073-4556-9A3F-5D77CD7F887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8D6423A-0F3D-4284-A397-666203BA9F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22EF11C-B4AA-47CE-AE41-CCC1F2FD85C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862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501">
          <p15:clr>
            <a:srgbClr val="FBAE40"/>
          </p15:clr>
        </p15:guide>
        <p15:guide id="6" orient="horz" pos="845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1193395" y="5959757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sp>
        <p:nvSpPr>
          <p:cNvPr id="23" name="Заголовок 17">
            <a:extLst>
              <a:ext uri="{FF2B5EF4-FFF2-40B4-BE49-F238E27FC236}">
                <a16:creationId xmlns:a16="http://schemas.microsoft.com/office/drawing/2014/main" id="{F88776BE-2CF2-82B1-9082-27442E3AFC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22825F32-9176-6BD8-F800-889814AE668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6002" y="2281556"/>
            <a:ext cx="1032120" cy="10322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900">
                <a:latin typeface="+mn-lt"/>
              </a:defRPr>
            </a:lvl1pPr>
          </a:lstStyle>
          <a:p>
            <a:endParaRPr lang="en-RU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0615112-2C6B-433A-8B6A-5548BF6E58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6002" y="3480190"/>
            <a:ext cx="3171292" cy="98488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9143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5603C79F-BD9E-F6C5-D54C-74082463DC5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482642" y="2281556"/>
            <a:ext cx="1032120" cy="10322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900">
                <a:latin typeface="+mn-lt"/>
              </a:defRPr>
            </a:lvl1pPr>
          </a:lstStyle>
          <a:p>
            <a:endParaRPr lang="en-RU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B90836A-D48D-12D1-DE47-B65A07438DC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82643" y="3480190"/>
            <a:ext cx="3171292" cy="98488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9143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AD2D184C-F4AE-3EA2-80B5-85BF22160112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349282" y="2281556"/>
            <a:ext cx="1032120" cy="103226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900">
                <a:latin typeface="+mn-lt"/>
              </a:defRPr>
            </a:lvl1pPr>
          </a:lstStyle>
          <a:p>
            <a:endParaRPr lang="en-RU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98BD5A17-8BCD-7E20-BA16-6F9AB395360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49283" y="3480190"/>
            <a:ext cx="3171292" cy="98488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91430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1292DA-39D1-4565-9B40-BDA135F4C487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95EC7803-A959-4111-AFE5-5E872830BAEF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262AB3DD-6D4B-45EA-AF80-13543A232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22092157-F817-4E4C-A678-FBA02DCFB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0DE6D7D-E10C-4B49-AD40-C8F67F7C079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7E38CF6-D812-4B93-8B48-52CD2C448FB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B59AE86-EAD7-4569-B26F-E448843D50F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4708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2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>
          <p15:clr>
            <a:srgbClr val="FBAE40"/>
          </p15:clr>
        </p15:guide>
        <p15:guide id="6" orient="horz" pos="845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1193395" y="5959757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0128F21-5D0C-2E01-C714-B859EB4E89B7}"/>
              </a:ext>
            </a:extLst>
          </p:cNvPr>
          <p:cNvSpPr/>
          <p:nvPr userDrawn="1"/>
        </p:nvSpPr>
        <p:spPr>
          <a:xfrm>
            <a:off x="6385212" y="1487488"/>
            <a:ext cx="5806788" cy="39729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800"/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A19D6A02-0D8B-2031-94B0-BAE8C3A9D8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44" name="Picture Placeholder 3">
            <a:extLst>
              <a:ext uri="{FF2B5EF4-FFF2-40B4-BE49-F238E27FC236}">
                <a16:creationId xmlns:a16="http://schemas.microsoft.com/office/drawing/2014/main" id="{12745DE9-3B16-95C1-D1D5-BE0E0DE3F47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670369" y="1781517"/>
            <a:ext cx="720000" cy="720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en-RU" dirty="0"/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F001C648-F7E1-24C0-AE4A-03212016F03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574365" y="2415857"/>
            <a:ext cx="3946210" cy="196977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BF2F5044-7C91-2492-9B9F-8B18E8A1210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574365" y="1762853"/>
            <a:ext cx="3946210" cy="5539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endParaRPr lang="ru-RU" dirty="0"/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18</a:t>
            </a:r>
            <a:r>
              <a:rPr lang="en-US" dirty="0" err="1"/>
              <a:t>pt</a:t>
            </a:r>
            <a:endParaRPr lang="en-US" dirty="0"/>
          </a:p>
        </p:txBody>
      </p: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9BBD02EC-5E98-7206-2C09-34AB001BCA14}"/>
              </a:ext>
            </a:extLst>
          </p:cNvPr>
          <p:cNvCxnSpPr>
            <a:cxnSpLocks/>
          </p:cNvCxnSpPr>
          <p:nvPr userDrawn="1"/>
        </p:nvCxnSpPr>
        <p:spPr>
          <a:xfrm>
            <a:off x="6603635" y="4579741"/>
            <a:ext cx="491694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Placeholder 5">
            <a:extLst>
              <a:ext uri="{FF2B5EF4-FFF2-40B4-BE49-F238E27FC236}">
                <a16:creationId xmlns:a16="http://schemas.microsoft.com/office/drawing/2014/main" id="{62754DA2-E918-1677-BF6A-5BBEFE9AFCF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670370" y="4762671"/>
            <a:ext cx="1201546" cy="4555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marL="0" indent="0">
              <a:buNone/>
              <a:defRPr lang="en-RU" sz="3200" b="1" i="0" dirty="0">
                <a:solidFill>
                  <a:srgbClr val="0540F2"/>
                </a:solidFill>
                <a:latin typeface="Futura PT Bold" panose="020B0502020204020303" pitchFamily="34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01</a:t>
            </a:r>
            <a:endParaRPr lang="en-RU" dirty="0"/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87C01C5C-ED41-573B-6EF9-0687514380F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882058" y="4848681"/>
            <a:ext cx="3638516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indent="0">
              <a:buNone/>
              <a:defRPr lang="en-RU" sz="1800" b="0" i="0" dirty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ru-RU" dirty="0"/>
              <a:t>18</a:t>
            </a:r>
            <a:r>
              <a:rPr lang="en-RU" dirty="0"/>
              <a:t>pt</a:t>
            </a:r>
          </a:p>
        </p:txBody>
      </p:sp>
      <p:sp>
        <p:nvSpPr>
          <p:cNvPr id="2" name="Заголовок 17">
            <a:extLst>
              <a:ext uri="{FF2B5EF4-FFF2-40B4-BE49-F238E27FC236}">
                <a16:creationId xmlns:a16="http://schemas.microsoft.com/office/drawing/2014/main" id="{176CAE5E-FDAF-FB59-72B9-9CB5461325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40DF61-F9AF-46A4-A309-B6C95398B836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EB536987-3D6A-4F98-A3CE-19603A45CE8F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9AF09B6-C012-449D-A473-F9663EC1E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70A9FE3E-070A-45D6-B32F-9A5A4196D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E39043E-66A6-457F-878F-872F17F84D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840D0AD-F67B-4D3F-8AA0-630CE5CC914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52E9C12-E8A5-4A1E-898C-80DD8DA0F5C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649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>
          <p15:clr>
            <a:srgbClr val="FBAE40"/>
          </p15:clr>
        </p15:guide>
        <p15:guide id="6" orient="horz" pos="845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A19D6A02-0D8B-2031-94B0-BAE8C3A9D8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8AB9FD5-E7BB-3C07-F110-27D390E1168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99965" y="1504968"/>
            <a:ext cx="3946210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solidFill>
                  <a:srgbClr val="0540F2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endParaRPr lang="ru-RU" dirty="0"/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72CFBEFC-78C4-3F02-D60A-1D02FF5CD94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599964" y="2522029"/>
            <a:ext cx="4923169" cy="3031046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b="0" i="0">
                <a:latin typeface="Futura PT Book" panose="020B0502020204020303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 sz="1600" b="0" i="0">
                <a:latin typeface="Futura PT Book" panose="020B0502020204020303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600" b="0" i="0">
                <a:latin typeface="Futura PT Book" panose="020B0502020204020303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600" b="0" i="0">
                <a:latin typeface="Futura PT Book" panose="020B0502020204020303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600" b="0" i="0">
                <a:latin typeface="Futura PT Book" panose="020B0502020204020303" pitchFamily="34" charset="0"/>
              </a:defRPr>
            </a:lvl5pPr>
          </a:lstStyle>
          <a:p>
            <a:pPr lvl="0"/>
            <a:r>
              <a:rPr lang="ru-RU" dirty="0"/>
              <a:t>1</a:t>
            </a:r>
          </a:p>
          <a:p>
            <a:pPr lvl="0"/>
            <a:r>
              <a:rPr lang="ru-RU" dirty="0"/>
              <a:t>2</a:t>
            </a:r>
          </a:p>
          <a:p>
            <a:pPr lvl="0"/>
            <a:r>
              <a:rPr lang="ru-RU" dirty="0"/>
              <a:t>3</a:t>
            </a:r>
          </a:p>
          <a:p>
            <a:pPr lvl="0"/>
            <a:r>
              <a:rPr lang="ru-RU" dirty="0"/>
              <a:t>4</a:t>
            </a:r>
          </a:p>
          <a:p>
            <a:pPr lvl="0"/>
            <a:r>
              <a:rPr lang="ru-RU" dirty="0"/>
              <a:t>5</a:t>
            </a:r>
          </a:p>
          <a:p>
            <a:pPr lvl="0"/>
            <a:r>
              <a:rPr lang="ru-RU" dirty="0"/>
              <a:t>6</a:t>
            </a:r>
          </a:p>
        </p:txBody>
      </p:sp>
      <p:sp>
        <p:nvSpPr>
          <p:cNvPr id="2" name="Заголовок 17">
            <a:extLst>
              <a:ext uri="{FF2B5EF4-FFF2-40B4-BE49-F238E27FC236}">
                <a16:creationId xmlns:a16="http://schemas.microsoft.com/office/drawing/2014/main" id="{DDDD87C2-CEC7-3FCF-A5ED-A3FC7FE13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3280D8-BB97-4559-88E7-A74479FF1729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B59A041-7CBC-4862-8357-B35A322A3E70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FBE318D-D8F6-48F6-A504-03E33980E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3EABC2D-BB47-437F-BDE1-C7825A103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DCEA01D-306A-4813-A687-D54447B7E4F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72DD0A9-5044-41F8-8DDB-B6750E549D9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2770D1B-54C9-45FE-885A-2F755CF5B82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243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>
          <p15:clr>
            <a:srgbClr val="FBAE40"/>
          </p15:clr>
        </p15:guide>
        <p15:guide id="6" orient="horz" pos="845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A19D6A02-0D8B-2031-94B0-BAE8C3A9D8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8AB9FD5-E7BB-3C07-F110-27D390E1168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599965" y="1504968"/>
            <a:ext cx="3946210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solidFill>
                  <a:srgbClr val="0540F2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endParaRPr lang="ru-RU" dirty="0"/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ru-RU" dirty="0"/>
              <a:t>24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FB0C1B9-422B-1AEC-DAA3-CEA5F2A9D84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610868" y="2518469"/>
            <a:ext cx="4911207" cy="284693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+mj-lt"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marL="360000" marR="0" lvl="0" indent="-360000" algn="l" defTabSz="121904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360000" marR="0" lvl="0" indent="-360000" algn="l" defTabSz="121904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360000" marR="0" lvl="0" indent="-360000" algn="l" defTabSz="1219048" rtl="0" eaLnBrk="1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342900" marR="0" lvl="0" indent="-34290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endParaRPr lang="en-US" dirty="0"/>
          </a:p>
        </p:txBody>
      </p:sp>
      <p:sp>
        <p:nvSpPr>
          <p:cNvPr id="2" name="Заголовок 17">
            <a:extLst>
              <a:ext uri="{FF2B5EF4-FFF2-40B4-BE49-F238E27FC236}">
                <a16:creationId xmlns:a16="http://schemas.microsoft.com/office/drawing/2014/main" id="{795B3A4A-4735-77A1-A99B-B57D51C1EF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EE5B0C-D246-4680-88F7-096913E592A6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B1D63AF9-54FC-47B0-8DF3-114E2036BEDF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39762B7B-61F3-452B-B89E-53EC2819F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A4D29F0-48B6-4E0B-B6D5-81C97815E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3E173C9-49B3-4693-8306-4037C05B36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E4967DA-6C75-43FA-9349-037130960D8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9025C81-57B7-4A79-96F3-91EF8E94F96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52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>
          <p15:clr>
            <a:srgbClr val="FBAE40"/>
          </p15:clr>
        </p15:guide>
        <p15:guide id="6" orient="horz" pos="935">
          <p15:clr>
            <a:srgbClr val="FBAE40"/>
          </p15:clr>
        </p15:guide>
        <p15:guide id="7" pos="4158">
          <p15:clr>
            <a:srgbClr val="FBAE40"/>
          </p15:clr>
        </p15:guide>
        <p15:guide id="8" orient="horz" pos="85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A19D6A02-0D8B-2031-94B0-BAE8C3A9D83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AA55C17-AAA9-8F27-B794-6CD8AC86331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00824" y="1504968"/>
            <a:ext cx="4920467" cy="3693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342900" marR="0" indent="-34290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Тема </a:t>
            </a:r>
            <a:r>
              <a:rPr lang="en-US" dirty="0"/>
              <a:t>24</a:t>
            </a:r>
            <a:r>
              <a:rPr lang="ru-RU" dirty="0" err="1"/>
              <a:t>p</a:t>
            </a:r>
            <a:r>
              <a:rPr lang="en-US" dirty="0"/>
              <a:t>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E32BCE3-3605-62E7-DB71-5B30E64ADA3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600824" y="1980456"/>
            <a:ext cx="4920467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3916E75-535F-2401-3331-18D02CD764F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600824" y="2991648"/>
            <a:ext cx="4920467" cy="3693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342900" marR="0" indent="-34290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 startAt="2"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Тема </a:t>
            </a:r>
            <a:r>
              <a:rPr lang="en-US" dirty="0"/>
              <a:t>24</a:t>
            </a:r>
            <a:r>
              <a:rPr lang="ru-RU" dirty="0" err="1"/>
              <a:t>p</a:t>
            </a:r>
            <a:r>
              <a:rPr lang="en-US" dirty="0"/>
              <a:t>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91143F2-5B07-5C56-2DB7-D818398B16C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600824" y="3464341"/>
            <a:ext cx="4920467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4842757-3232-3FE6-CBF4-1FC1B80673A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600824" y="4478328"/>
            <a:ext cx="4920467" cy="3693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342900" marR="0" indent="-34290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 startAt="2"/>
              <a:tabLst/>
              <a:defRPr sz="2400" b="0" i="0"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Тема </a:t>
            </a:r>
            <a:r>
              <a:rPr lang="en-US" dirty="0"/>
              <a:t>24</a:t>
            </a:r>
            <a:r>
              <a:rPr lang="ru-RU" dirty="0" err="1"/>
              <a:t>p</a:t>
            </a:r>
            <a:r>
              <a:rPr lang="en-US" dirty="0"/>
              <a:t>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8678FD4-F132-2C32-832E-79FD61EDA4E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600824" y="4953816"/>
            <a:ext cx="4920467" cy="49244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None/>
              <a:tabLst/>
              <a:defRPr/>
            </a:pPr>
            <a:r>
              <a:rPr lang="en-US" dirty="0"/>
              <a:t>16pt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</p:txBody>
      </p:sp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DAAB4FDC-FA94-AD40-A560-897C2F29FA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EB03CF-5CDE-4E85-8F65-CFBC0D0BFBB6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A7FBDE0-6E0E-4E91-811D-554E6163F21B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E3201F51-A012-40D3-BAF5-73CBADDBD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4BE368CB-1F26-4A9E-A069-EA883F458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EE0818F-C961-4D6C-94C6-21865A2465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AD207CD-FA9C-4A0D-9512-CA09624FE3C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F21B4B0-15C1-4803-AF05-5AB1168F769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153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  <p15:guide id="8" orient="horz" pos="85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1A38995-6679-6687-0DCA-954187F5EF3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A80E89-87BB-ED97-245E-4D84CF794B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70673" y="2849635"/>
            <a:ext cx="2951631" cy="354605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B58F560-29EB-8305-EB2C-997674CFB5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43463"/>
          <a:stretch/>
        </p:blipFill>
        <p:spPr>
          <a:xfrm>
            <a:off x="471540" y="4806563"/>
            <a:ext cx="1926470" cy="1678402"/>
          </a:xfrm>
          <a:prstGeom prst="rect">
            <a:avLst/>
          </a:prstGeom>
        </p:spPr>
      </p:pic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F0A7E869-D66C-3025-90A9-A07F6DDE1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11112000" cy="200106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3 строчки </a:t>
            </a:r>
            <a:br>
              <a:rPr lang="ru-RU" dirty="0"/>
            </a:br>
            <a:r>
              <a:rPr lang="ru-RU" dirty="0"/>
              <a:t>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D787444-0B2E-7F71-BA11-369E77918B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2950184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en-RU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F7F3F0F-E424-A105-714A-28198645F5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480507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en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95244C-78F1-4C00-9824-B526606FC09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15244" y="5129861"/>
            <a:ext cx="979074" cy="9460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33496C-54DA-4AEC-AFF8-29259EA0392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61422" y="5236589"/>
            <a:ext cx="1832484" cy="78174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2CE7B74-3AFF-49DF-87C2-4E703772F9C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605921" y="5019619"/>
            <a:ext cx="1037218" cy="10372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A59F631-99BF-4351-8674-059DB7F180BF}"/>
              </a:ext>
            </a:extLst>
          </p:cNvPr>
          <p:cNvSpPr txBox="1"/>
          <p:nvPr userDrawn="1"/>
        </p:nvSpPr>
        <p:spPr>
          <a:xfrm>
            <a:off x="6348283" y="6100188"/>
            <a:ext cx="15524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1400" dirty="0">
                <a:solidFill>
                  <a:schemeClr val="bg1"/>
                </a:solidFill>
              </a:rPr>
              <a:t>abilympics-russia.ru</a:t>
            </a:r>
            <a:endParaRPr lang="en-RU" sz="1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0544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3155" userDrawn="1">
          <p15:clr>
            <a:srgbClr val="FBAE40"/>
          </p15:clr>
        </p15:guide>
        <p15:guide id="3" orient="horz" pos="3899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аблица 4">
            <a:extLst>
              <a:ext uri="{FF2B5EF4-FFF2-40B4-BE49-F238E27FC236}">
                <a16:creationId xmlns:a16="http://schemas.microsoft.com/office/drawing/2014/main" id="{6A8634AF-B1A1-F206-93F1-36B71AAE634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15949" y="1487488"/>
            <a:ext cx="10907131" cy="396240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7">
            <a:extLst>
              <a:ext uri="{FF2B5EF4-FFF2-40B4-BE49-F238E27FC236}">
                <a16:creationId xmlns:a16="http://schemas.microsoft.com/office/drawing/2014/main" id="{66BF7D05-F973-5656-C9BC-F94D9A2D99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53D544-21AB-427F-BAD1-363599233867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90DC7C86-00AA-4FA8-A7A9-2D45275946F4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76ED4DDC-8428-4F99-B509-ED02B04CB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7C8E4D55-85F5-4B07-9B1B-753577449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27828F1-393D-420A-B00F-375D28B716C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1EEC1CC-6F57-4E08-BBF9-B805F81190A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5C74016-ACD8-409F-9A01-4D3579C7657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001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  <p15:guide id="8" orient="horz" pos="85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иаграмма 5">
            <a:extLst>
              <a:ext uri="{FF2B5EF4-FFF2-40B4-BE49-F238E27FC236}">
                <a16:creationId xmlns:a16="http://schemas.microsoft.com/office/drawing/2014/main" id="{8261F29A-61ED-72D0-1AB8-7AFB63DEFBF0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600825" y="1487488"/>
            <a:ext cx="4921250" cy="399758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63F829F-DA3C-346A-8AA3-71FC75C424C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6002" y="1504968"/>
            <a:ext cx="5160978" cy="393954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marR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latin typeface="Futura PT Book" panose="020B0502020204020303" pitchFamily="34" charset="0"/>
              </a:defRPr>
            </a:lvl1pPr>
          </a:lstStyle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pt Lorem ipsum dolor sit amet, consectetuer adipiscing elit. Maecenas porttitor congue massa. Fusce posuere,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lvl="0"/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  <a:p>
            <a:pPr marL="0" marR="0" lvl="0" indent="0" algn="l" defTabSz="121904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ru-RU" dirty="0"/>
              <a:t>6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Maecenas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, magna sed</a:t>
            </a:r>
          </a:p>
        </p:txBody>
      </p:sp>
      <p:sp>
        <p:nvSpPr>
          <p:cNvPr id="2" name="Заголовок 17">
            <a:extLst>
              <a:ext uri="{FF2B5EF4-FFF2-40B4-BE49-F238E27FC236}">
                <a16:creationId xmlns:a16="http://schemas.microsoft.com/office/drawing/2014/main" id="{356907EC-911A-528F-0B9C-3713127159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002" y="541218"/>
            <a:ext cx="10907132" cy="447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200" b="1" i="0">
                <a:solidFill>
                  <a:srgbClr val="0540F2"/>
                </a:solidFill>
                <a:latin typeface="Futura PT Demi" panose="020B05020202040203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7D3CFC-B4DC-461F-BE1B-933E350614AF}"/>
              </a:ext>
            </a:extLst>
          </p:cNvPr>
          <p:cNvSpPr txBox="1"/>
          <p:nvPr userDrawn="1"/>
        </p:nvSpPr>
        <p:spPr>
          <a:xfrm>
            <a:off x="11193395" y="5898412"/>
            <a:ext cx="48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z="2000" smtClean="0"/>
              <a:t>‹#›</a:t>
            </a:fld>
            <a:endParaRPr lang="ru-RU" sz="2000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5E08AEA3-049C-4454-9608-7333F570E420}"/>
              </a:ext>
            </a:extLst>
          </p:cNvPr>
          <p:cNvGrpSpPr/>
          <p:nvPr userDrawn="1"/>
        </p:nvGrpSpPr>
        <p:grpSpPr>
          <a:xfrm>
            <a:off x="576263" y="5927015"/>
            <a:ext cx="2590975" cy="394584"/>
            <a:chOff x="548879" y="6104894"/>
            <a:chExt cx="2590975" cy="394584"/>
          </a:xfrm>
          <a:solidFill>
            <a:schemeClr val="tx1"/>
          </a:solidFill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B68F4F7A-D714-4720-A76E-686E412B5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0249" y="6212241"/>
              <a:ext cx="1899605" cy="174276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B09158C-EAD9-40D5-B693-338B18EBE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8879" y="6104894"/>
              <a:ext cx="327421" cy="394584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E002779-1405-4743-84BE-A9AD36A680A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5885174"/>
            <a:ext cx="606983" cy="42658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44165A5-EB7B-4084-8BE8-62365C59C89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5907922"/>
            <a:ext cx="394404" cy="38109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143B9E8-CFC3-4BA0-AF83-41999B08DDC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5933698"/>
            <a:ext cx="772465" cy="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47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98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  <p15:guide id="8" orient="horz" pos="85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65429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49F84-605B-4CF6-9EEF-747492B1928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27993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6A71E2-EDF6-44D2-92FA-0CEB68D1C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8636F8-9205-4967-A7B4-F5AC38C645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BC7D25-4248-4E9E-9D86-C7005787C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14E9F-E3DB-4E3D-A066-C9282F9419A0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FE4412-8472-4746-9A8B-663E9B45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107B5D-70F5-420A-AE07-D8BDB1406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A390A-D339-4C3F-B1F3-CC2D58546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2106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userDrawn="1">
  <p:cSld name="1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pPr>
                <a:defRPr/>
              </a:pPr>
              <a:t>10.03.2025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776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1A38995-6679-6687-0DCA-954187F5EF3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A80E89-87BB-ED97-245E-4D84CF794B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82193" y="4961614"/>
            <a:ext cx="1052492" cy="12644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B58F560-29EB-8305-EB2C-997674CFB5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43463"/>
          <a:stretch/>
        </p:blipFill>
        <p:spPr>
          <a:xfrm>
            <a:off x="521781" y="4746424"/>
            <a:ext cx="2064526" cy="1798680"/>
          </a:xfrm>
          <a:prstGeom prst="rect">
            <a:avLst/>
          </a:prstGeom>
        </p:spPr>
      </p:pic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F0A7E869-D66C-3025-90A9-A07F6DDE1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11112000" cy="200106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3 строчки </a:t>
            </a:r>
            <a:br>
              <a:rPr lang="ru-RU" dirty="0"/>
            </a:br>
            <a:r>
              <a:rPr lang="ru-RU" dirty="0"/>
              <a:t>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D787444-0B2E-7F71-BA11-369E77918B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2950184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en-RU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F7F3F0F-E424-A105-714A-28198645F5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480507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en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95244C-78F1-4C00-9824-B526606FC09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50297" y="5013041"/>
            <a:ext cx="1204417" cy="11637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33496C-54DA-4AEC-AFF8-29259EA0392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24410" y="5138674"/>
            <a:ext cx="2254250" cy="9616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1652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3155" userDrawn="1">
          <p15:clr>
            <a:srgbClr val="FBAE40"/>
          </p15:clr>
        </p15:guide>
        <p15:guide id="3" orient="horz" pos="3899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BB9DCB7-8E43-5B38-0428-2006E68943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6D52EB-DB69-36C2-D186-D7EA9C2E8C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70673" y="2849635"/>
            <a:ext cx="2951631" cy="3546056"/>
          </a:xfrm>
          <a:prstGeom prst="rect">
            <a:avLst/>
          </a:prstGeom>
        </p:spPr>
      </p:pic>
      <p:sp>
        <p:nvSpPr>
          <p:cNvPr id="7" name="Заголовок 17">
            <a:extLst>
              <a:ext uri="{FF2B5EF4-FFF2-40B4-BE49-F238E27FC236}">
                <a16:creationId xmlns:a16="http://schemas.microsoft.com/office/drawing/2014/main" id="{308EABC0-7BC4-3F02-67FE-13B1259ECC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11112000" cy="200106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3 строчки </a:t>
            </a:r>
            <a:br>
              <a:rPr lang="ru-RU" dirty="0"/>
            </a:br>
            <a:r>
              <a:rPr lang="ru-RU" dirty="0"/>
              <a:t>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5241CA0-DFD4-32F5-4E41-AAF2D41D2D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2950184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en-RU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EA968F9-6156-FC71-054C-43A2477A72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480507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en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CD1964B-94F8-4DBC-B554-4A752A3657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43463"/>
          <a:stretch/>
        </p:blipFill>
        <p:spPr>
          <a:xfrm>
            <a:off x="521781" y="4746424"/>
            <a:ext cx="2064526" cy="179868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6F24F6F-3D14-444A-837F-646BE9DDF1F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50297" y="5013041"/>
            <a:ext cx="1204417" cy="116376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48513A-D226-404A-8F5D-715AC79C391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24410" y="5138674"/>
            <a:ext cx="2254250" cy="9616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9899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25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1A982BD-72E0-8455-1324-2DC16F3D06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70673" y="2849635"/>
            <a:ext cx="2951631" cy="3546056"/>
          </a:xfrm>
          <a:prstGeom prst="rect">
            <a:avLst/>
          </a:prstGeom>
        </p:spPr>
      </p:pic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326C2DA4-14F0-9969-65DE-6FB3625059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11112000" cy="200106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48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3 строчки </a:t>
            </a:r>
            <a:br>
              <a:rPr lang="ru-RU" dirty="0"/>
            </a:br>
            <a:r>
              <a:rPr lang="ru-RU" dirty="0"/>
              <a:t>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DE44B1B-533A-FA2D-C033-B570478CEE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0001" y="2950184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en-RU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2600601-2A26-FCCD-B55E-507CB9BDC9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1" y="3480507"/>
            <a:ext cx="7401861" cy="4868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en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032966-800C-4B66-968D-2B44E9992D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3463"/>
          <a:stretch/>
        </p:blipFill>
        <p:spPr>
          <a:xfrm>
            <a:off x="521781" y="4746424"/>
            <a:ext cx="2064526" cy="17986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5E302B-12AE-4FFE-BD39-7AC4610390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50297" y="5013041"/>
            <a:ext cx="1204417" cy="116376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2DD9548-2EAD-49CF-B1F7-30B2F6F7DE0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24410" y="5138674"/>
            <a:ext cx="2254250" cy="96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92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1443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720" r:id="rId6"/>
    <p:sldLayoutId id="2147483685" r:id="rId7"/>
    <p:sldLayoutId id="2147483654" r:id="rId8"/>
    <p:sldLayoutId id="2147483655" r:id="rId9"/>
    <p:sldLayoutId id="2147483691" r:id="rId10"/>
    <p:sldLayoutId id="2147483656" r:id="rId11"/>
    <p:sldLayoutId id="2147483683" r:id="rId12"/>
    <p:sldLayoutId id="2147483688" r:id="rId13"/>
    <p:sldLayoutId id="2147483693" r:id="rId14"/>
    <p:sldLayoutId id="2147483694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89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95" r:id="rId2"/>
    <p:sldLayoutId id="2147483686" r:id="rId3"/>
    <p:sldLayoutId id="2147483659" r:id="rId4"/>
    <p:sldLayoutId id="2147483660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70" r:id="rId13"/>
    <p:sldLayoutId id="2147483672" r:id="rId14"/>
    <p:sldLayoutId id="2147483669" r:id="rId15"/>
    <p:sldLayoutId id="2147483673" r:id="rId16"/>
    <p:sldLayoutId id="2147483671" r:id="rId17"/>
    <p:sldLayoutId id="2147483721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988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90" r:id="rId4"/>
    <p:sldLayoutId id="2147483692" r:id="rId5"/>
    <p:sldLayoutId id="2147483679" r:id="rId6"/>
    <p:sldLayoutId id="2147483689" r:id="rId7"/>
    <p:sldLayoutId id="2147483680" r:id="rId8"/>
    <p:sldLayoutId id="2147483687" r:id="rId9"/>
    <p:sldLayoutId id="2147483681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065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svg"/><Relationship Id="rId3" Type="http://schemas.microsoft.com/office/2007/relationships/hdphoto" Target="../media/hdphoto1.wdp"/><Relationship Id="rId7" Type="http://schemas.openxmlformats.org/officeDocument/2006/relationships/image" Target="../media/image47.svg"/><Relationship Id="rId12" Type="http://schemas.openxmlformats.org/officeDocument/2006/relationships/image" Target="../media/image5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5" Type="http://schemas.openxmlformats.org/officeDocument/2006/relationships/hyperlink" Target="https://esim.firpo.ru/" TargetMode="External"/><Relationship Id="rId4" Type="http://schemas.openxmlformats.org/officeDocument/2006/relationships/image" Target="../media/image5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A1256B-54D7-18A5-1A20-BBEFBF7C5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137401"/>
            <a:ext cx="9305040" cy="2443682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ru-RU" sz="4400" dirty="0"/>
              <a:t>Чек лист руководителя </a:t>
            </a:r>
            <a:br>
              <a:rPr lang="ru-RU" sz="4400" dirty="0"/>
            </a:br>
            <a:r>
              <a:rPr lang="ru-RU" sz="4400" dirty="0"/>
              <a:t>Центра развития движения «Абилимпикс</a:t>
            </a:r>
            <a:r>
              <a:rPr lang="ru-RU" sz="4400"/>
              <a:t>» субъекта </a:t>
            </a:r>
            <a:r>
              <a:rPr lang="ru-RU" sz="4400" dirty="0"/>
              <a:t>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1568934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2B0A5E7-B214-4EBA-AB9C-42B7B6CA16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0"/>
                    </a14:imgEffect>
                  </a14:imgLayer>
                </a14:imgProps>
              </a:ext>
            </a:extLst>
          </a:blip>
          <a:srcRect t="1749" r="14185"/>
          <a:stretch/>
        </p:blipFill>
        <p:spPr>
          <a:xfrm>
            <a:off x="7058596" y="-231004"/>
            <a:ext cx="5133404" cy="3916700"/>
          </a:xfrm>
          <a:prstGeom prst="rect">
            <a:avLst/>
          </a:prstGeom>
        </p:spPr>
      </p:pic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12127A78-D92D-40CE-B89A-BD230CF68746}"/>
              </a:ext>
            </a:extLst>
          </p:cNvPr>
          <p:cNvCxnSpPr>
            <a:cxnSpLocks/>
          </p:cNvCxnSpPr>
          <p:nvPr/>
        </p:nvCxnSpPr>
        <p:spPr>
          <a:xfrm>
            <a:off x="391796" y="5883220"/>
            <a:ext cx="11396702" cy="0"/>
          </a:xfrm>
          <a:prstGeom prst="line">
            <a:avLst/>
          </a:prstGeom>
          <a:ln w="571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Прямоугольник: скругленные углы 113">
            <a:extLst>
              <a:ext uri="{FF2B5EF4-FFF2-40B4-BE49-F238E27FC236}">
                <a16:creationId xmlns:a16="http://schemas.microsoft.com/office/drawing/2014/main" id="{2D1CE289-3752-4A16-9ED8-5D98A02B616A}"/>
              </a:ext>
            </a:extLst>
          </p:cNvPr>
          <p:cNvSpPr/>
          <p:nvPr/>
        </p:nvSpPr>
        <p:spPr>
          <a:xfrm>
            <a:off x="6221738" y="3389281"/>
            <a:ext cx="5356533" cy="2017347"/>
          </a:xfrm>
          <a:prstGeom prst="roundRect">
            <a:avLst>
              <a:gd name="adj" fmla="val 4048"/>
            </a:avLst>
          </a:prstGeom>
          <a:gradFill flip="none" rotWithShape="1">
            <a:gsLst>
              <a:gs pos="0">
                <a:srgbClr val="DEF3EE"/>
              </a:gs>
              <a:gs pos="100000">
                <a:srgbClr val="FFECB2"/>
              </a:gs>
            </a:gsLst>
            <a:lin ang="0" scaled="1"/>
            <a:tileRect/>
          </a:gra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9" name="Прямоугольник: скругленные углы 108">
            <a:extLst>
              <a:ext uri="{FF2B5EF4-FFF2-40B4-BE49-F238E27FC236}">
                <a16:creationId xmlns:a16="http://schemas.microsoft.com/office/drawing/2014/main" id="{8712BAB4-E485-4CA6-A1DC-EC3E5011BD1E}"/>
              </a:ext>
            </a:extLst>
          </p:cNvPr>
          <p:cNvSpPr/>
          <p:nvPr/>
        </p:nvSpPr>
        <p:spPr>
          <a:xfrm>
            <a:off x="391805" y="1336109"/>
            <a:ext cx="2960936" cy="4068762"/>
          </a:xfrm>
          <a:prstGeom prst="roundRect">
            <a:avLst>
              <a:gd name="adj" fmla="val 1760"/>
            </a:avLst>
          </a:prstGeom>
          <a:solidFill>
            <a:srgbClr val="DEF3EE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PlaceHolder 1">
            <a:extLst>
              <a:ext uri="{FF2B5EF4-FFF2-40B4-BE49-F238E27FC236}">
                <a16:creationId xmlns:a16="http://schemas.microsoft.com/office/drawing/2014/main" id="{F0DD4436-A856-478C-8510-5FA8F23E4DCC}"/>
              </a:ext>
            </a:extLst>
          </p:cNvPr>
          <p:cNvSpPr txBox="1">
            <a:spLocks/>
          </p:cNvSpPr>
          <p:nvPr/>
        </p:nvSpPr>
        <p:spPr>
          <a:xfrm>
            <a:off x="474086" y="329066"/>
            <a:ext cx="8039994" cy="53388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00">
              <a:spcBef>
                <a:spcPts val="130"/>
              </a:spcBef>
              <a:tabLst>
                <a:tab pos="0" algn="l"/>
              </a:tabLst>
            </a:pPr>
            <a:r>
              <a:rPr lang="ru-RU" sz="2800" b="1" spc="-1" dirty="0">
                <a:solidFill>
                  <a:srgbClr val="0540F2"/>
                </a:solidFill>
                <a:latin typeface="Futura PT Heavy"/>
                <a:ea typeface="Calibri"/>
              </a:rPr>
              <a:t>Чек-лист Отборочного этапа Национального чемпионата «Абилимпикс»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051482C-37D4-4439-BBB7-C6DEABDD90E1}"/>
              </a:ext>
            </a:extLst>
          </p:cNvPr>
          <p:cNvSpPr txBox="1"/>
          <p:nvPr/>
        </p:nvSpPr>
        <p:spPr>
          <a:xfrm>
            <a:off x="552259" y="1451253"/>
            <a:ext cx="264814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Подача заявок субъекта РФ для участия в Отборочном этапе национального чемпионата «Абилимпикс» (далее – ОЭ), организация направления победителей </a:t>
            </a:r>
            <a:b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</a:b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(1 место) РЧА по основным компетенциям, экспертов, сопровождающих для участия в ОЭ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A5E167B-C56C-4701-9AF5-35F828995BD4}"/>
              </a:ext>
            </a:extLst>
          </p:cNvPr>
          <p:cNvSpPr txBox="1"/>
          <p:nvPr/>
        </p:nvSpPr>
        <p:spPr>
          <a:xfrm>
            <a:off x="6594210" y="3563070"/>
            <a:ext cx="425253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Организация и проведение соревнований ОЭ на площадках субъектов РФ и/или направление участников (1 место РЧА) и экспертов (при необходимости) на площадки проведения ОЭ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F05AD599-BE96-47EC-A6B1-B7966BEAD317}"/>
              </a:ext>
            </a:extLst>
          </p:cNvPr>
          <p:cNvGrpSpPr/>
          <p:nvPr/>
        </p:nvGrpSpPr>
        <p:grpSpPr>
          <a:xfrm>
            <a:off x="474086" y="6106418"/>
            <a:ext cx="2502026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87" name="Прямоугольник: скругленные углы 86">
              <a:extLst>
                <a:ext uri="{FF2B5EF4-FFF2-40B4-BE49-F238E27FC236}">
                  <a16:creationId xmlns:a16="http://schemas.microsoft.com/office/drawing/2014/main" id="{049425E2-42C7-4550-829D-25446D356642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rgbClr val="B7E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61C9578E-3B06-4A8B-8884-3C207D5F6FF5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МАРТ</a:t>
              </a: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35D6326F-AE15-49CD-A0CB-328DB4C7FA2E}"/>
              </a:ext>
            </a:extLst>
          </p:cNvPr>
          <p:cNvGrpSpPr/>
          <p:nvPr/>
        </p:nvGrpSpPr>
        <p:grpSpPr>
          <a:xfrm>
            <a:off x="3269792" y="6106418"/>
            <a:ext cx="2667571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85" name="Прямоугольник: скругленные углы 84">
              <a:extLst>
                <a:ext uri="{FF2B5EF4-FFF2-40B4-BE49-F238E27FC236}">
                  <a16:creationId xmlns:a16="http://schemas.microsoft.com/office/drawing/2014/main" id="{789B8EED-8149-49E7-AD9E-122AC3E8C103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rgbClr val="B7E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0B2B6F22-FD78-48F7-BDDA-5747F5DBB49E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АПРЕЛЬ</a:t>
              </a:r>
            </a:p>
          </p:txBody>
        </p:sp>
      </p:grpSp>
      <p:sp>
        <p:nvSpPr>
          <p:cNvPr id="115" name="Прямоугольник: скругленные углы 114">
            <a:extLst>
              <a:ext uri="{FF2B5EF4-FFF2-40B4-BE49-F238E27FC236}">
                <a16:creationId xmlns:a16="http://schemas.microsoft.com/office/drawing/2014/main" id="{D40BAB2B-BFE1-4A15-89F1-0AC52C7EC44D}"/>
              </a:ext>
            </a:extLst>
          </p:cNvPr>
          <p:cNvSpPr/>
          <p:nvPr/>
        </p:nvSpPr>
        <p:spPr>
          <a:xfrm rot="10800000">
            <a:off x="6221737" y="4784286"/>
            <a:ext cx="5356533" cy="480499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accent2"/>
              </a:gs>
              <a:gs pos="100000">
                <a:srgbClr val="FFC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97084914-DAB9-4B89-B5AA-AE42EFC9BCE8}"/>
              </a:ext>
            </a:extLst>
          </p:cNvPr>
          <p:cNvSpPr txBox="1"/>
          <p:nvPr/>
        </p:nvSpPr>
        <p:spPr>
          <a:xfrm>
            <a:off x="7385150" y="4859114"/>
            <a:ext cx="30110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МАЙ - ИЮНЬ</a:t>
            </a:r>
          </a:p>
        </p:txBody>
      </p:sp>
      <p:sp>
        <p:nvSpPr>
          <p:cNvPr id="121" name="Овал 120">
            <a:extLst>
              <a:ext uri="{FF2B5EF4-FFF2-40B4-BE49-F238E27FC236}">
                <a16:creationId xmlns:a16="http://schemas.microsoft.com/office/drawing/2014/main" id="{BB7FF441-7439-4B94-A9CF-E428932212FB}"/>
              </a:ext>
            </a:extLst>
          </p:cNvPr>
          <p:cNvSpPr/>
          <p:nvPr/>
        </p:nvSpPr>
        <p:spPr>
          <a:xfrm>
            <a:off x="1602547" y="5757960"/>
            <a:ext cx="237822" cy="2378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Овал 121">
            <a:extLst>
              <a:ext uri="{FF2B5EF4-FFF2-40B4-BE49-F238E27FC236}">
                <a16:creationId xmlns:a16="http://schemas.microsoft.com/office/drawing/2014/main" id="{BE1ED20A-F0DD-4F62-9976-6D72E3D37244}"/>
              </a:ext>
            </a:extLst>
          </p:cNvPr>
          <p:cNvSpPr/>
          <p:nvPr/>
        </p:nvSpPr>
        <p:spPr>
          <a:xfrm>
            <a:off x="4484666" y="5757960"/>
            <a:ext cx="237822" cy="2378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C4E92F23-11FA-4362-87FB-E61DCA3B705C}"/>
              </a:ext>
            </a:extLst>
          </p:cNvPr>
          <p:cNvGrpSpPr/>
          <p:nvPr/>
        </p:nvGrpSpPr>
        <p:grpSpPr>
          <a:xfrm>
            <a:off x="6231043" y="6106418"/>
            <a:ext cx="2667571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102" name="Прямоугольник: скругленные углы 101">
              <a:extLst>
                <a:ext uri="{FF2B5EF4-FFF2-40B4-BE49-F238E27FC236}">
                  <a16:creationId xmlns:a16="http://schemas.microsoft.com/office/drawing/2014/main" id="{D127A55B-7A7A-4F57-9824-B7075ACA2B6E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rgbClr val="B7E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FEC7BAFC-6147-48C6-8BC8-E7C0BDB29604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337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МАЙ</a:t>
              </a:r>
            </a:p>
          </p:txBody>
        </p:sp>
      </p:grpSp>
      <p:sp>
        <p:nvSpPr>
          <p:cNvPr id="118" name="Овал 117">
            <a:extLst>
              <a:ext uri="{FF2B5EF4-FFF2-40B4-BE49-F238E27FC236}">
                <a16:creationId xmlns:a16="http://schemas.microsoft.com/office/drawing/2014/main" id="{13E08B21-A35A-4487-9835-DA6E1964FEBD}"/>
              </a:ext>
            </a:extLst>
          </p:cNvPr>
          <p:cNvSpPr/>
          <p:nvPr/>
        </p:nvSpPr>
        <p:spPr>
          <a:xfrm>
            <a:off x="7449616" y="5757960"/>
            <a:ext cx="237822" cy="2378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2EA5887E-5EF7-4F1A-BC30-3E07FEA89FB3}"/>
              </a:ext>
            </a:extLst>
          </p:cNvPr>
          <p:cNvGrpSpPr/>
          <p:nvPr/>
        </p:nvGrpSpPr>
        <p:grpSpPr>
          <a:xfrm>
            <a:off x="9110134" y="6106418"/>
            <a:ext cx="2547990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124" name="Прямоугольник: скругленные углы 123">
              <a:extLst>
                <a:ext uri="{FF2B5EF4-FFF2-40B4-BE49-F238E27FC236}">
                  <a16:creationId xmlns:a16="http://schemas.microsoft.com/office/drawing/2014/main" id="{9576B968-047A-42C2-BE93-28881F35B399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rgbClr val="FFEC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C839679D-4BE1-4849-9100-4F59530ED7CF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337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ИЮНЬ</a:t>
              </a:r>
            </a:p>
          </p:txBody>
        </p:sp>
      </p:grpSp>
      <p:sp>
        <p:nvSpPr>
          <p:cNvPr id="130" name="Прямоугольник: скругленные углы 129">
            <a:extLst>
              <a:ext uri="{FF2B5EF4-FFF2-40B4-BE49-F238E27FC236}">
                <a16:creationId xmlns:a16="http://schemas.microsoft.com/office/drawing/2014/main" id="{EFE386A5-176D-4D8E-9FF6-82D3CB1D003D}"/>
              </a:ext>
            </a:extLst>
          </p:cNvPr>
          <p:cNvSpPr/>
          <p:nvPr/>
        </p:nvSpPr>
        <p:spPr>
          <a:xfrm>
            <a:off x="3525153" y="3387525"/>
            <a:ext cx="2517216" cy="2017347"/>
          </a:xfrm>
          <a:prstGeom prst="roundRect">
            <a:avLst>
              <a:gd name="adj" fmla="val 4048"/>
            </a:avLst>
          </a:prstGeom>
          <a:solidFill>
            <a:srgbClr val="DEF3EE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6" name="Овал 125">
            <a:extLst>
              <a:ext uri="{FF2B5EF4-FFF2-40B4-BE49-F238E27FC236}">
                <a16:creationId xmlns:a16="http://schemas.microsoft.com/office/drawing/2014/main" id="{A55FCA5C-7DF5-4EF8-A9D4-3AFA04715CA2}"/>
              </a:ext>
            </a:extLst>
          </p:cNvPr>
          <p:cNvSpPr/>
          <p:nvPr/>
        </p:nvSpPr>
        <p:spPr>
          <a:xfrm>
            <a:off x="10262566" y="5757960"/>
            <a:ext cx="237822" cy="23782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7" name="Прямоугольник: скругленные углы 126">
            <a:extLst>
              <a:ext uri="{FF2B5EF4-FFF2-40B4-BE49-F238E27FC236}">
                <a16:creationId xmlns:a16="http://schemas.microsoft.com/office/drawing/2014/main" id="{1A0EA85E-4824-4404-AA17-EFA3CF9D0916}"/>
              </a:ext>
            </a:extLst>
          </p:cNvPr>
          <p:cNvSpPr/>
          <p:nvPr/>
        </p:nvSpPr>
        <p:spPr>
          <a:xfrm>
            <a:off x="391796" y="4775677"/>
            <a:ext cx="2967354" cy="4805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6A7B8B31-C222-447B-9182-0F56DBBE0E1A}"/>
              </a:ext>
            </a:extLst>
          </p:cNvPr>
          <p:cNvSpPr txBox="1"/>
          <p:nvPr/>
        </p:nvSpPr>
        <p:spPr>
          <a:xfrm>
            <a:off x="639706" y="4815872"/>
            <a:ext cx="25012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3 Марта - 21 Марта</a:t>
            </a:r>
            <a:endParaRPr lang="ru-RU" sz="1600" dirty="0">
              <a:solidFill>
                <a:schemeClr val="bg1"/>
              </a:solidFill>
              <a:latin typeface="Futura PT Demi Italic" panose="020B0702020204090303" pitchFamily="34" charset="-52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E3CE0C67-8761-4EB7-97E3-3F180CB3F8D9}"/>
              </a:ext>
            </a:extLst>
          </p:cNvPr>
          <p:cNvSpPr txBox="1"/>
          <p:nvPr/>
        </p:nvSpPr>
        <p:spPr>
          <a:xfrm>
            <a:off x="3688666" y="3507885"/>
            <a:ext cx="217945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Контроль прохождения экспертами квалификационного экзамена на ОЭ</a:t>
            </a:r>
          </a:p>
        </p:txBody>
      </p:sp>
      <p:sp>
        <p:nvSpPr>
          <p:cNvPr id="132" name="Прямоугольник: скругленные углы 131">
            <a:extLst>
              <a:ext uri="{FF2B5EF4-FFF2-40B4-BE49-F238E27FC236}">
                <a16:creationId xmlns:a16="http://schemas.microsoft.com/office/drawing/2014/main" id="{B7742CAC-B501-45E6-A3D1-CBF1B50310AC}"/>
              </a:ext>
            </a:extLst>
          </p:cNvPr>
          <p:cNvSpPr/>
          <p:nvPr/>
        </p:nvSpPr>
        <p:spPr>
          <a:xfrm>
            <a:off x="3525152" y="4775680"/>
            <a:ext cx="2517216" cy="480497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9" name="Прямоугольник: скругленные углы 138">
            <a:extLst>
              <a:ext uri="{FF2B5EF4-FFF2-40B4-BE49-F238E27FC236}">
                <a16:creationId xmlns:a16="http://schemas.microsoft.com/office/drawing/2014/main" id="{3E422BBB-B3D1-439B-AB8E-34F1287BB70A}"/>
              </a:ext>
            </a:extLst>
          </p:cNvPr>
          <p:cNvSpPr/>
          <p:nvPr/>
        </p:nvSpPr>
        <p:spPr>
          <a:xfrm>
            <a:off x="3533875" y="1315254"/>
            <a:ext cx="5304623" cy="1942941"/>
          </a:xfrm>
          <a:prstGeom prst="roundRect">
            <a:avLst>
              <a:gd name="adj" fmla="val 4048"/>
            </a:avLst>
          </a:prstGeom>
          <a:solidFill>
            <a:srgbClr val="DEF3EE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594A0782-B97F-4913-93E4-CACC57C93423}"/>
              </a:ext>
            </a:extLst>
          </p:cNvPr>
          <p:cNvSpPr txBox="1"/>
          <p:nvPr/>
        </p:nvSpPr>
        <p:spPr>
          <a:xfrm>
            <a:off x="3786630" y="4805986"/>
            <a:ext cx="19835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до</a:t>
            </a:r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 15 Апреля</a:t>
            </a:r>
            <a:endParaRPr lang="ru-RU" sz="1600" dirty="0">
              <a:solidFill>
                <a:schemeClr val="bg1"/>
              </a:solidFill>
              <a:latin typeface="Futura PT Demi Italic" panose="020B0702020204090303" pitchFamily="34" charset="-52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7D8B6793-D08F-4011-87B4-3880E95BC570}"/>
              </a:ext>
            </a:extLst>
          </p:cNvPr>
          <p:cNvSpPr txBox="1"/>
          <p:nvPr/>
        </p:nvSpPr>
        <p:spPr>
          <a:xfrm>
            <a:off x="3688667" y="1484938"/>
            <a:ext cx="47716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В случае замены участника ОЭ </a:t>
            </a:r>
            <a:b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</a:b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(1 место РЧА на 2 и последующее место РЧА) – направление официального письма в НЦА</a:t>
            </a:r>
          </a:p>
        </p:txBody>
      </p:sp>
      <p:sp>
        <p:nvSpPr>
          <p:cNvPr id="137" name="Прямоугольник: скругленные углы 136">
            <a:extLst>
              <a:ext uri="{FF2B5EF4-FFF2-40B4-BE49-F238E27FC236}">
                <a16:creationId xmlns:a16="http://schemas.microsoft.com/office/drawing/2014/main" id="{65CCF19B-4A26-423F-8D2B-4930076BA08C}"/>
              </a:ext>
            </a:extLst>
          </p:cNvPr>
          <p:cNvSpPr/>
          <p:nvPr/>
        </p:nvSpPr>
        <p:spPr>
          <a:xfrm>
            <a:off x="3532761" y="2485619"/>
            <a:ext cx="5305737" cy="653329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367F5CF0-26CE-4DCA-8793-D83BD62E33B0}"/>
              </a:ext>
            </a:extLst>
          </p:cNvPr>
          <p:cNvSpPr txBox="1"/>
          <p:nvPr/>
        </p:nvSpPr>
        <p:spPr>
          <a:xfrm>
            <a:off x="4109750" y="2501160"/>
            <a:ext cx="3999926" cy="593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Не позднее </a:t>
            </a:r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3-х</a:t>
            </a: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 рабочих дней</a:t>
            </a:r>
            <a:r>
              <a:rPr lang="en-US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до начала соревнований ОЭ</a:t>
            </a:r>
          </a:p>
        </p:txBody>
      </p:sp>
      <p:sp>
        <p:nvSpPr>
          <p:cNvPr id="72" name="PlaceHolder 1">
            <a:extLst>
              <a:ext uri="{FF2B5EF4-FFF2-40B4-BE49-F238E27FC236}">
                <a16:creationId xmlns:a16="http://schemas.microsoft.com/office/drawing/2014/main" id="{FA2CB10A-35DD-42D5-9743-640892086C1A}"/>
              </a:ext>
            </a:extLst>
          </p:cNvPr>
          <p:cNvSpPr txBox="1">
            <a:spLocks/>
          </p:cNvSpPr>
          <p:nvPr/>
        </p:nvSpPr>
        <p:spPr>
          <a:xfrm>
            <a:off x="10049587" y="412537"/>
            <a:ext cx="1653737" cy="22496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00" algn="ctr">
              <a:spcBef>
                <a:spcPts val="130"/>
              </a:spcBef>
              <a:tabLst>
                <a:tab pos="0" algn="l"/>
              </a:tabLst>
            </a:pPr>
            <a:r>
              <a:rPr lang="ru-RU" sz="1800" b="1" spc="-1" dirty="0">
                <a:solidFill>
                  <a:srgbClr val="0540F2"/>
                </a:solidFill>
                <a:latin typeface="Futura PT Heavy"/>
                <a:ea typeface="Calibri"/>
              </a:rPr>
              <a:t>Приложение 2</a:t>
            </a:r>
            <a:endParaRPr lang="ru-RU" sz="18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D6FBB6EE-0487-490D-A02F-623F321B7315}"/>
              </a:ext>
            </a:extLst>
          </p:cNvPr>
          <p:cNvSpPr/>
          <p:nvPr/>
        </p:nvSpPr>
        <p:spPr>
          <a:xfrm>
            <a:off x="9843315" y="354843"/>
            <a:ext cx="2066280" cy="340351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154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B7D65E-35BD-4A44-97EF-B00731C208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t="8772" b="3586"/>
          <a:stretch/>
        </p:blipFill>
        <p:spPr>
          <a:xfrm>
            <a:off x="0" y="0"/>
            <a:ext cx="12192000" cy="7137400"/>
          </a:xfrm>
          <a:prstGeom prst="rect">
            <a:avLst/>
          </a:prstGeom>
        </p:spPr>
      </p:pic>
      <p:sp>
        <p:nvSpPr>
          <p:cNvPr id="90" name="Прямоугольник: скругленные углы 89">
            <a:extLst>
              <a:ext uri="{FF2B5EF4-FFF2-40B4-BE49-F238E27FC236}">
                <a16:creationId xmlns:a16="http://schemas.microsoft.com/office/drawing/2014/main" id="{07E3B4B2-5789-476A-B4DC-5B3050DD608A}"/>
              </a:ext>
            </a:extLst>
          </p:cNvPr>
          <p:cNvSpPr/>
          <p:nvPr/>
        </p:nvSpPr>
        <p:spPr>
          <a:xfrm>
            <a:off x="7854148" y="969901"/>
            <a:ext cx="4032248" cy="1525140"/>
          </a:xfrm>
          <a:prstGeom prst="roundRect">
            <a:avLst>
              <a:gd name="adj" fmla="val 4048"/>
            </a:avLst>
          </a:prstGeom>
          <a:solidFill>
            <a:srgbClr val="FBDBDD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4" name="Прямоугольник: скругленные углы 113">
            <a:extLst>
              <a:ext uri="{FF2B5EF4-FFF2-40B4-BE49-F238E27FC236}">
                <a16:creationId xmlns:a16="http://schemas.microsoft.com/office/drawing/2014/main" id="{2D1CE289-3752-4A16-9ED8-5D98A02B616A}"/>
              </a:ext>
            </a:extLst>
          </p:cNvPr>
          <p:cNvSpPr/>
          <p:nvPr/>
        </p:nvSpPr>
        <p:spPr>
          <a:xfrm rot="10800000">
            <a:off x="391797" y="4379605"/>
            <a:ext cx="7291924" cy="941462"/>
          </a:xfrm>
          <a:prstGeom prst="roundRect">
            <a:avLst>
              <a:gd name="adj" fmla="val 10793"/>
            </a:avLst>
          </a:prstGeom>
          <a:gradFill flip="none" rotWithShape="1">
            <a:gsLst>
              <a:gs pos="0">
                <a:srgbClr val="FBDBDD"/>
              </a:gs>
              <a:gs pos="100000">
                <a:srgbClr val="FFF4D1"/>
              </a:gs>
            </a:gsLst>
            <a:lin ang="0" scaled="1"/>
            <a:tileRect/>
          </a:gra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9" name="Прямоугольник: скругленные углы 108">
            <a:extLst>
              <a:ext uri="{FF2B5EF4-FFF2-40B4-BE49-F238E27FC236}">
                <a16:creationId xmlns:a16="http://schemas.microsoft.com/office/drawing/2014/main" id="{8712BAB4-E485-4CA6-A1DC-EC3E5011BD1E}"/>
              </a:ext>
            </a:extLst>
          </p:cNvPr>
          <p:cNvSpPr/>
          <p:nvPr/>
        </p:nvSpPr>
        <p:spPr>
          <a:xfrm>
            <a:off x="391805" y="959248"/>
            <a:ext cx="3176027" cy="3290698"/>
          </a:xfrm>
          <a:prstGeom prst="roundRect">
            <a:avLst>
              <a:gd name="adj" fmla="val 3048"/>
            </a:avLst>
          </a:prstGeom>
          <a:solidFill>
            <a:srgbClr val="FFF4D1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PlaceHolder 1">
            <a:extLst>
              <a:ext uri="{FF2B5EF4-FFF2-40B4-BE49-F238E27FC236}">
                <a16:creationId xmlns:a16="http://schemas.microsoft.com/office/drawing/2014/main" id="{F0DD4436-A856-478C-8510-5FA8F23E4DCC}"/>
              </a:ext>
            </a:extLst>
          </p:cNvPr>
          <p:cNvSpPr txBox="1">
            <a:spLocks/>
          </p:cNvSpPr>
          <p:nvPr/>
        </p:nvSpPr>
        <p:spPr>
          <a:xfrm>
            <a:off x="474086" y="329066"/>
            <a:ext cx="9369229" cy="53388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00">
              <a:spcBef>
                <a:spcPts val="130"/>
              </a:spcBef>
              <a:tabLst>
                <a:tab pos="0" algn="l"/>
              </a:tabLst>
            </a:pPr>
            <a:r>
              <a:rPr lang="ru-RU" sz="2800" b="1" spc="-1" dirty="0">
                <a:solidFill>
                  <a:srgbClr val="0540F2"/>
                </a:solidFill>
                <a:latin typeface="Futura PT Heavy"/>
                <a:ea typeface="Calibri"/>
              </a:rPr>
              <a:t>Чек-лист Национального чемпионата «Абилимпикс»</a:t>
            </a:r>
            <a:endParaRPr lang="ru-RU" sz="28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051482C-37D4-4439-BBB7-C6DEABDD90E1}"/>
              </a:ext>
            </a:extLst>
          </p:cNvPr>
          <p:cNvSpPr txBox="1"/>
          <p:nvPr/>
        </p:nvSpPr>
        <p:spPr>
          <a:xfrm>
            <a:off x="525722" y="1135764"/>
            <a:ext cx="2873141" cy="208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Подача заявок субъекта РФ </a:t>
            </a:r>
            <a:b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</a:b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для участия в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«Фестивале возможностей»,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«Фестивале знакомства с профессией»,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«Фестивале региональных компетенций» в рамках Национального чемпионата «Абилимпикс»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A5E167B-C56C-4701-9AF5-35F828995BD4}"/>
              </a:ext>
            </a:extLst>
          </p:cNvPr>
          <p:cNvSpPr txBox="1"/>
          <p:nvPr/>
        </p:nvSpPr>
        <p:spPr>
          <a:xfrm>
            <a:off x="555468" y="4559133"/>
            <a:ext cx="6716366" cy="316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Контроль прохождения экспертами квалификационного экзамена на НЧА</a:t>
            </a: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35D6326F-AE15-49CD-A0CB-328DB4C7FA2E}"/>
              </a:ext>
            </a:extLst>
          </p:cNvPr>
          <p:cNvGrpSpPr/>
          <p:nvPr/>
        </p:nvGrpSpPr>
        <p:grpSpPr>
          <a:xfrm>
            <a:off x="4216402" y="6096364"/>
            <a:ext cx="3474308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85" name="Прямоугольник: скругленные углы 84">
              <a:extLst>
                <a:ext uri="{FF2B5EF4-FFF2-40B4-BE49-F238E27FC236}">
                  <a16:creationId xmlns:a16="http://schemas.microsoft.com/office/drawing/2014/main" id="{789B8EED-8149-49E7-AD9E-122AC3E8C103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rgbClr val="FBDB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0B2B6F22-FD78-48F7-BDDA-5747F5DBB49E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337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СЕНТЯБРЬ</a:t>
              </a:r>
            </a:p>
          </p:txBody>
        </p:sp>
      </p:grp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48EEED9A-258F-4C53-A793-A3D4BEC4F8BF}"/>
              </a:ext>
            </a:extLst>
          </p:cNvPr>
          <p:cNvCxnSpPr>
            <a:cxnSpLocks/>
          </p:cNvCxnSpPr>
          <p:nvPr/>
        </p:nvCxnSpPr>
        <p:spPr>
          <a:xfrm>
            <a:off x="391796" y="5876539"/>
            <a:ext cx="11396702" cy="0"/>
          </a:xfrm>
          <a:prstGeom prst="line">
            <a:avLst/>
          </a:prstGeom>
          <a:ln w="571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Прямоугольник: скругленные углы 114">
            <a:extLst>
              <a:ext uri="{FF2B5EF4-FFF2-40B4-BE49-F238E27FC236}">
                <a16:creationId xmlns:a16="http://schemas.microsoft.com/office/drawing/2014/main" id="{D40BAB2B-BFE1-4A15-89F1-0AC52C7EC44D}"/>
              </a:ext>
            </a:extLst>
          </p:cNvPr>
          <p:cNvSpPr/>
          <p:nvPr/>
        </p:nvSpPr>
        <p:spPr>
          <a:xfrm>
            <a:off x="391804" y="5004969"/>
            <a:ext cx="7291917" cy="480499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accent3">
                  <a:alpha val="81000"/>
                </a:schemeClr>
              </a:gs>
              <a:gs pos="100000">
                <a:srgbClr val="FFC00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97084914-DAB9-4B89-B5AA-AE42EFC9BCE8}"/>
              </a:ext>
            </a:extLst>
          </p:cNvPr>
          <p:cNvSpPr txBox="1"/>
          <p:nvPr/>
        </p:nvSpPr>
        <p:spPr>
          <a:xfrm>
            <a:off x="2770762" y="5089236"/>
            <a:ext cx="2534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АВГУСТ - СЕНТЯБРЬ</a:t>
            </a:r>
          </a:p>
        </p:txBody>
      </p:sp>
      <p:sp>
        <p:nvSpPr>
          <p:cNvPr id="122" name="Овал 121">
            <a:extLst>
              <a:ext uri="{FF2B5EF4-FFF2-40B4-BE49-F238E27FC236}">
                <a16:creationId xmlns:a16="http://schemas.microsoft.com/office/drawing/2014/main" id="{BE1ED20A-F0DD-4F62-9976-6D72E3D37244}"/>
              </a:ext>
            </a:extLst>
          </p:cNvPr>
          <p:cNvSpPr/>
          <p:nvPr/>
        </p:nvSpPr>
        <p:spPr>
          <a:xfrm>
            <a:off x="5834643" y="5744534"/>
            <a:ext cx="237822" cy="23782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C4E92F23-11FA-4362-87FB-E61DCA3B705C}"/>
              </a:ext>
            </a:extLst>
          </p:cNvPr>
          <p:cNvGrpSpPr/>
          <p:nvPr/>
        </p:nvGrpSpPr>
        <p:grpSpPr>
          <a:xfrm>
            <a:off x="7861213" y="6096364"/>
            <a:ext cx="3474308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102" name="Прямоугольник: скругленные углы 101">
              <a:extLst>
                <a:ext uri="{FF2B5EF4-FFF2-40B4-BE49-F238E27FC236}">
                  <a16:creationId xmlns:a16="http://schemas.microsoft.com/office/drawing/2014/main" id="{D127A55B-7A7A-4F57-9824-B7075ACA2B6E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rgbClr val="FBDB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FEC7BAFC-6147-48C6-8BC8-E7C0BDB29604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337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ОКТЯБРЬ</a:t>
              </a:r>
            </a:p>
          </p:txBody>
        </p:sp>
      </p:grpSp>
      <p:sp>
        <p:nvSpPr>
          <p:cNvPr id="118" name="Овал 117">
            <a:extLst>
              <a:ext uri="{FF2B5EF4-FFF2-40B4-BE49-F238E27FC236}">
                <a16:creationId xmlns:a16="http://schemas.microsoft.com/office/drawing/2014/main" id="{13E08B21-A35A-4487-9835-DA6E1964FEBD}"/>
              </a:ext>
            </a:extLst>
          </p:cNvPr>
          <p:cNvSpPr/>
          <p:nvPr/>
        </p:nvSpPr>
        <p:spPr>
          <a:xfrm>
            <a:off x="9483154" y="5751279"/>
            <a:ext cx="237822" cy="23782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2EA5887E-5EF7-4F1A-BC30-3E07FEA89FB3}"/>
              </a:ext>
            </a:extLst>
          </p:cNvPr>
          <p:cNvGrpSpPr/>
          <p:nvPr/>
        </p:nvGrpSpPr>
        <p:grpSpPr>
          <a:xfrm>
            <a:off x="571590" y="6096364"/>
            <a:ext cx="3474308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124" name="Прямоугольник: скругленные углы 123">
              <a:extLst>
                <a:ext uri="{FF2B5EF4-FFF2-40B4-BE49-F238E27FC236}">
                  <a16:creationId xmlns:a16="http://schemas.microsoft.com/office/drawing/2014/main" id="{9576B968-047A-42C2-BE93-28881F35B399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rgbClr val="FFEC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C839679D-4BE1-4849-9100-4F59530ED7CF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337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АВГУСТ</a:t>
              </a:r>
            </a:p>
          </p:txBody>
        </p:sp>
      </p:grpSp>
      <p:sp>
        <p:nvSpPr>
          <p:cNvPr id="130" name="Прямоугольник: скругленные углы 129">
            <a:extLst>
              <a:ext uri="{FF2B5EF4-FFF2-40B4-BE49-F238E27FC236}">
                <a16:creationId xmlns:a16="http://schemas.microsoft.com/office/drawing/2014/main" id="{EFE386A5-176D-4D8E-9FF6-82D3CB1D003D}"/>
              </a:ext>
            </a:extLst>
          </p:cNvPr>
          <p:cNvSpPr/>
          <p:nvPr/>
        </p:nvSpPr>
        <p:spPr>
          <a:xfrm>
            <a:off x="3738258" y="969901"/>
            <a:ext cx="3945466" cy="1525140"/>
          </a:xfrm>
          <a:prstGeom prst="roundRect">
            <a:avLst>
              <a:gd name="adj" fmla="val 4048"/>
            </a:avLst>
          </a:prstGeom>
          <a:solidFill>
            <a:srgbClr val="FBDBDD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6" name="Овал 125">
            <a:extLst>
              <a:ext uri="{FF2B5EF4-FFF2-40B4-BE49-F238E27FC236}">
                <a16:creationId xmlns:a16="http://schemas.microsoft.com/office/drawing/2014/main" id="{A55FCA5C-7DF5-4EF8-A9D4-3AFA04715CA2}"/>
              </a:ext>
            </a:extLst>
          </p:cNvPr>
          <p:cNvSpPr/>
          <p:nvPr/>
        </p:nvSpPr>
        <p:spPr>
          <a:xfrm>
            <a:off x="2187181" y="5751279"/>
            <a:ext cx="237822" cy="237820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7" name="Прямоугольник: скругленные углы 126">
            <a:extLst>
              <a:ext uri="{FF2B5EF4-FFF2-40B4-BE49-F238E27FC236}">
                <a16:creationId xmlns:a16="http://schemas.microsoft.com/office/drawing/2014/main" id="{1A0EA85E-4824-4404-AA17-EFA3CF9D0916}"/>
              </a:ext>
            </a:extLst>
          </p:cNvPr>
          <p:cNvSpPr/>
          <p:nvPr/>
        </p:nvSpPr>
        <p:spPr>
          <a:xfrm>
            <a:off x="395310" y="3615572"/>
            <a:ext cx="3179284" cy="477202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6A7B8B31-C222-447B-9182-0F56DBBE0E1A}"/>
              </a:ext>
            </a:extLst>
          </p:cNvPr>
          <p:cNvSpPr txBox="1"/>
          <p:nvPr/>
        </p:nvSpPr>
        <p:spPr>
          <a:xfrm>
            <a:off x="918204" y="3654118"/>
            <a:ext cx="22686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до</a:t>
            </a:r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 31 Августа</a:t>
            </a:r>
            <a:endParaRPr lang="ru-RU" sz="1600" dirty="0">
              <a:solidFill>
                <a:schemeClr val="bg1"/>
              </a:solidFill>
              <a:latin typeface="Futura PT Demi Italic" panose="020B0702020204090303" pitchFamily="34" charset="-52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E3CE0C67-8761-4EB7-97E3-3F180CB3F8D9}"/>
              </a:ext>
            </a:extLst>
          </p:cNvPr>
          <p:cNvSpPr txBox="1"/>
          <p:nvPr/>
        </p:nvSpPr>
        <p:spPr>
          <a:xfrm>
            <a:off x="3846914" y="1046974"/>
            <a:ext cx="3241513" cy="759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Проведение отбора, бучение, включение в состав делегации добровольцев для участия в НЧА</a:t>
            </a:r>
          </a:p>
        </p:txBody>
      </p:sp>
      <p:sp>
        <p:nvSpPr>
          <p:cNvPr id="132" name="Прямоугольник: скругленные углы 131">
            <a:extLst>
              <a:ext uri="{FF2B5EF4-FFF2-40B4-BE49-F238E27FC236}">
                <a16:creationId xmlns:a16="http://schemas.microsoft.com/office/drawing/2014/main" id="{B7742CAC-B501-45E6-A3D1-CBF1B50310AC}"/>
              </a:ext>
            </a:extLst>
          </p:cNvPr>
          <p:cNvSpPr/>
          <p:nvPr/>
        </p:nvSpPr>
        <p:spPr>
          <a:xfrm>
            <a:off x="3738258" y="1868462"/>
            <a:ext cx="3945466" cy="490994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594A0782-B97F-4913-93E4-CACC57C93423}"/>
              </a:ext>
            </a:extLst>
          </p:cNvPr>
          <p:cNvSpPr txBox="1"/>
          <p:nvPr/>
        </p:nvSpPr>
        <p:spPr>
          <a:xfrm>
            <a:off x="4592060" y="1905794"/>
            <a:ext cx="22378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Сентябрь</a:t>
            </a:r>
            <a:endParaRPr lang="ru-RU" sz="1600" dirty="0">
              <a:solidFill>
                <a:schemeClr val="bg1"/>
              </a:solidFill>
              <a:latin typeface="Futura PT Demi Italic" panose="020B0702020204090303" pitchFamily="34" charset="-52"/>
            </a:endParaRPr>
          </a:p>
        </p:txBody>
      </p:sp>
      <p:sp>
        <p:nvSpPr>
          <p:cNvPr id="67" name="Прямоугольник: скругленные углы 66">
            <a:extLst>
              <a:ext uri="{FF2B5EF4-FFF2-40B4-BE49-F238E27FC236}">
                <a16:creationId xmlns:a16="http://schemas.microsoft.com/office/drawing/2014/main" id="{9CB33490-81EC-4223-86B1-0377EA20B9E2}"/>
              </a:ext>
            </a:extLst>
          </p:cNvPr>
          <p:cNvSpPr/>
          <p:nvPr/>
        </p:nvSpPr>
        <p:spPr>
          <a:xfrm>
            <a:off x="3738257" y="2620301"/>
            <a:ext cx="3945466" cy="1629646"/>
          </a:xfrm>
          <a:prstGeom prst="roundRect">
            <a:avLst>
              <a:gd name="adj" fmla="val 4048"/>
            </a:avLst>
          </a:prstGeom>
          <a:solidFill>
            <a:srgbClr val="FBDBDD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7DCB87F-E867-4B04-B9FE-970CA6E7189F}"/>
              </a:ext>
            </a:extLst>
          </p:cNvPr>
          <p:cNvSpPr txBox="1"/>
          <p:nvPr/>
        </p:nvSpPr>
        <p:spPr>
          <a:xfrm>
            <a:off x="3833641" y="2731476"/>
            <a:ext cx="3819106" cy="759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Подача заявок субъекта РФ для участия делегации субъекта РФ в мероприятиях Национального чемпионата «Абилимпикс»</a:t>
            </a:r>
          </a:p>
        </p:txBody>
      </p:sp>
      <p:sp>
        <p:nvSpPr>
          <p:cNvPr id="71" name="Прямоугольник: скругленные углы 70">
            <a:extLst>
              <a:ext uri="{FF2B5EF4-FFF2-40B4-BE49-F238E27FC236}">
                <a16:creationId xmlns:a16="http://schemas.microsoft.com/office/drawing/2014/main" id="{8E4879E0-B81E-4408-81F1-CC3D811D7F41}"/>
              </a:ext>
            </a:extLst>
          </p:cNvPr>
          <p:cNvSpPr/>
          <p:nvPr/>
        </p:nvSpPr>
        <p:spPr>
          <a:xfrm>
            <a:off x="3742053" y="3626031"/>
            <a:ext cx="3941670" cy="480499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3426DC2-04FE-438B-9DA8-BC81A7895C09}"/>
              </a:ext>
            </a:extLst>
          </p:cNvPr>
          <p:cNvSpPr txBox="1"/>
          <p:nvPr/>
        </p:nvSpPr>
        <p:spPr>
          <a:xfrm>
            <a:off x="4653427" y="3650204"/>
            <a:ext cx="24566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до</a:t>
            </a:r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 30 Сентября</a:t>
            </a:r>
            <a:endParaRPr lang="ru-RU" sz="1600" dirty="0">
              <a:solidFill>
                <a:schemeClr val="bg1"/>
              </a:solidFill>
              <a:latin typeface="Futura PT Demi Italic" panose="020B0702020204090303" pitchFamily="34" charset="-52"/>
            </a:endParaRPr>
          </a:p>
        </p:txBody>
      </p: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2475E7C6-29C5-493A-A166-B2D005E74FB5}"/>
              </a:ext>
            </a:extLst>
          </p:cNvPr>
          <p:cNvSpPr/>
          <p:nvPr/>
        </p:nvSpPr>
        <p:spPr>
          <a:xfrm>
            <a:off x="7853383" y="1880891"/>
            <a:ext cx="4032248" cy="480499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46C4F55-6284-4EE8-8FB7-E6B06EC7FBFD}"/>
              </a:ext>
            </a:extLst>
          </p:cNvPr>
          <p:cNvSpPr txBox="1"/>
          <p:nvPr/>
        </p:nvSpPr>
        <p:spPr>
          <a:xfrm>
            <a:off x="8331179" y="1903740"/>
            <a:ext cx="30766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За </a:t>
            </a:r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1</a:t>
            </a: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 МЕСЯЦ до начала НЧА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AF06F73-A628-463E-8F59-E104DEE78DB9}"/>
              </a:ext>
            </a:extLst>
          </p:cNvPr>
          <p:cNvSpPr txBox="1"/>
          <p:nvPr/>
        </p:nvSpPr>
        <p:spPr>
          <a:xfrm>
            <a:off x="7986249" y="1054810"/>
            <a:ext cx="3452097" cy="759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В случае отказа участника от участия НЧА – направление официального письма в НЦА</a:t>
            </a:r>
          </a:p>
        </p:txBody>
      </p:sp>
      <p:sp>
        <p:nvSpPr>
          <p:cNvPr id="92" name="Прямоугольник: скругленные углы 91">
            <a:extLst>
              <a:ext uri="{FF2B5EF4-FFF2-40B4-BE49-F238E27FC236}">
                <a16:creationId xmlns:a16="http://schemas.microsoft.com/office/drawing/2014/main" id="{2F323C25-3B74-4C85-90CF-2A53706EF269}"/>
              </a:ext>
            </a:extLst>
          </p:cNvPr>
          <p:cNvSpPr/>
          <p:nvPr/>
        </p:nvSpPr>
        <p:spPr>
          <a:xfrm>
            <a:off x="7852474" y="2632745"/>
            <a:ext cx="4032248" cy="1617201"/>
          </a:xfrm>
          <a:prstGeom prst="roundRect">
            <a:avLst>
              <a:gd name="adj" fmla="val 4048"/>
            </a:avLst>
          </a:prstGeom>
          <a:solidFill>
            <a:srgbClr val="FBDBDD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3" name="Прямоугольник: скругленные углы 92">
            <a:extLst>
              <a:ext uri="{FF2B5EF4-FFF2-40B4-BE49-F238E27FC236}">
                <a16:creationId xmlns:a16="http://schemas.microsoft.com/office/drawing/2014/main" id="{EDFFE516-824F-4D56-A59C-4EF25F8571F8}"/>
              </a:ext>
            </a:extLst>
          </p:cNvPr>
          <p:cNvSpPr/>
          <p:nvPr/>
        </p:nvSpPr>
        <p:spPr>
          <a:xfrm>
            <a:off x="7852474" y="3615572"/>
            <a:ext cx="4034066" cy="480499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71C02C95-A36A-4DAF-9937-A35F246EBEB9}"/>
              </a:ext>
            </a:extLst>
          </p:cNvPr>
          <p:cNvSpPr txBox="1"/>
          <p:nvPr/>
        </p:nvSpPr>
        <p:spPr>
          <a:xfrm>
            <a:off x="7960685" y="2731476"/>
            <a:ext cx="3827813" cy="759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Координация участия делегации </a:t>
            </a:r>
            <a:b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</a:b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от субъекта РФ в мероприятиях Национального чемпионата «Абилимпикс» 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0A50F2E-6F69-4A3E-8A51-C86EF7595705}"/>
              </a:ext>
            </a:extLst>
          </p:cNvPr>
          <p:cNvSpPr txBox="1"/>
          <p:nvPr/>
        </p:nvSpPr>
        <p:spPr>
          <a:xfrm>
            <a:off x="8336137" y="3646575"/>
            <a:ext cx="30667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Октябрь</a:t>
            </a:r>
            <a:endParaRPr lang="ru-RU" sz="1600" dirty="0">
              <a:solidFill>
                <a:schemeClr val="bg1"/>
              </a:solidFill>
              <a:latin typeface="Futura PT Demi Italic" panose="020B0702020204090303" pitchFamily="34" charset="-52"/>
            </a:endParaRPr>
          </a:p>
        </p:txBody>
      </p:sp>
      <p:sp>
        <p:nvSpPr>
          <p:cNvPr id="98" name="PlaceHolder 1">
            <a:extLst>
              <a:ext uri="{FF2B5EF4-FFF2-40B4-BE49-F238E27FC236}">
                <a16:creationId xmlns:a16="http://schemas.microsoft.com/office/drawing/2014/main" id="{33D1EF65-6E95-4AC7-9383-764A7ADA5F46}"/>
              </a:ext>
            </a:extLst>
          </p:cNvPr>
          <p:cNvSpPr txBox="1">
            <a:spLocks/>
          </p:cNvSpPr>
          <p:nvPr/>
        </p:nvSpPr>
        <p:spPr>
          <a:xfrm>
            <a:off x="10049587" y="412537"/>
            <a:ext cx="1653737" cy="22496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00" algn="ctr">
              <a:spcBef>
                <a:spcPts val="130"/>
              </a:spcBef>
              <a:tabLst>
                <a:tab pos="0" algn="l"/>
              </a:tabLst>
            </a:pPr>
            <a:r>
              <a:rPr lang="ru-RU" sz="1800" b="1" spc="-1" dirty="0">
                <a:solidFill>
                  <a:srgbClr val="0540F2"/>
                </a:solidFill>
                <a:latin typeface="Futura PT Heavy"/>
                <a:ea typeface="Calibri"/>
              </a:rPr>
              <a:t>Приложение 3</a:t>
            </a:r>
            <a:endParaRPr lang="ru-RU" sz="18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Прямоугольник: скругленные углы 99">
            <a:extLst>
              <a:ext uri="{FF2B5EF4-FFF2-40B4-BE49-F238E27FC236}">
                <a16:creationId xmlns:a16="http://schemas.microsoft.com/office/drawing/2014/main" id="{061851A2-B5C8-4D9F-A665-4EC5657A48DE}"/>
              </a:ext>
            </a:extLst>
          </p:cNvPr>
          <p:cNvSpPr/>
          <p:nvPr/>
        </p:nvSpPr>
        <p:spPr>
          <a:xfrm>
            <a:off x="9843315" y="354843"/>
            <a:ext cx="2066280" cy="340351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180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493F7D0A-511C-4526-8F85-1E02593E0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02" y="361831"/>
            <a:ext cx="10907132" cy="779509"/>
          </a:xfrm>
        </p:spPr>
        <p:txBody>
          <a:bodyPr/>
          <a:lstStyle/>
          <a:p>
            <a:r>
              <a:rPr lang="ru-RU" sz="2800" b="0" dirty="0">
                <a:latin typeface="Futura PT Heavy" panose="020B0802020204020303" pitchFamily="34" charset="-52"/>
              </a:rPr>
              <a:t>Перечень нормативных актов Центров развития движения «Абилимпикс»</a:t>
            </a:r>
            <a:r>
              <a:rPr lang="en-US" sz="2800" b="0" dirty="0">
                <a:latin typeface="Futura PT Heavy" panose="020B0802020204020303" pitchFamily="34" charset="-52"/>
              </a:rPr>
              <a:t> </a:t>
            </a:r>
            <a:r>
              <a:rPr lang="ru-RU" sz="2800" b="0" dirty="0">
                <a:latin typeface="Futura PT Heavy" panose="020B0802020204020303" pitchFamily="34" charset="-52"/>
              </a:rPr>
              <a:t>субъектов Российской Федерации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7C5695-3B24-41FF-915D-6884C5BFCF10}"/>
              </a:ext>
            </a:extLst>
          </p:cNvPr>
          <p:cNvSpPr txBox="1"/>
          <p:nvPr/>
        </p:nvSpPr>
        <p:spPr>
          <a:xfrm>
            <a:off x="811986" y="1341438"/>
            <a:ext cx="4906188" cy="379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b="0" dirty="0">
                <a:effectLst/>
                <a:latin typeface="Futura PT Heavy" panose="020B0802020204020303" pitchFamily="34" charset="-52"/>
              </a:rPr>
              <a:t>Наименование </a:t>
            </a:r>
            <a:r>
              <a:rPr lang="ru-RU" dirty="0">
                <a:latin typeface="Futura PT Heavy" panose="020B0802020204020303" pitchFamily="34" charset="-52"/>
              </a:rPr>
              <a:t>документа на уровне</a:t>
            </a:r>
            <a:r>
              <a:rPr lang="ru-RU" sz="1800" b="0" dirty="0">
                <a:effectLst/>
                <a:latin typeface="Futura PT Heavy" panose="020B0802020204020303" pitchFamily="34" charset="-52"/>
              </a:rPr>
              <a:t> РОИВ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5D8FC1-BF42-479A-8910-0E096AF4E995}"/>
              </a:ext>
            </a:extLst>
          </p:cNvPr>
          <p:cNvSpPr txBox="1"/>
          <p:nvPr/>
        </p:nvSpPr>
        <p:spPr>
          <a:xfrm>
            <a:off x="1245099" y="1978806"/>
            <a:ext cx="4605338" cy="759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effectLst/>
                <a:latin typeface="Futura PT Book" panose="020B0502020204020303" pitchFamily="34" charset="-52"/>
              </a:rPr>
              <a:t>Нормативный акт РОИВ о создании Центра развития движения «</a:t>
            </a:r>
            <a:r>
              <a:rPr lang="ru-RU" sz="1600" dirty="0" err="1">
                <a:effectLst/>
                <a:latin typeface="Futura PT Book" panose="020B0502020204020303" pitchFamily="34" charset="-52"/>
              </a:rPr>
              <a:t>Абилимпикс</a:t>
            </a:r>
            <a:r>
              <a:rPr lang="ru-RU" sz="1600" dirty="0">
                <a:effectLst/>
                <a:latin typeface="Futura PT Book" panose="020B0502020204020303" pitchFamily="34" charset="-52"/>
              </a:rPr>
              <a:t>» в субъекте Российской Федерации (ЦРД)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1A101E-7254-454E-9C28-B2600F69CE6E}"/>
              </a:ext>
            </a:extLst>
          </p:cNvPr>
          <p:cNvSpPr txBox="1"/>
          <p:nvPr/>
        </p:nvSpPr>
        <p:spPr>
          <a:xfrm>
            <a:off x="6847418" y="3158174"/>
            <a:ext cx="4909110" cy="1202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effectLst/>
                <a:latin typeface="Futura PT Book" panose="020B0502020204020303" pitchFamily="34" charset="-52"/>
              </a:rPr>
              <a:t>Нормативный акт РОИВ о поощрении для участников, экспертов, добровольцев, наставников, организаторов и партнеров,</a:t>
            </a:r>
            <a:r>
              <a:rPr lang="en-US" sz="1600" dirty="0">
                <a:effectLst/>
                <a:latin typeface="Futura PT Book" panose="020B0502020204020303" pitchFamily="34" charset="-52"/>
              </a:rPr>
              <a:t> </a:t>
            </a:r>
            <a:r>
              <a:rPr lang="ru-RU" sz="1600" dirty="0">
                <a:effectLst/>
                <a:latin typeface="Futura PT Book" panose="020B0502020204020303" pitchFamily="34" charset="-52"/>
              </a:rPr>
              <a:t>принимающих активное участие в региональном чемпионате «</a:t>
            </a:r>
            <a:r>
              <a:rPr lang="ru-RU" sz="1600" dirty="0" err="1">
                <a:effectLst/>
                <a:latin typeface="Futura PT Book" panose="020B0502020204020303" pitchFamily="34" charset="-52"/>
              </a:rPr>
              <a:t>Абилимпикс</a:t>
            </a:r>
            <a:r>
              <a:rPr lang="ru-RU" sz="1600" dirty="0">
                <a:effectLst/>
                <a:latin typeface="Futura PT Book" panose="020B0502020204020303" pitchFamily="34" charset="-52"/>
              </a:rPr>
              <a:t>» субъекта Российской Федерации</a:t>
            </a:r>
            <a:endParaRPr lang="ru-RU" sz="1600" dirty="0">
              <a:effectLst/>
              <a:latin typeface="Futura PT Book" panose="020B05020202040203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938301-ACAE-4051-9494-A5FF5B62CE4A}"/>
              </a:ext>
            </a:extLst>
          </p:cNvPr>
          <p:cNvSpPr txBox="1"/>
          <p:nvPr/>
        </p:nvSpPr>
        <p:spPr>
          <a:xfrm>
            <a:off x="1161236" y="4814670"/>
            <a:ext cx="4792662" cy="980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effectLst/>
                <a:latin typeface="Futura PT Book" panose="020B0502020204020303" pitchFamily="34" charset="-52"/>
              </a:rPr>
              <a:t>Нормативный акт РОИВ о поощрении для победителей и участников, экспертов, наставников, организаторов отборочного этапа и финала Национального чемпионата «</a:t>
            </a:r>
            <a:r>
              <a:rPr lang="ru-RU" sz="1600" dirty="0" err="1">
                <a:effectLst/>
                <a:latin typeface="Futura PT Book" panose="020B0502020204020303" pitchFamily="34" charset="-52"/>
              </a:rPr>
              <a:t>Абилимпикс</a:t>
            </a:r>
            <a:r>
              <a:rPr lang="ru-RU" sz="1600" dirty="0">
                <a:effectLst/>
                <a:latin typeface="Futura PT Book" panose="020B0502020204020303" pitchFamily="34" charset="-52"/>
              </a:rPr>
              <a:t>»</a:t>
            </a:r>
            <a:endParaRPr lang="ru-RU" sz="1600" dirty="0">
              <a:effectLst/>
              <a:latin typeface="Futura PT Book" panose="020B05020202040203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C67D8C-999E-4146-A4A7-3F54C327F437}"/>
              </a:ext>
            </a:extLst>
          </p:cNvPr>
          <p:cNvSpPr txBox="1"/>
          <p:nvPr/>
        </p:nvSpPr>
        <p:spPr>
          <a:xfrm>
            <a:off x="1161236" y="3947786"/>
            <a:ext cx="4162426" cy="537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Book" panose="020B0502020204020303" pitchFamily="34" charset="-52"/>
                <a:ea typeface="+mn-ea"/>
                <a:cs typeface="+mn-cs"/>
              </a:rPr>
              <a:t>План развития движения «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Book" panose="020B0502020204020303" pitchFamily="34" charset="-52"/>
                <a:ea typeface="+mn-ea"/>
                <a:cs typeface="+mn-cs"/>
              </a:rPr>
              <a:t>Абилимпикс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Book" panose="020B0502020204020303" pitchFamily="34" charset="-52"/>
                <a:ea typeface="+mn-ea"/>
                <a:cs typeface="+mn-cs"/>
              </a:rPr>
              <a:t>» в субъекте Российской Федерации до 2030 года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tura PT Book" panose="020B05020202040203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614165-076E-45D7-AED2-5D10FBC0AA3B}"/>
              </a:ext>
            </a:extLst>
          </p:cNvPr>
          <p:cNvSpPr txBox="1"/>
          <p:nvPr/>
        </p:nvSpPr>
        <p:spPr>
          <a:xfrm>
            <a:off x="6847418" y="1978806"/>
            <a:ext cx="4959350" cy="759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Book" panose="020B0502020204020303" pitchFamily="34" charset="-52"/>
                <a:ea typeface="+mn-ea"/>
                <a:cs typeface="+mn-cs"/>
              </a:rPr>
              <a:t>Положение об организации и проведении регионального чемпионата «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Book" panose="020B0502020204020303" pitchFamily="34" charset="-52"/>
                <a:ea typeface="+mn-ea"/>
                <a:cs typeface="+mn-cs"/>
              </a:rPr>
              <a:t>Абилимпикс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Book" panose="020B0502020204020303" pitchFamily="34" charset="-52"/>
                <a:ea typeface="+mn-ea"/>
                <a:cs typeface="+mn-cs"/>
              </a:rPr>
              <a:t>» (РЧА) субъекта Российской Федерации (при необходимости)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F2DE938-E715-4E93-9A4A-84BE3815C7DB}"/>
              </a:ext>
            </a:extLst>
          </p:cNvPr>
          <p:cNvSpPr txBox="1"/>
          <p:nvPr/>
        </p:nvSpPr>
        <p:spPr>
          <a:xfrm>
            <a:off x="1161236" y="2943516"/>
            <a:ext cx="4492208" cy="759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Book" panose="020B0502020204020303" pitchFamily="34" charset="-52"/>
                <a:ea typeface="+mn-ea"/>
                <a:cs typeface="+mn-cs"/>
              </a:rPr>
              <a:t>Состав Организационного комитета по проведению регионального чемпионата «Абилимпикс» в субъекте </a:t>
            </a:r>
            <a:r>
              <a:rPr lang="ru-RU" sz="1600" dirty="0">
                <a:effectLst/>
                <a:latin typeface="Futura PT Book" panose="020B0502020204020303" pitchFamily="34" charset="-52"/>
              </a:rPr>
              <a:t>Российской Федерации </a:t>
            </a:r>
            <a:endParaRPr kumimoji="0" lang="ru-RU" sz="16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tura PT Book" panose="020B0502020204020303" pitchFamily="34" charset="-52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B55F4F5-0521-4971-97BA-EF08F2573F71}"/>
              </a:ext>
            </a:extLst>
          </p:cNvPr>
          <p:cNvSpPr txBox="1"/>
          <p:nvPr/>
        </p:nvSpPr>
        <p:spPr>
          <a:xfrm>
            <a:off x="6882123" y="4890035"/>
            <a:ext cx="4684932" cy="759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107000"/>
              </a:lnSpc>
              <a:spcAft>
                <a:spcPts val="800"/>
              </a:spcAft>
              <a:defRPr>
                <a:effectLst/>
                <a:latin typeface="Futura PT Book" panose="020B0502020204020303" pitchFamily="34" charset="-52"/>
              </a:defRPr>
            </a:lvl1pPr>
          </a:lstStyle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ru-RU" sz="1600" dirty="0"/>
              <a:t>Положение о Координационном совете партнеров движения «</a:t>
            </a:r>
            <a:r>
              <a:rPr lang="ru-RU" sz="1600" dirty="0" err="1"/>
              <a:t>Абилимпикс</a:t>
            </a:r>
            <a:r>
              <a:rPr lang="ru-RU" sz="1600" dirty="0"/>
              <a:t>» в субъекте Российской Федерации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8F033DAD-CABD-4C22-86BB-C7B05C2F7AC0}"/>
              </a:ext>
            </a:extLst>
          </p:cNvPr>
          <p:cNvSpPr/>
          <p:nvPr/>
        </p:nvSpPr>
        <p:spPr>
          <a:xfrm>
            <a:off x="576263" y="1357982"/>
            <a:ext cx="5377635" cy="340351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D79F68E9-3F5E-4DD7-845D-1F42C104BA60}"/>
              </a:ext>
            </a:extLst>
          </p:cNvPr>
          <p:cNvGrpSpPr/>
          <p:nvPr/>
        </p:nvGrpSpPr>
        <p:grpSpPr>
          <a:xfrm>
            <a:off x="611819" y="4066881"/>
            <a:ext cx="324802" cy="299586"/>
            <a:chOff x="736599" y="2002518"/>
            <a:chExt cx="446244" cy="411600"/>
          </a:xfrm>
        </p:grpSpPr>
        <p:sp>
          <p:nvSpPr>
            <p:cNvPr id="33" name="Прямоугольник: скругленные углы 32">
              <a:extLst>
                <a:ext uri="{FF2B5EF4-FFF2-40B4-BE49-F238E27FC236}">
                  <a16:creationId xmlns:a16="http://schemas.microsoft.com/office/drawing/2014/main" id="{F20E57F5-E505-4390-9B8F-A63A7A237258}"/>
                </a:ext>
              </a:extLst>
            </p:cNvPr>
            <p:cNvSpPr/>
            <p:nvPr/>
          </p:nvSpPr>
          <p:spPr>
            <a:xfrm>
              <a:off x="767536" y="2034655"/>
              <a:ext cx="415307" cy="379463"/>
            </a:xfrm>
            <a:prstGeom prst="roundRect">
              <a:avLst>
                <a:gd name="adj" fmla="val 16306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34" name="Прямоугольник: скругленные углы 33">
              <a:extLst>
                <a:ext uri="{FF2B5EF4-FFF2-40B4-BE49-F238E27FC236}">
                  <a16:creationId xmlns:a16="http://schemas.microsoft.com/office/drawing/2014/main" id="{A1CF92E4-04F0-4562-8DA3-66F6B6C98D40}"/>
                </a:ext>
              </a:extLst>
            </p:cNvPr>
            <p:cNvSpPr/>
            <p:nvPr/>
          </p:nvSpPr>
          <p:spPr>
            <a:xfrm>
              <a:off x="736599" y="2002518"/>
              <a:ext cx="364326" cy="332881"/>
            </a:xfrm>
            <a:prstGeom prst="roundRect">
              <a:avLst>
                <a:gd name="adj" fmla="val 16306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DBA8A6C5-E112-4E19-BD2A-F56CD2D0F171}"/>
              </a:ext>
            </a:extLst>
          </p:cNvPr>
          <p:cNvGrpSpPr/>
          <p:nvPr/>
        </p:nvGrpSpPr>
        <p:grpSpPr>
          <a:xfrm>
            <a:off x="611819" y="2170898"/>
            <a:ext cx="324802" cy="299586"/>
            <a:chOff x="736599" y="2002518"/>
            <a:chExt cx="446244" cy="411600"/>
          </a:xfrm>
        </p:grpSpPr>
        <p:sp>
          <p:nvSpPr>
            <p:cNvPr id="36" name="Прямоугольник: скругленные углы 35">
              <a:extLst>
                <a:ext uri="{FF2B5EF4-FFF2-40B4-BE49-F238E27FC236}">
                  <a16:creationId xmlns:a16="http://schemas.microsoft.com/office/drawing/2014/main" id="{59C4313A-92A8-4462-B4DF-6EA7C1689294}"/>
                </a:ext>
              </a:extLst>
            </p:cNvPr>
            <p:cNvSpPr/>
            <p:nvPr/>
          </p:nvSpPr>
          <p:spPr>
            <a:xfrm>
              <a:off x="767536" y="2034655"/>
              <a:ext cx="415307" cy="379463"/>
            </a:xfrm>
            <a:prstGeom prst="roundRect">
              <a:avLst>
                <a:gd name="adj" fmla="val 16306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id="{6616DE43-6594-4308-B4D7-3D1F06A63EC7}"/>
                </a:ext>
              </a:extLst>
            </p:cNvPr>
            <p:cNvSpPr/>
            <p:nvPr/>
          </p:nvSpPr>
          <p:spPr>
            <a:xfrm>
              <a:off x="736599" y="2002518"/>
              <a:ext cx="364326" cy="332881"/>
            </a:xfrm>
            <a:prstGeom prst="roundRect">
              <a:avLst>
                <a:gd name="adj" fmla="val 16306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FE8E4E0F-4790-42AF-9823-E1DBDE3D6ADC}"/>
              </a:ext>
            </a:extLst>
          </p:cNvPr>
          <p:cNvGrpSpPr/>
          <p:nvPr/>
        </p:nvGrpSpPr>
        <p:grpSpPr>
          <a:xfrm>
            <a:off x="611819" y="3164698"/>
            <a:ext cx="324802" cy="299586"/>
            <a:chOff x="736599" y="2002518"/>
            <a:chExt cx="446244" cy="411600"/>
          </a:xfrm>
        </p:grpSpPr>
        <p:sp>
          <p:nvSpPr>
            <p:cNvPr id="46" name="Прямоугольник: скругленные углы 45">
              <a:extLst>
                <a:ext uri="{FF2B5EF4-FFF2-40B4-BE49-F238E27FC236}">
                  <a16:creationId xmlns:a16="http://schemas.microsoft.com/office/drawing/2014/main" id="{77878EC0-5E32-4C80-A5C6-8C60A5A689D0}"/>
                </a:ext>
              </a:extLst>
            </p:cNvPr>
            <p:cNvSpPr/>
            <p:nvPr/>
          </p:nvSpPr>
          <p:spPr>
            <a:xfrm>
              <a:off x="767536" y="2034655"/>
              <a:ext cx="415307" cy="379463"/>
            </a:xfrm>
            <a:prstGeom prst="roundRect">
              <a:avLst>
                <a:gd name="adj" fmla="val 16306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47" name="Прямоугольник: скругленные углы 46">
              <a:extLst>
                <a:ext uri="{FF2B5EF4-FFF2-40B4-BE49-F238E27FC236}">
                  <a16:creationId xmlns:a16="http://schemas.microsoft.com/office/drawing/2014/main" id="{4742819E-9C8B-4B8C-9919-8DDC3186E80E}"/>
                </a:ext>
              </a:extLst>
            </p:cNvPr>
            <p:cNvSpPr/>
            <p:nvPr/>
          </p:nvSpPr>
          <p:spPr>
            <a:xfrm>
              <a:off x="736599" y="2002518"/>
              <a:ext cx="364326" cy="332881"/>
            </a:xfrm>
            <a:prstGeom prst="roundRect">
              <a:avLst>
                <a:gd name="adj" fmla="val 16306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E5F9490-45A2-40B0-9781-24293818D481}"/>
              </a:ext>
            </a:extLst>
          </p:cNvPr>
          <p:cNvGrpSpPr/>
          <p:nvPr/>
        </p:nvGrpSpPr>
        <p:grpSpPr>
          <a:xfrm>
            <a:off x="611819" y="5048705"/>
            <a:ext cx="324802" cy="299586"/>
            <a:chOff x="736599" y="2002518"/>
            <a:chExt cx="446244" cy="411600"/>
          </a:xfrm>
        </p:grpSpPr>
        <p:sp>
          <p:nvSpPr>
            <p:cNvPr id="49" name="Прямоугольник: скругленные углы 48">
              <a:extLst>
                <a:ext uri="{FF2B5EF4-FFF2-40B4-BE49-F238E27FC236}">
                  <a16:creationId xmlns:a16="http://schemas.microsoft.com/office/drawing/2014/main" id="{8CA7CC28-695F-4EDF-B5E9-80732E574785}"/>
                </a:ext>
              </a:extLst>
            </p:cNvPr>
            <p:cNvSpPr/>
            <p:nvPr/>
          </p:nvSpPr>
          <p:spPr>
            <a:xfrm>
              <a:off x="767536" y="2034655"/>
              <a:ext cx="415307" cy="379463"/>
            </a:xfrm>
            <a:prstGeom prst="roundRect">
              <a:avLst>
                <a:gd name="adj" fmla="val 16306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54C9C11A-13A0-4D10-A5C9-9C3DD415914B}"/>
                </a:ext>
              </a:extLst>
            </p:cNvPr>
            <p:cNvSpPr/>
            <p:nvPr/>
          </p:nvSpPr>
          <p:spPr>
            <a:xfrm>
              <a:off x="736599" y="2002518"/>
              <a:ext cx="364326" cy="332881"/>
            </a:xfrm>
            <a:prstGeom prst="roundRect">
              <a:avLst>
                <a:gd name="adj" fmla="val 16306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6F23E3D2-CF46-4D75-A300-B37F872CDD19}"/>
              </a:ext>
            </a:extLst>
          </p:cNvPr>
          <p:cNvGrpSpPr/>
          <p:nvPr/>
        </p:nvGrpSpPr>
        <p:grpSpPr>
          <a:xfrm>
            <a:off x="6409485" y="2170898"/>
            <a:ext cx="324802" cy="299586"/>
            <a:chOff x="736599" y="2002518"/>
            <a:chExt cx="446244" cy="411600"/>
          </a:xfrm>
        </p:grpSpPr>
        <p:sp>
          <p:nvSpPr>
            <p:cNvPr id="52" name="Прямоугольник: скругленные углы 51">
              <a:extLst>
                <a:ext uri="{FF2B5EF4-FFF2-40B4-BE49-F238E27FC236}">
                  <a16:creationId xmlns:a16="http://schemas.microsoft.com/office/drawing/2014/main" id="{A64D7169-2C60-41C8-9201-C0C52EB13F11}"/>
                </a:ext>
              </a:extLst>
            </p:cNvPr>
            <p:cNvSpPr/>
            <p:nvPr/>
          </p:nvSpPr>
          <p:spPr>
            <a:xfrm>
              <a:off x="767536" y="2034655"/>
              <a:ext cx="415307" cy="379463"/>
            </a:xfrm>
            <a:prstGeom prst="roundRect">
              <a:avLst>
                <a:gd name="adj" fmla="val 16306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53" name="Прямоугольник: скругленные углы 52">
              <a:extLst>
                <a:ext uri="{FF2B5EF4-FFF2-40B4-BE49-F238E27FC236}">
                  <a16:creationId xmlns:a16="http://schemas.microsoft.com/office/drawing/2014/main" id="{5848E4F0-21A4-4172-B84C-26B424B9C19C}"/>
                </a:ext>
              </a:extLst>
            </p:cNvPr>
            <p:cNvSpPr/>
            <p:nvPr/>
          </p:nvSpPr>
          <p:spPr>
            <a:xfrm>
              <a:off x="736599" y="2002518"/>
              <a:ext cx="364326" cy="332881"/>
            </a:xfrm>
            <a:prstGeom prst="roundRect">
              <a:avLst>
                <a:gd name="adj" fmla="val 16306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C158BC20-4541-4EAA-8228-D65F172783BD}"/>
              </a:ext>
            </a:extLst>
          </p:cNvPr>
          <p:cNvGrpSpPr/>
          <p:nvPr/>
        </p:nvGrpSpPr>
        <p:grpSpPr>
          <a:xfrm>
            <a:off x="6409485" y="3568903"/>
            <a:ext cx="324802" cy="299586"/>
            <a:chOff x="736599" y="2002518"/>
            <a:chExt cx="446244" cy="411600"/>
          </a:xfrm>
        </p:grpSpPr>
        <p:sp>
          <p:nvSpPr>
            <p:cNvPr id="55" name="Прямоугольник: скругленные углы 54">
              <a:extLst>
                <a:ext uri="{FF2B5EF4-FFF2-40B4-BE49-F238E27FC236}">
                  <a16:creationId xmlns:a16="http://schemas.microsoft.com/office/drawing/2014/main" id="{1BE23D92-F400-4090-911A-DD61695279E9}"/>
                </a:ext>
              </a:extLst>
            </p:cNvPr>
            <p:cNvSpPr/>
            <p:nvPr/>
          </p:nvSpPr>
          <p:spPr>
            <a:xfrm>
              <a:off x="767536" y="2034655"/>
              <a:ext cx="415307" cy="379463"/>
            </a:xfrm>
            <a:prstGeom prst="roundRect">
              <a:avLst>
                <a:gd name="adj" fmla="val 16306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56" name="Прямоугольник: скругленные углы 55">
              <a:extLst>
                <a:ext uri="{FF2B5EF4-FFF2-40B4-BE49-F238E27FC236}">
                  <a16:creationId xmlns:a16="http://schemas.microsoft.com/office/drawing/2014/main" id="{7DFCAC42-B7B3-4044-81AD-23F128F998DB}"/>
                </a:ext>
              </a:extLst>
            </p:cNvPr>
            <p:cNvSpPr/>
            <p:nvPr/>
          </p:nvSpPr>
          <p:spPr>
            <a:xfrm>
              <a:off x="736599" y="2002518"/>
              <a:ext cx="364326" cy="332881"/>
            </a:xfrm>
            <a:prstGeom prst="roundRect">
              <a:avLst>
                <a:gd name="adj" fmla="val 16306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0ED3948E-BA40-4F95-82DB-5B297647514A}"/>
              </a:ext>
            </a:extLst>
          </p:cNvPr>
          <p:cNvGrpSpPr/>
          <p:nvPr/>
        </p:nvGrpSpPr>
        <p:grpSpPr>
          <a:xfrm>
            <a:off x="6409485" y="4990298"/>
            <a:ext cx="324802" cy="299586"/>
            <a:chOff x="736599" y="2002518"/>
            <a:chExt cx="446244" cy="411600"/>
          </a:xfrm>
        </p:grpSpPr>
        <p:sp>
          <p:nvSpPr>
            <p:cNvPr id="58" name="Прямоугольник: скругленные углы 57">
              <a:extLst>
                <a:ext uri="{FF2B5EF4-FFF2-40B4-BE49-F238E27FC236}">
                  <a16:creationId xmlns:a16="http://schemas.microsoft.com/office/drawing/2014/main" id="{B84222F5-DB6F-44DF-98CD-FE17CB7C5B87}"/>
                </a:ext>
              </a:extLst>
            </p:cNvPr>
            <p:cNvSpPr/>
            <p:nvPr/>
          </p:nvSpPr>
          <p:spPr>
            <a:xfrm>
              <a:off x="767536" y="2034655"/>
              <a:ext cx="415307" cy="379463"/>
            </a:xfrm>
            <a:prstGeom prst="roundRect">
              <a:avLst>
                <a:gd name="adj" fmla="val 16306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59" name="Прямоугольник: скругленные углы 58">
              <a:extLst>
                <a:ext uri="{FF2B5EF4-FFF2-40B4-BE49-F238E27FC236}">
                  <a16:creationId xmlns:a16="http://schemas.microsoft.com/office/drawing/2014/main" id="{157C7F38-E793-4D1C-8472-9E3A1E58A9A5}"/>
                </a:ext>
              </a:extLst>
            </p:cNvPr>
            <p:cNvSpPr/>
            <p:nvPr/>
          </p:nvSpPr>
          <p:spPr>
            <a:xfrm>
              <a:off x="736599" y="2002518"/>
              <a:ext cx="364326" cy="332881"/>
            </a:xfrm>
            <a:prstGeom prst="roundRect">
              <a:avLst>
                <a:gd name="adj" fmla="val 16306"/>
              </a:avLst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2832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07C5695-3B24-41FF-915D-6884C5BFCF10}"/>
              </a:ext>
            </a:extLst>
          </p:cNvPr>
          <p:cNvSpPr txBox="1"/>
          <p:nvPr/>
        </p:nvSpPr>
        <p:spPr>
          <a:xfrm>
            <a:off x="903489" y="1375674"/>
            <a:ext cx="4305470" cy="316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0" dirty="0">
                <a:effectLst/>
                <a:latin typeface="Futura PT Heavy" panose="020B0802020204020303" pitchFamily="34" charset="-52"/>
              </a:rPr>
              <a:t>Наименование </a:t>
            </a:r>
            <a:r>
              <a:rPr lang="ru-RU" sz="1600" dirty="0">
                <a:latin typeface="Futura PT Heavy" panose="020B0802020204020303" pitchFamily="34" charset="-52"/>
              </a:rPr>
              <a:t>документа на уровне</a:t>
            </a:r>
            <a:r>
              <a:rPr lang="ru-RU" sz="1600" b="0" dirty="0">
                <a:effectLst/>
                <a:latin typeface="Futura PT Heavy" panose="020B0802020204020303" pitchFamily="34" charset="-52"/>
              </a:rPr>
              <a:t> ЦРД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5D8FC1-BF42-479A-8910-0E096AF4E995}"/>
              </a:ext>
            </a:extLst>
          </p:cNvPr>
          <p:cNvSpPr txBox="1"/>
          <p:nvPr/>
        </p:nvSpPr>
        <p:spPr>
          <a:xfrm>
            <a:off x="595261" y="2040910"/>
            <a:ext cx="1376788" cy="980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effectLst/>
                <a:latin typeface="Futura PT Book" panose="020B0502020204020303" pitchFamily="34" charset="-52"/>
              </a:rPr>
              <a:t>Положение о ЦРД субъекта Российской Федерации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1A101E-7254-454E-9C28-B2600F69CE6E}"/>
              </a:ext>
            </a:extLst>
          </p:cNvPr>
          <p:cNvSpPr txBox="1"/>
          <p:nvPr/>
        </p:nvSpPr>
        <p:spPr>
          <a:xfrm>
            <a:off x="7084478" y="2040910"/>
            <a:ext cx="1716876" cy="1202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effectLst/>
                <a:latin typeface="Futura PT Book" panose="020B0502020204020303" pitchFamily="34" charset="-52"/>
              </a:rPr>
              <a:t>Медиаплан регионального чемпионата «</a:t>
            </a:r>
            <a:r>
              <a:rPr lang="ru-RU" sz="1600" dirty="0" err="1">
                <a:effectLst/>
                <a:latin typeface="Futura PT Book" panose="020B0502020204020303" pitchFamily="34" charset="-52"/>
              </a:rPr>
              <a:t>Абилимпикс</a:t>
            </a:r>
            <a:r>
              <a:rPr lang="ru-RU" sz="1600" dirty="0">
                <a:effectLst/>
                <a:latin typeface="Futura PT Book" panose="020B0502020204020303" pitchFamily="34" charset="-52"/>
              </a:rPr>
              <a:t>» (РЧА) (ежегодно)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938301-ACAE-4051-9494-A5FF5B62CE4A}"/>
              </a:ext>
            </a:extLst>
          </p:cNvPr>
          <p:cNvSpPr txBox="1"/>
          <p:nvPr/>
        </p:nvSpPr>
        <p:spPr>
          <a:xfrm>
            <a:off x="2452140" y="3835580"/>
            <a:ext cx="1918521" cy="1867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effectLst/>
                <a:latin typeface="Futura PT Book" panose="020B0502020204020303" pitchFamily="34" charset="-52"/>
              </a:rPr>
              <a:t>План проведения </a:t>
            </a:r>
            <a:r>
              <a:rPr lang="ru-RU" sz="1600" dirty="0" err="1">
                <a:effectLst/>
                <a:latin typeface="Futura PT Book" panose="020B0502020204020303" pitchFamily="34" charset="-52"/>
              </a:rPr>
              <a:t>межчемпионатных</a:t>
            </a:r>
            <a:r>
              <a:rPr lang="ru-RU" sz="1600" dirty="0">
                <a:effectLst/>
                <a:latin typeface="Futura PT Book" panose="020B0502020204020303" pitchFamily="34" charset="-52"/>
              </a:rPr>
              <a:t> мероприятий движения «</a:t>
            </a:r>
            <a:r>
              <a:rPr lang="ru-RU" sz="1600" dirty="0" err="1">
                <a:effectLst/>
                <a:latin typeface="Futura PT Book" panose="020B0502020204020303" pitchFamily="34" charset="-52"/>
              </a:rPr>
              <a:t>Абилимпикс</a:t>
            </a:r>
            <a:r>
              <a:rPr lang="ru-RU" sz="1600" dirty="0">
                <a:effectLst/>
                <a:latin typeface="Futura PT Book" panose="020B0502020204020303" pitchFamily="34" charset="-52"/>
              </a:rPr>
              <a:t>» в субъекте Российской Федерации (ежегодно)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C67D8C-999E-4146-A4A7-3F54C327F437}"/>
              </a:ext>
            </a:extLst>
          </p:cNvPr>
          <p:cNvSpPr txBox="1"/>
          <p:nvPr/>
        </p:nvSpPr>
        <p:spPr>
          <a:xfrm>
            <a:off x="4860015" y="2040910"/>
            <a:ext cx="1599038" cy="980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effectLst/>
                <a:latin typeface="Futura PT Book" panose="020B0502020204020303" pitchFamily="34" charset="-52"/>
              </a:rPr>
              <a:t>Сертификат ЦРД субъекта Российской Федерации</a:t>
            </a:r>
            <a:endParaRPr lang="ru-RU" sz="1200" dirty="0">
              <a:effectLst/>
              <a:latin typeface="Futura PT Book" panose="020B05020202040203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614165-076E-45D7-AED2-5D10FBC0AA3B}"/>
              </a:ext>
            </a:extLst>
          </p:cNvPr>
          <p:cNvSpPr txBox="1"/>
          <p:nvPr/>
        </p:nvSpPr>
        <p:spPr>
          <a:xfrm>
            <a:off x="4860015" y="3835580"/>
            <a:ext cx="1863080" cy="208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Book" panose="020B0502020204020303" pitchFamily="34" charset="-52"/>
                <a:ea typeface="+mn-ea"/>
                <a:cs typeface="+mn-cs"/>
              </a:rPr>
              <a:t>План мероприятий по трудоустройству инвалидов из числа участников чемпионатов «Абилимпикс»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Book" panose="020B0502020204020303" pitchFamily="34" charset="-52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Book" panose="020B0502020204020303" pitchFamily="34" charset="-52"/>
                <a:ea typeface="+mn-ea"/>
                <a:cs typeface="+mn-cs"/>
              </a:rPr>
              <a:t>в субъекте Российской Федерации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F2DE938-E715-4E93-9A4A-84BE3815C7DB}"/>
              </a:ext>
            </a:extLst>
          </p:cNvPr>
          <p:cNvSpPr txBox="1"/>
          <p:nvPr/>
        </p:nvSpPr>
        <p:spPr>
          <a:xfrm>
            <a:off x="2452140" y="2040910"/>
            <a:ext cx="1918521" cy="1424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Book" panose="020B0502020204020303" pitchFamily="34" charset="-52"/>
                <a:ea typeface="+mn-ea"/>
                <a:cs typeface="+mn-cs"/>
              </a:rPr>
              <a:t>Соглашение о взаимодействии </a:t>
            </a:r>
            <a:br>
              <a:rPr kumimoji="0" lang="ru-RU" sz="16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Book" panose="020B0502020204020303" pitchFamily="34" charset="-52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PT Book" panose="020B0502020204020303" pitchFamily="34" charset="-52"/>
                <a:ea typeface="+mn-ea"/>
                <a:cs typeface="+mn-cs"/>
              </a:rPr>
              <a:t>между ЦРД субъекта Российской Федерации и ФГБОУ ДПО ИРПО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B5E6EC-3EB5-4765-A0B4-E668CC7142A5}"/>
              </a:ext>
            </a:extLst>
          </p:cNvPr>
          <p:cNvSpPr txBox="1"/>
          <p:nvPr/>
        </p:nvSpPr>
        <p:spPr>
          <a:xfrm>
            <a:off x="595261" y="3835580"/>
            <a:ext cx="1418269" cy="1202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effectLst/>
                <a:latin typeface="Futura PT Book" panose="020B0502020204020303" pitchFamily="34" charset="-52"/>
              </a:rPr>
              <a:t>Сертификат руководителя ЦРД субъекта Российской Федерации</a:t>
            </a:r>
            <a:endParaRPr lang="ru-RU" sz="1200" dirty="0">
              <a:effectLst/>
              <a:latin typeface="Futura PT Book" panose="020B05020202040203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05B33C-411D-4122-B31A-6254C6C6BFFF}"/>
              </a:ext>
            </a:extLst>
          </p:cNvPr>
          <p:cNvSpPr txBox="1"/>
          <p:nvPr/>
        </p:nvSpPr>
        <p:spPr>
          <a:xfrm>
            <a:off x="9107297" y="2040910"/>
            <a:ext cx="2762440" cy="164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ru-RU" sz="1600" dirty="0">
                <a:effectLst/>
                <a:latin typeface="Futura PT Book" panose="020B0502020204020303" pitchFamily="34" charset="-52"/>
              </a:rPr>
              <a:t>Положение о работе Апелляционной комиссии регионального чемпионата «Абилимпикс» субъекта Российской Федерации (РЧА) и утвержденный </a:t>
            </a:r>
            <a:r>
              <a:rPr lang="ru-RU" sz="1600" dirty="0">
                <a:latin typeface="Futura PT Book" panose="020B0502020204020303" pitchFamily="34" charset="-52"/>
              </a:rPr>
              <a:t>С</a:t>
            </a:r>
            <a:r>
              <a:rPr lang="ru-RU" sz="1600" dirty="0">
                <a:effectLst/>
                <a:latin typeface="Futura PT Book" panose="020B0502020204020303" pitchFamily="34" charset="-52"/>
              </a:rPr>
              <a:t>остав апелляционной комиссии</a:t>
            </a:r>
            <a:endParaRPr lang="ru-RU" sz="1200" dirty="0">
              <a:effectLst/>
              <a:latin typeface="Futura PT Book" panose="020B05020202040203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DFF4484-503E-42FE-8C7C-8CDD601B7119}"/>
              </a:ext>
            </a:extLst>
          </p:cNvPr>
          <p:cNvSpPr txBox="1"/>
          <p:nvPr/>
        </p:nvSpPr>
        <p:spPr>
          <a:xfrm>
            <a:off x="7084478" y="3835580"/>
            <a:ext cx="1615949" cy="759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effectLst/>
                <a:latin typeface="Futura PT Book" panose="020B0502020204020303" pitchFamily="34" charset="-52"/>
              </a:rPr>
              <a:t>Реестр региональных экспертов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EEC63AB-ADC7-4026-8294-B7EBD639DB3D}"/>
              </a:ext>
            </a:extLst>
          </p:cNvPr>
          <p:cNvSpPr txBox="1"/>
          <p:nvPr/>
        </p:nvSpPr>
        <p:spPr>
          <a:xfrm>
            <a:off x="7084478" y="4882472"/>
            <a:ext cx="1716876" cy="759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effectLst/>
                <a:latin typeface="Futura PT Book" panose="020B0502020204020303" pitchFamily="34" charset="-52"/>
              </a:rPr>
              <a:t>Соглашение </a:t>
            </a:r>
            <a:br>
              <a:rPr lang="ru-RU" sz="1600" dirty="0">
                <a:effectLst/>
                <a:latin typeface="Futura PT Book" panose="020B0502020204020303" pitchFamily="34" charset="-52"/>
              </a:rPr>
            </a:br>
            <a:r>
              <a:rPr lang="ru-RU" sz="1600" dirty="0">
                <a:effectLst/>
                <a:latin typeface="Futura PT Book" panose="020B0502020204020303" pitchFamily="34" charset="-52"/>
              </a:rPr>
              <a:t>с центром добровольчества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A64113B-9BAE-4307-9EF9-4D377C390780}"/>
              </a:ext>
            </a:extLst>
          </p:cNvPr>
          <p:cNvSpPr txBox="1"/>
          <p:nvPr/>
        </p:nvSpPr>
        <p:spPr>
          <a:xfrm>
            <a:off x="9107297" y="3835580"/>
            <a:ext cx="2419592" cy="164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effectLst/>
                <a:latin typeface="Futura PT Book" panose="020B0502020204020303" pitchFamily="34" charset="-52"/>
              </a:rPr>
              <a:t>Соглашение о сетевом взаимодействии (ПНИ, ЦЗН, РУМЦ ВО, коррекционные школы, ФЗО, Движение Первых, Российское Общество Знание, ООИ,)</a:t>
            </a: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F98AF23E-7D22-4F48-81AE-F3DF8037853C}"/>
              </a:ext>
            </a:extLst>
          </p:cNvPr>
          <p:cNvSpPr/>
          <p:nvPr/>
        </p:nvSpPr>
        <p:spPr>
          <a:xfrm>
            <a:off x="576263" y="1351500"/>
            <a:ext cx="4959924" cy="340351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7F8D0E86-0A8C-4F5C-94FA-27361554CA99}"/>
              </a:ext>
            </a:extLst>
          </p:cNvPr>
          <p:cNvGrpSpPr/>
          <p:nvPr/>
        </p:nvGrpSpPr>
        <p:grpSpPr>
          <a:xfrm>
            <a:off x="364159" y="2116210"/>
            <a:ext cx="212104" cy="195638"/>
            <a:chOff x="736599" y="2002518"/>
            <a:chExt cx="446244" cy="411600"/>
          </a:xfrm>
        </p:grpSpPr>
        <p:sp>
          <p:nvSpPr>
            <p:cNvPr id="103" name="Прямоугольник: скругленные углы 102">
              <a:extLst>
                <a:ext uri="{FF2B5EF4-FFF2-40B4-BE49-F238E27FC236}">
                  <a16:creationId xmlns:a16="http://schemas.microsoft.com/office/drawing/2014/main" id="{701004D0-0A7E-4269-BFD2-154C90BD830B}"/>
                </a:ext>
              </a:extLst>
            </p:cNvPr>
            <p:cNvSpPr/>
            <p:nvPr/>
          </p:nvSpPr>
          <p:spPr>
            <a:xfrm>
              <a:off x="767536" y="2034655"/>
              <a:ext cx="415307" cy="379463"/>
            </a:xfrm>
            <a:prstGeom prst="roundRect">
              <a:avLst>
                <a:gd name="adj" fmla="val 16306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104" name="Прямоугольник: скругленные углы 103">
              <a:extLst>
                <a:ext uri="{FF2B5EF4-FFF2-40B4-BE49-F238E27FC236}">
                  <a16:creationId xmlns:a16="http://schemas.microsoft.com/office/drawing/2014/main" id="{0504300E-AB1C-4791-8446-49D3E00031A3}"/>
                </a:ext>
              </a:extLst>
            </p:cNvPr>
            <p:cNvSpPr/>
            <p:nvPr/>
          </p:nvSpPr>
          <p:spPr>
            <a:xfrm>
              <a:off x="736599" y="2002518"/>
              <a:ext cx="364326" cy="332881"/>
            </a:xfrm>
            <a:prstGeom prst="roundRect">
              <a:avLst>
                <a:gd name="adj" fmla="val 16306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</p:grpSp>
      <p:grpSp>
        <p:nvGrpSpPr>
          <p:cNvPr id="135" name="Группа 134">
            <a:extLst>
              <a:ext uri="{FF2B5EF4-FFF2-40B4-BE49-F238E27FC236}">
                <a16:creationId xmlns:a16="http://schemas.microsoft.com/office/drawing/2014/main" id="{18127AF0-2961-43B0-8A17-7199D5BC270A}"/>
              </a:ext>
            </a:extLst>
          </p:cNvPr>
          <p:cNvGrpSpPr/>
          <p:nvPr/>
        </p:nvGrpSpPr>
        <p:grpSpPr>
          <a:xfrm>
            <a:off x="2233599" y="2116210"/>
            <a:ext cx="212104" cy="195638"/>
            <a:chOff x="736599" y="2002518"/>
            <a:chExt cx="446244" cy="411600"/>
          </a:xfrm>
        </p:grpSpPr>
        <p:sp>
          <p:nvSpPr>
            <p:cNvPr id="136" name="Прямоугольник: скругленные углы 135">
              <a:extLst>
                <a:ext uri="{FF2B5EF4-FFF2-40B4-BE49-F238E27FC236}">
                  <a16:creationId xmlns:a16="http://schemas.microsoft.com/office/drawing/2014/main" id="{A7B124DC-FF4E-4BAE-9AAC-DE3533EF111C}"/>
                </a:ext>
              </a:extLst>
            </p:cNvPr>
            <p:cNvSpPr/>
            <p:nvPr/>
          </p:nvSpPr>
          <p:spPr>
            <a:xfrm>
              <a:off x="767536" y="2034655"/>
              <a:ext cx="415307" cy="379463"/>
            </a:xfrm>
            <a:prstGeom prst="roundRect">
              <a:avLst>
                <a:gd name="adj" fmla="val 16306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137" name="Прямоугольник: скругленные углы 136">
              <a:extLst>
                <a:ext uri="{FF2B5EF4-FFF2-40B4-BE49-F238E27FC236}">
                  <a16:creationId xmlns:a16="http://schemas.microsoft.com/office/drawing/2014/main" id="{7D137886-AE74-4914-BD8C-983F576AECE7}"/>
                </a:ext>
              </a:extLst>
            </p:cNvPr>
            <p:cNvSpPr/>
            <p:nvPr/>
          </p:nvSpPr>
          <p:spPr>
            <a:xfrm>
              <a:off x="736599" y="2002518"/>
              <a:ext cx="364326" cy="332881"/>
            </a:xfrm>
            <a:prstGeom prst="roundRect">
              <a:avLst>
                <a:gd name="adj" fmla="val 16306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</p:grp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E614765E-7D0D-48DE-ABFE-19DADDF69DBB}"/>
              </a:ext>
            </a:extLst>
          </p:cNvPr>
          <p:cNvGrpSpPr/>
          <p:nvPr/>
        </p:nvGrpSpPr>
        <p:grpSpPr>
          <a:xfrm>
            <a:off x="4595799" y="2116210"/>
            <a:ext cx="212104" cy="195638"/>
            <a:chOff x="736599" y="2002518"/>
            <a:chExt cx="446244" cy="411600"/>
          </a:xfrm>
        </p:grpSpPr>
        <p:sp>
          <p:nvSpPr>
            <p:cNvPr id="139" name="Прямоугольник: скругленные углы 138">
              <a:extLst>
                <a:ext uri="{FF2B5EF4-FFF2-40B4-BE49-F238E27FC236}">
                  <a16:creationId xmlns:a16="http://schemas.microsoft.com/office/drawing/2014/main" id="{381279CE-0F05-454D-A1DD-F1AEE4F487D4}"/>
                </a:ext>
              </a:extLst>
            </p:cNvPr>
            <p:cNvSpPr/>
            <p:nvPr/>
          </p:nvSpPr>
          <p:spPr>
            <a:xfrm>
              <a:off x="767536" y="2034655"/>
              <a:ext cx="415307" cy="379463"/>
            </a:xfrm>
            <a:prstGeom prst="roundRect">
              <a:avLst>
                <a:gd name="adj" fmla="val 16306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140" name="Прямоугольник: скругленные углы 139">
              <a:extLst>
                <a:ext uri="{FF2B5EF4-FFF2-40B4-BE49-F238E27FC236}">
                  <a16:creationId xmlns:a16="http://schemas.microsoft.com/office/drawing/2014/main" id="{0B0A59AF-1435-4FA1-8C91-E929D6BDDDE8}"/>
                </a:ext>
              </a:extLst>
            </p:cNvPr>
            <p:cNvSpPr/>
            <p:nvPr/>
          </p:nvSpPr>
          <p:spPr>
            <a:xfrm>
              <a:off x="736599" y="2002518"/>
              <a:ext cx="364326" cy="332881"/>
            </a:xfrm>
            <a:prstGeom prst="roundRect">
              <a:avLst>
                <a:gd name="adj" fmla="val 16306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</p:grpSp>
      <p:grpSp>
        <p:nvGrpSpPr>
          <p:cNvPr id="141" name="Группа 140">
            <a:extLst>
              <a:ext uri="{FF2B5EF4-FFF2-40B4-BE49-F238E27FC236}">
                <a16:creationId xmlns:a16="http://schemas.microsoft.com/office/drawing/2014/main" id="{ED26E386-BEFF-44B0-BB50-11492CBA42CF}"/>
              </a:ext>
            </a:extLst>
          </p:cNvPr>
          <p:cNvGrpSpPr/>
          <p:nvPr/>
        </p:nvGrpSpPr>
        <p:grpSpPr>
          <a:xfrm>
            <a:off x="6800519" y="2116210"/>
            <a:ext cx="212104" cy="195638"/>
            <a:chOff x="736599" y="2002518"/>
            <a:chExt cx="446244" cy="411600"/>
          </a:xfrm>
        </p:grpSpPr>
        <p:sp>
          <p:nvSpPr>
            <p:cNvPr id="142" name="Прямоугольник: скругленные углы 141">
              <a:extLst>
                <a:ext uri="{FF2B5EF4-FFF2-40B4-BE49-F238E27FC236}">
                  <a16:creationId xmlns:a16="http://schemas.microsoft.com/office/drawing/2014/main" id="{D65E4FF9-F8C3-4DCC-920F-55A72BF0416B}"/>
                </a:ext>
              </a:extLst>
            </p:cNvPr>
            <p:cNvSpPr/>
            <p:nvPr/>
          </p:nvSpPr>
          <p:spPr>
            <a:xfrm>
              <a:off x="767536" y="2034655"/>
              <a:ext cx="415307" cy="379463"/>
            </a:xfrm>
            <a:prstGeom prst="roundRect">
              <a:avLst>
                <a:gd name="adj" fmla="val 16306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143" name="Прямоугольник: скругленные углы 142">
              <a:extLst>
                <a:ext uri="{FF2B5EF4-FFF2-40B4-BE49-F238E27FC236}">
                  <a16:creationId xmlns:a16="http://schemas.microsoft.com/office/drawing/2014/main" id="{B0687B91-026F-4C89-A452-2CAD27738220}"/>
                </a:ext>
              </a:extLst>
            </p:cNvPr>
            <p:cNvSpPr/>
            <p:nvPr/>
          </p:nvSpPr>
          <p:spPr>
            <a:xfrm>
              <a:off x="736599" y="2002518"/>
              <a:ext cx="364326" cy="332881"/>
            </a:xfrm>
            <a:prstGeom prst="roundRect">
              <a:avLst>
                <a:gd name="adj" fmla="val 16306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B472163D-55C8-4C58-9A6D-7A7F4BCAD8CD}"/>
              </a:ext>
            </a:extLst>
          </p:cNvPr>
          <p:cNvGrpSpPr/>
          <p:nvPr/>
        </p:nvGrpSpPr>
        <p:grpSpPr>
          <a:xfrm>
            <a:off x="8802039" y="2116210"/>
            <a:ext cx="212104" cy="195638"/>
            <a:chOff x="736599" y="2002518"/>
            <a:chExt cx="446244" cy="411600"/>
          </a:xfrm>
        </p:grpSpPr>
        <p:sp>
          <p:nvSpPr>
            <p:cNvPr id="145" name="Прямоугольник: скругленные углы 144">
              <a:extLst>
                <a:ext uri="{FF2B5EF4-FFF2-40B4-BE49-F238E27FC236}">
                  <a16:creationId xmlns:a16="http://schemas.microsoft.com/office/drawing/2014/main" id="{A0FB513A-AF6D-456B-912E-D369C806D3D4}"/>
                </a:ext>
              </a:extLst>
            </p:cNvPr>
            <p:cNvSpPr/>
            <p:nvPr/>
          </p:nvSpPr>
          <p:spPr>
            <a:xfrm>
              <a:off x="767536" y="2034655"/>
              <a:ext cx="415307" cy="379463"/>
            </a:xfrm>
            <a:prstGeom prst="roundRect">
              <a:avLst>
                <a:gd name="adj" fmla="val 16306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146" name="Прямоугольник: скругленные углы 145">
              <a:extLst>
                <a:ext uri="{FF2B5EF4-FFF2-40B4-BE49-F238E27FC236}">
                  <a16:creationId xmlns:a16="http://schemas.microsoft.com/office/drawing/2014/main" id="{9B5F4178-BFF5-48B0-A3D1-668886C275E7}"/>
                </a:ext>
              </a:extLst>
            </p:cNvPr>
            <p:cNvSpPr/>
            <p:nvPr/>
          </p:nvSpPr>
          <p:spPr>
            <a:xfrm>
              <a:off x="736599" y="2002518"/>
              <a:ext cx="364326" cy="332881"/>
            </a:xfrm>
            <a:prstGeom prst="roundRect">
              <a:avLst>
                <a:gd name="adj" fmla="val 16306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52377622-A73E-41E8-B8A4-C6986835B40F}"/>
              </a:ext>
            </a:extLst>
          </p:cNvPr>
          <p:cNvGrpSpPr/>
          <p:nvPr/>
        </p:nvGrpSpPr>
        <p:grpSpPr>
          <a:xfrm>
            <a:off x="364159" y="3914530"/>
            <a:ext cx="212104" cy="195638"/>
            <a:chOff x="736599" y="2002518"/>
            <a:chExt cx="446244" cy="411600"/>
          </a:xfrm>
        </p:grpSpPr>
        <p:sp>
          <p:nvSpPr>
            <p:cNvPr id="148" name="Прямоугольник: скругленные углы 147">
              <a:extLst>
                <a:ext uri="{FF2B5EF4-FFF2-40B4-BE49-F238E27FC236}">
                  <a16:creationId xmlns:a16="http://schemas.microsoft.com/office/drawing/2014/main" id="{3436381F-CCBC-4C0F-A300-96F99AAB1C0F}"/>
                </a:ext>
              </a:extLst>
            </p:cNvPr>
            <p:cNvSpPr/>
            <p:nvPr/>
          </p:nvSpPr>
          <p:spPr>
            <a:xfrm>
              <a:off x="767536" y="2034655"/>
              <a:ext cx="415307" cy="379463"/>
            </a:xfrm>
            <a:prstGeom prst="roundRect">
              <a:avLst>
                <a:gd name="adj" fmla="val 16306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149" name="Прямоугольник: скругленные углы 148">
              <a:extLst>
                <a:ext uri="{FF2B5EF4-FFF2-40B4-BE49-F238E27FC236}">
                  <a16:creationId xmlns:a16="http://schemas.microsoft.com/office/drawing/2014/main" id="{E94A52BB-C178-4D84-B919-241EE14F6549}"/>
                </a:ext>
              </a:extLst>
            </p:cNvPr>
            <p:cNvSpPr/>
            <p:nvPr/>
          </p:nvSpPr>
          <p:spPr>
            <a:xfrm>
              <a:off x="736599" y="2002518"/>
              <a:ext cx="364326" cy="332881"/>
            </a:xfrm>
            <a:prstGeom prst="roundRect">
              <a:avLst>
                <a:gd name="adj" fmla="val 16306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</p:grpSp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ACE20544-B1B6-4200-882A-A0A3B8BCAAE1}"/>
              </a:ext>
            </a:extLst>
          </p:cNvPr>
          <p:cNvGrpSpPr/>
          <p:nvPr/>
        </p:nvGrpSpPr>
        <p:grpSpPr>
          <a:xfrm>
            <a:off x="2233599" y="3914530"/>
            <a:ext cx="212104" cy="195638"/>
            <a:chOff x="736599" y="2002518"/>
            <a:chExt cx="446244" cy="411600"/>
          </a:xfrm>
        </p:grpSpPr>
        <p:sp>
          <p:nvSpPr>
            <p:cNvPr id="151" name="Прямоугольник: скругленные углы 150">
              <a:extLst>
                <a:ext uri="{FF2B5EF4-FFF2-40B4-BE49-F238E27FC236}">
                  <a16:creationId xmlns:a16="http://schemas.microsoft.com/office/drawing/2014/main" id="{32177422-EE3D-4B55-AEA5-FB049BE827C6}"/>
                </a:ext>
              </a:extLst>
            </p:cNvPr>
            <p:cNvSpPr/>
            <p:nvPr/>
          </p:nvSpPr>
          <p:spPr>
            <a:xfrm>
              <a:off x="767536" y="2034655"/>
              <a:ext cx="415307" cy="379463"/>
            </a:xfrm>
            <a:prstGeom prst="roundRect">
              <a:avLst>
                <a:gd name="adj" fmla="val 16306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152" name="Прямоугольник: скругленные углы 151">
              <a:extLst>
                <a:ext uri="{FF2B5EF4-FFF2-40B4-BE49-F238E27FC236}">
                  <a16:creationId xmlns:a16="http://schemas.microsoft.com/office/drawing/2014/main" id="{3AA47CAD-27E5-4D13-B1B1-04675F2D6A57}"/>
                </a:ext>
              </a:extLst>
            </p:cNvPr>
            <p:cNvSpPr/>
            <p:nvPr/>
          </p:nvSpPr>
          <p:spPr>
            <a:xfrm>
              <a:off x="736599" y="2002518"/>
              <a:ext cx="364326" cy="332881"/>
            </a:xfrm>
            <a:prstGeom prst="roundRect">
              <a:avLst>
                <a:gd name="adj" fmla="val 16306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</p:grpSp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83AC73D1-2E24-41DE-8139-B55C7989027B}"/>
              </a:ext>
            </a:extLst>
          </p:cNvPr>
          <p:cNvGrpSpPr/>
          <p:nvPr/>
        </p:nvGrpSpPr>
        <p:grpSpPr>
          <a:xfrm>
            <a:off x="4595799" y="3914530"/>
            <a:ext cx="212104" cy="195638"/>
            <a:chOff x="736599" y="2002518"/>
            <a:chExt cx="446244" cy="411600"/>
          </a:xfrm>
        </p:grpSpPr>
        <p:sp>
          <p:nvSpPr>
            <p:cNvPr id="154" name="Прямоугольник: скругленные углы 153">
              <a:extLst>
                <a:ext uri="{FF2B5EF4-FFF2-40B4-BE49-F238E27FC236}">
                  <a16:creationId xmlns:a16="http://schemas.microsoft.com/office/drawing/2014/main" id="{3FD657D9-66BF-4AA5-ACCF-534690B72147}"/>
                </a:ext>
              </a:extLst>
            </p:cNvPr>
            <p:cNvSpPr/>
            <p:nvPr/>
          </p:nvSpPr>
          <p:spPr>
            <a:xfrm>
              <a:off x="767536" y="2034655"/>
              <a:ext cx="415307" cy="379463"/>
            </a:xfrm>
            <a:prstGeom prst="roundRect">
              <a:avLst>
                <a:gd name="adj" fmla="val 16306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155" name="Прямоугольник: скругленные углы 154">
              <a:extLst>
                <a:ext uri="{FF2B5EF4-FFF2-40B4-BE49-F238E27FC236}">
                  <a16:creationId xmlns:a16="http://schemas.microsoft.com/office/drawing/2014/main" id="{A0E1681D-24EA-41BA-BD5D-3A4472EC777F}"/>
                </a:ext>
              </a:extLst>
            </p:cNvPr>
            <p:cNvSpPr/>
            <p:nvPr/>
          </p:nvSpPr>
          <p:spPr>
            <a:xfrm>
              <a:off x="736599" y="2002518"/>
              <a:ext cx="364326" cy="332881"/>
            </a:xfrm>
            <a:prstGeom prst="roundRect">
              <a:avLst>
                <a:gd name="adj" fmla="val 16306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</p:grpSp>
      <p:grpSp>
        <p:nvGrpSpPr>
          <p:cNvPr id="156" name="Группа 155">
            <a:extLst>
              <a:ext uri="{FF2B5EF4-FFF2-40B4-BE49-F238E27FC236}">
                <a16:creationId xmlns:a16="http://schemas.microsoft.com/office/drawing/2014/main" id="{F516A040-7181-4AE3-AFFD-2E58FF864844}"/>
              </a:ext>
            </a:extLst>
          </p:cNvPr>
          <p:cNvGrpSpPr/>
          <p:nvPr/>
        </p:nvGrpSpPr>
        <p:grpSpPr>
          <a:xfrm>
            <a:off x="6800519" y="3914530"/>
            <a:ext cx="212104" cy="195638"/>
            <a:chOff x="736599" y="2002518"/>
            <a:chExt cx="446244" cy="411600"/>
          </a:xfrm>
        </p:grpSpPr>
        <p:sp>
          <p:nvSpPr>
            <p:cNvPr id="157" name="Прямоугольник: скругленные углы 156">
              <a:extLst>
                <a:ext uri="{FF2B5EF4-FFF2-40B4-BE49-F238E27FC236}">
                  <a16:creationId xmlns:a16="http://schemas.microsoft.com/office/drawing/2014/main" id="{FF5D073D-911F-43CB-A455-FD1EDC141D34}"/>
                </a:ext>
              </a:extLst>
            </p:cNvPr>
            <p:cNvSpPr/>
            <p:nvPr/>
          </p:nvSpPr>
          <p:spPr>
            <a:xfrm>
              <a:off x="767536" y="2034655"/>
              <a:ext cx="415307" cy="379463"/>
            </a:xfrm>
            <a:prstGeom prst="roundRect">
              <a:avLst>
                <a:gd name="adj" fmla="val 16306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158" name="Прямоугольник: скругленные углы 157">
              <a:extLst>
                <a:ext uri="{FF2B5EF4-FFF2-40B4-BE49-F238E27FC236}">
                  <a16:creationId xmlns:a16="http://schemas.microsoft.com/office/drawing/2014/main" id="{CEE34AF2-AD03-4BEC-83AD-CAFBAAF72693}"/>
                </a:ext>
              </a:extLst>
            </p:cNvPr>
            <p:cNvSpPr/>
            <p:nvPr/>
          </p:nvSpPr>
          <p:spPr>
            <a:xfrm>
              <a:off x="736599" y="2002518"/>
              <a:ext cx="364326" cy="332881"/>
            </a:xfrm>
            <a:prstGeom prst="roundRect">
              <a:avLst>
                <a:gd name="adj" fmla="val 16306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624C8A33-C4FB-4854-AF21-AC8131CC3A6E}"/>
              </a:ext>
            </a:extLst>
          </p:cNvPr>
          <p:cNvGrpSpPr/>
          <p:nvPr/>
        </p:nvGrpSpPr>
        <p:grpSpPr>
          <a:xfrm>
            <a:off x="8802039" y="3914530"/>
            <a:ext cx="212104" cy="195638"/>
            <a:chOff x="736599" y="2002518"/>
            <a:chExt cx="446244" cy="411600"/>
          </a:xfrm>
        </p:grpSpPr>
        <p:sp>
          <p:nvSpPr>
            <p:cNvPr id="160" name="Прямоугольник: скругленные углы 159">
              <a:extLst>
                <a:ext uri="{FF2B5EF4-FFF2-40B4-BE49-F238E27FC236}">
                  <a16:creationId xmlns:a16="http://schemas.microsoft.com/office/drawing/2014/main" id="{6E7EBA71-753A-4736-8E31-79C8F9665D42}"/>
                </a:ext>
              </a:extLst>
            </p:cNvPr>
            <p:cNvSpPr/>
            <p:nvPr/>
          </p:nvSpPr>
          <p:spPr>
            <a:xfrm>
              <a:off x="767536" y="2034655"/>
              <a:ext cx="415307" cy="379463"/>
            </a:xfrm>
            <a:prstGeom prst="roundRect">
              <a:avLst>
                <a:gd name="adj" fmla="val 16306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161" name="Прямоугольник: скругленные углы 160">
              <a:extLst>
                <a:ext uri="{FF2B5EF4-FFF2-40B4-BE49-F238E27FC236}">
                  <a16:creationId xmlns:a16="http://schemas.microsoft.com/office/drawing/2014/main" id="{EBCC0C2D-0A12-4D09-A5C0-D52F63024F2D}"/>
                </a:ext>
              </a:extLst>
            </p:cNvPr>
            <p:cNvSpPr/>
            <p:nvPr/>
          </p:nvSpPr>
          <p:spPr>
            <a:xfrm>
              <a:off x="736599" y="2002518"/>
              <a:ext cx="364326" cy="332881"/>
            </a:xfrm>
            <a:prstGeom prst="roundRect">
              <a:avLst>
                <a:gd name="adj" fmla="val 16306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</p:grp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240483C3-E972-4AC5-8801-5E5DF4A02D3D}"/>
              </a:ext>
            </a:extLst>
          </p:cNvPr>
          <p:cNvGrpSpPr/>
          <p:nvPr/>
        </p:nvGrpSpPr>
        <p:grpSpPr>
          <a:xfrm>
            <a:off x="6800519" y="4955930"/>
            <a:ext cx="212104" cy="195638"/>
            <a:chOff x="736599" y="2002518"/>
            <a:chExt cx="446244" cy="411600"/>
          </a:xfrm>
        </p:grpSpPr>
        <p:sp>
          <p:nvSpPr>
            <p:cNvPr id="163" name="Прямоугольник: скругленные углы 162">
              <a:extLst>
                <a:ext uri="{FF2B5EF4-FFF2-40B4-BE49-F238E27FC236}">
                  <a16:creationId xmlns:a16="http://schemas.microsoft.com/office/drawing/2014/main" id="{20417BBB-E767-43BD-B1BE-9326EBEEE557}"/>
                </a:ext>
              </a:extLst>
            </p:cNvPr>
            <p:cNvSpPr/>
            <p:nvPr/>
          </p:nvSpPr>
          <p:spPr>
            <a:xfrm>
              <a:off x="767536" y="2034655"/>
              <a:ext cx="415307" cy="379463"/>
            </a:xfrm>
            <a:prstGeom prst="roundRect">
              <a:avLst>
                <a:gd name="adj" fmla="val 16306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164" name="Прямоугольник: скругленные углы 163">
              <a:extLst>
                <a:ext uri="{FF2B5EF4-FFF2-40B4-BE49-F238E27FC236}">
                  <a16:creationId xmlns:a16="http://schemas.microsoft.com/office/drawing/2014/main" id="{5AC6F145-7032-4254-A568-AD2143495499}"/>
                </a:ext>
              </a:extLst>
            </p:cNvPr>
            <p:cNvSpPr/>
            <p:nvPr/>
          </p:nvSpPr>
          <p:spPr>
            <a:xfrm>
              <a:off x="736599" y="2002518"/>
              <a:ext cx="364326" cy="332881"/>
            </a:xfrm>
            <a:prstGeom prst="roundRect">
              <a:avLst>
                <a:gd name="adj" fmla="val 16306"/>
              </a:avLst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</p:grpSp>
      <p:sp>
        <p:nvSpPr>
          <p:cNvPr id="167" name="Заголовок 1">
            <a:extLst>
              <a:ext uri="{FF2B5EF4-FFF2-40B4-BE49-F238E27FC236}">
                <a16:creationId xmlns:a16="http://schemas.microsoft.com/office/drawing/2014/main" id="{B35C0CA9-FA19-4E80-B06A-1233FDCA6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950" y="361950"/>
            <a:ext cx="10907713" cy="447675"/>
          </a:xfrm>
        </p:spPr>
        <p:txBody>
          <a:bodyPr/>
          <a:lstStyle/>
          <a:p>
            <a:r>
              <a:rPr lang="ru-RU" sz="2800" b="0" dirty="0">
                <a:latin typeface="Futura PT Heavy" panose="020B0802020204020303" pitchFamily="34" charset="-52"/>
              </a:rPr>
              <a:t>Перечень нормативных актов Центров развития движения «Абилимпикс»</a:t>
            </a:r>
            <a:r>
              <a:rPr lang="en-US" sz="2800" b="0" dirty="0">
                <a:latin typeface="Futura PT Heavy" panose="020B0802020204020303" pitchFamily="34" charset="-52"/>
              </a:rPr>
              <a:t> </a:t>
            </a:r>
            <a:r>
              <a:rPr lang="ru-RU" sz="2800" b="0" dirty="0">
                <a:latin typeface="Futura PT Heavy" panose="020B0802020204020303" pitchFamily="34" charset="-52"/>
              </a:rPr>
              <a:t>субъектов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2547470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Рисунок 155">
            <a:extLst>
              <a:ext uri="{FF2B5EF4-FFF2-40B4-BE49-F238E27FC236}">
                <a16:creationId xmlns:a16="http://schemas.microsoft.com/office/drawing/2014/main" id="{DED586B4-CD37-4CD8-9771-06713EC57C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5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6"/>
                    </a14:imgEffect>
                  </a14:imgLayer>
                </a14:imgProps>
              </a:ext>
            </a:extLst>
          </a:blip>
          <a:srcRect t="15995"/>
          <a:stretch/>
        </p:blipFill>
        <p:spPr>
          <a:xfrm>
            <a:off x="-29810" y="0"/>
            <a:ext cx="12221809" cy="6858000"/>
          </a:xfrm>
          <a:prstGeom prst="rect">
            <a:avLst/>
          </a:prstGeom>
        </p:spPr>
      </p:pic>
      <p:sp>
        <p:nvSpPr>
          <p:cNvPr id="161" name="Прямоугольник 160">
            <a:extLst>
              <a:ext uri="{FF2B5EF4-FFF2-40B4-BE49-F238E27FC236}">
                <a16:creationId xmlns:a16="http://schemas.microsoft.com/office/drawing/2014/main" id="{B03BA843-00CC-4144-851F-AD5A0CF21940}"/>
              </a:ext>
            </a:extLst>
          </p:cNvPr>
          <p:cNvSpPr/>
          <p:nvPr/>
        </p:nvSpPr>
        <p:spPr>
          <a:xfrm rot="10800000">
            <a:off x="-29810" y="0"/>
            <a:ext cx="1225162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99000">
                <a:schemeClr val="bg1">
                  <a:lumMod val="85000"/>
                  <a:alpha val="92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Прямоугольник: скругленные углы 119">
            <a:extLst>
              <a:ext uri="{FF2B5EF4-FFF2-40B4-BE49-F238E27FC236}">
                <a16:creationId xmlns:a16="http://schemas.microsoft.com/office/drawing/2014/main" id="{6E9E5B56-CA72-4759-B9C0-1B9213067BB3}"/>
              </a:ext>
            </a:extLst>
          </p:cNvPr>
          <p:cNvSpPr/>
          <p:nvPr/>
        </p:nvSpPr>
        <p:spPr>
          <a:xfrm>
            <a:off x="3391954" y="4231979"/>
            <a:ext cx="2162020" cy="1024402"/>
          </a:xfrm>
          <a:prstGeom prst="roundRect">
            <a:avLst>
              <a:gd name="adj" fmla="val 4048"/>
            </a:avLst>
          </a:prstGeom>
          <a:gradFill flip="none" rotWithShape="1">
            <a:gsLst>
              <a:gs pos="60000">
                <a:srgbClr val="EEF0D0"/>
              </a:gs>
              <a:gs pos="0">
                <a:srgbClr val="DEF3EE"/>
              </a:gs>
              <a:gs pos="100000">
                <a:srgbClr val="FFF4D1"/>
              </a:gs>
            </a:gsLst>
            <a:lin ang="18900000" scaled="1"/>
            <a:tileRect/>
          </a:gra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0" name="Прямоугольник: скругленные углы 99">
            <a:extLst>
              <a:ext uri="{FF2B5EF4-FFF2-40B4-BE49-F238E27FC236}">
                <a16:creationId xmlns:a16="http://schemas.microsoft.com/office/drawing/2014/main" id="{0C6A5816-5276-4421-B310-C2F4EDC43B32}"/>
              </a:ext>
            </a:extLst>
          </p:cNvPr>
          <p:cNvSpPr/>
          <p:nvPr/>
        </p:nvSpPr>
        <p:spPr>
          <a:xfrm>
            <a:off x="9216641" y="4231980"/>
            <a:ext cx="2040997" cy="1020248"/>
          </a:xfrm>
          <a:prstGeom prst="roundRect">
            <a:avLst>
              <a:gd name="adj" fmla="val 4932"/>
            </a:avLst>
          </a:prstGeom>
          <a:solidFill>
            <a:srgbClr val="FBDBDD"/>
          </a:solidFill>
          <a:ln w="19050"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4" name="Прямоугольник: скругленные углы 93">
            <a:extLst>
              <a:ext uri="{FF2B5EF4-FFF2-40B4-BE49-F238E27FC236}">
                <a16:creationId xmlns:a16="http://schemas.microsoft.com/office/drawing/2014/main" id="{7BB5EEA2-69F3-4EEE-8F23-B33E29DC4B64}"/>
              </a:ext>
            </a:extLst>
          </p:cNvPr>
          <p:cNvSpPr/>
          <p:nvPr/>
        </p:nvSpPr>
        <p:spPr>
          <a:xfrm>
            <a:off x="5304710" y="840091"/>
            <a:ext cx="1864440" cy="1428046"/>
          </a:xfrm>
          <a:prstGeom prst="roundRect">
            <a:avLst>
              <a:gd name="adj" fmla="val 4048"/>
            </a:avLst>
          </a:prstGeom>
          <a:solidFill>
            <a:srgbClr val="FFF4D1"/>
          </a:solidFill>
          <a:ln w="19050"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EF138526-8521-4297-900D-FF689FFFE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764" y="285905"/>
            <a:ext cx="10907132" cy="391710"/>
          </a:xfrm>
        </p:spPr>
        <p:txBody>
          <a:bodyPr/>
          <a:lstStyle/>
          <a:p>
            <a:pPr algn="ctr"/>
            <a:r>
              <a:rPr lang="ru-RU" sz="2800" b="0" dirty="0">
                <a:latin typeface="Futura PT Heavy" panose="020B0802020204020303" pitchFamily="34" charset="-52"/>
              </a:rPr>
              <a:t>График основных мероприятий движения «</a:t>
            </a:r>
            <a:r>
              <a:rPr lang="ru-RU" sz="2800" b="0" dirty="0" err="1">
                <a:latin typeface="Futura PT Heavy" panose="020B0802020204020303" pitchFamily="34" charset="-52"/>
              </a:rPr>
              <a:t>Абилимпикс</a:t>
            </a:r>
            <a:r>
              <a:rPr lang="ru-RU" sz="2800" b="0" dirty="0">
                <a:latin typeface="Futura PT Heavy" panose="020B0802020204020303" pitchFamily="34" charset="-52"/>
              </a:rPr>
              <a:t>» - 2025</a:t>
            </a:r>
          </a:p>
        </p:txBody>
      </p: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2D3C4E4C-7EE2-450C-90C8-E10F77935DBA}"/>
              </a:ext>
            </a:extLst>
          </p:cNvPr>
          <p:cNvCxnSpPr>
            <a:cxnSpLocks/>
          </p:cNvCxnSpPr>
          <p:nvPr/>
        </p:nvCxnSpPr>
        <p:spPr>
          <a:xfrm flipH="1">
            <a:off x="2648454" y="3377568"/>
            <a:ext cx="1" cy="48496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2" name="object 37">
            <a:extLst>
              <a:ext uri="{FF2B5EF4-FFF2-40B4-BE49-F238E27FC236}">
                <a16:creationId xmlns:a16="http://schemas.microsoft.com/office/drawing/2014/main" id="{7C04F866-B8FF-4113-96B3-7E8F7788CD8E}"/>
              </a:ext>
            </a:extLst>
          </p:cNvPr>
          <p:cNvSpPr/>
          <p:nvPr/>
        </p:nvSpPr>
        <p:spPr>
          <a:xfrm>
            <a:off x="6092783" y="2569407"/>
            <a:ext cx="914586" cy="871172"/>
          </a:xfrm>
          <a:custGeom>
            <a:avLst/>
            <a:gdLst/>
            <a:ahLst/>
            <a:cxnLst/>
            <a:rect l="l" t="t" r="r" b="b"/>
            <a:pathLst>
              <a:path w="900429" h="541654">
                <a:moveTo>
                  <a:pt x="0" y="90190"/>
                </a:moveTo>
                <a:lnTo>
                  <a:pt x="7087" y="55084"/>
                </a:lnTo>
                <a:lnTo>
                  <a:pt x="26416" y="26416"/>
                </a:lnTo>
                <a:lnTo>
                  <a:pt x="55084" y="7087"/>
                </a:lnTo>
                <a:lnTo>
                  <a:pt x="90190" y="0"/>
                </a:lnTo>
                <a:lnTo>
                  <a:pt x="809809" y="0"/>
                </a:lnTo>
                <a:lnTo>
                  <a:pt x="844915" y="7087"/>
                </a:lnTo>
                <a:lnTo>
                  <a:pt x="873583" y="26416"/>
                </a:lnTo>
                <a:lnTo>
                  <a:pt x="892912" y="55084"/>
                </a:lnTo>
                <a:lnTo>
                  <a:pt x="900000" y="90190"/>
                </a:lnTo>
                <a:lnTo>
                  <a:pt x="900000" y="450943"/>
                </a:lnTo>
                <a:lnTo>
                  <a:pt x="892912" y="486049"/>
                </a:lnTo>
                <a:lnTo>
                  <a:pt x="873583" y="514717"/>
                </a:lnTo>
                <a:lnTo>
                  <a:pt x="844915" y="534046"/>
                </a:lnTo>
                <a:lnTo>
                  <a:pt x="809809" y="541134"/>
                </a:lnTo>
                <a:lnTo>
                  <a:pt x="90190" y="541134"/>
                </a:lnTo>
                <a:lnTo>
                  <a:pt x="55084" y="534046"/>
                </a:lnTo>
                <a:lnTo>
                  <a:pt x="26416" y="514717"/>
                </a:lnTo>
                <a:lnTo>
                  <a:pt x="7087" y="486049"/>
                </a:lnTo>
                <a:lnTo>
                  <a:pt x="0" y="450943"/>
                </a:lnTo>
                <a:lnTo>
                  <a:pt x="0" y="9019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schemeClr val="bg1"/>
                </a:solidFill>
                <a:latin typeface="Futura PT Demi" panose="020B0702020204020303" pitchFamily="34" charset="-52"/>
              </a:rPr>
              <a:t>Июнь</a:t>
            </a:r>
            <a:endParaRPr sz="1600" dirty="0">
              <a:solidFill>
                <a:schemeClr val="bg1"/>
              </a:solidFill>
              <a:latin typeface="Futura PT Demi" panose="020B0702020204020303" pitchFamily="34" charset="-52"/>
            </a:endParaRPr>
          </a:p>
        </p:txBody>
      </p:sp>
      <p:sp>
        <p:nvSpPr>
          <p:cNvPr id="53" name="object 37">
            <a:extLst>
              <a:ext uri="{FF2B5EF4-FFF2-40B4-BE49-F238E27FC236}">
                <a16:creationId xmlns:a16="http://schemas.microsoft.com/office/drawing/2014/main" id="{BDDE1B32-CAC6-4736-8B2D-D29621729312}"/>
              </a:ext>
            </a:extLst>
          </p:cNvPr>
          <p:cNvSpPr/>
          <p:nvPr/>
        </p:nvSpPr>
        <p:spPr>
          <a:xfrm>
            <a:off x="5056352" y="2582152"/>
            <a:ext cx="938990" cy="845682"/>
          </a:xfrm>
          <a:custGeom>
            <a:avLst/>
            <a:gdLst/>
            <a:ahLst/>
            <a:cxnLst/>
            <a:rect l="l" t="t" r="r" b="b"/>
            <a:pathLst>
              <a:path w="900429" h="541654">
                <a:moveTo>
                  <a:pt x="0" y="90190"/>
                </a:moveTo>
                <a:lnTo>
                  <a:pt x="7087" y="55084"/>
                </a:lnTo>
                <a:lnTo>
                  <a:pt x="26416" y="26416"/>
                </a:lnTo>
                <a:lnTo>
                  <a:pt x="55084" y="7087"/>
                </a:lnTo>
                <a:lnTo>
                  <a:pt x="90190" y="0"/>
                </a:lnTo>
                <a:lnTo>
                  <a:pt x="809809" y="0"/>
                </a:lnTo>
                <a:lnTo>
                  <a:pt x="844915" y="7087"/>
                </a:lnTo>
                <a:lnTo>
                  <a:pt x="873583" y="26416"/>
                </a:lnTo>
                <a:lnTo>
                  <a:pt x="892912" y="55084"/>
                </a:lnTo>
                <a:lnTo>
                  <a:pt x="900000" y="90190"/>
                </a:lnTo>
                <a:lnTo>
                  <a:pt x="900000" y="450943"/>
                </a:lnTo>
                <a:lnTo>
                  <a:pt x="892912" y="486049"/>
                </a:lnTo>
                <a:lnTo>
                  <a:pt x="873583" y="514717"/>
                </a:lnTo>
                <a:lnTo>
                  <a:pt x="844915" y="534046"/>
                </a:lnTo>
                <a:lnTo>
                  <a:pt x="809809" y="541134"/>
                </a:lnTo>
                <a:lnTo>
                  <a:pt x="90190" y="541134"/>
                </a:lnTo>
                <a:lnTo>
                  <a:pt x="55084" y="534046"/>
                </a:lnTo>
                <a:lnTo>
                  <a:pt x="26416" y="514717"/>
                </a:lnTo>
                <a:lnTo>
                  <a:pt x="7087" y="486049"/>
                </a:lnTo>
                <a:lnTo>
                  <a:pt x="0" y="450943"/>
                </a:lnTo>
                <a:lnTo>
                  <a:pt x="0" y="9019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schemeClr val="bg1"/>
                </a:solidFill>
                <a:latin typeface="Futura PT Demi" panose="020B0702020204020303" pitchFamily="34" charset="-52"/>
              </a:rPr>
              <a:t>Май</a:t>
            </a:r>
            <a:endParaRPr sz="1600" dirty="0">
              <a:solidFill>
                <a:schemeClr val="bg1"/>
              </a:solidFill>
              <a:latin typeface="Futura PT Demi" panose="020B0702020204020303" pitchFamily="34" charset="-52"/>
            </a:endParaRPr>
          </a:p>
        </p:txBody>
      </p:sp>
      <p:sp>
        <p:nvSpPr>
          <p:cNvPr id="54" name="object 37">
            <a:extLst>
              <a:ext uri="{FF2B5EF4-FFF2-40B4-BE49-F238E27FC236}">
                <a16:creationId xmlns:a16="http://schemas.microsoft.com/office/drawing/2014/main" id="{1538FC3C-EC2E-4B30-9D17-2D65788F03D0}"/>
              </a:ext>
            </a:extLst>
          </p:cNvPr>
          <p:cNvSpPr/>
          <p:nvPr/>
        </p:nvSpPr>
        <p:spPr>
          <a:xfrm>
            <a:off x="4072094" y="2582152"/>
            <a:ext cx="914586" cy="845682"/>
          </a:xfrm>
          <a:custGeom>
            <a:avLst/>
            <a:gdLst/>
            <a:ahLst/>
            <a:cxnLst/>
            <a:rect l="l" t="t" r="r" b="b"/>
            <a:pathLst>
              <a:path w="900429" h="541654">
                <a:moveTo>
                  <a:pt x="0" y="90190"/>
                </a:moveTo>
                <a:lnTo>
                  <a:pt x="7087" y="55084"/>
                </a:lnTo>
                <a:lnTo>
                  <a:pt x="26416" y="26416"/>
                </a:lnTo>
                <a:lnTo>
                  <a:pt x="55084" y="7087"/>
                </a:lnTo>
                <a:lnTo>
                  <a:pt x="90190" y="0"/>
                </a:lnTo>
                <a:lnTo>
                  <a:pt x="809809" y="0"/>
                </a:lnTo>
                <a:lnTo>
                  <a:pt x="844915" y="7087"/>
                </a:lnTo>
                <a:lnTo>
                  <a:pt x="873583" y="26416"/>
                </a:lnTo>
                <a:lnTo>
                  <a:pt x="892912" y="55084"/>
                </a:lnTo>
                <a:lnTo>
                  <a:pt x="900000" y="90190"/>
                </a:lnTo>
                <a:lnTo>
                  <a:pt x="900000" y="450943"/>
                </a:lnTo>
                <a:lnTo>
                  <a:pt x="892912" y="486049"/>
                </a:lnTo>
                <a:lnTo>
                  <a:pt x="873583" y="514717"/>
                </a:lnTo>
                <a:lnTo>
                  <a:pt x="844915" y="534046"/>
                </a:lnTo>
                <a:lnTo>
                  <a:pt x="809809" y="541134"/>
                </a:lnTo>
                <a:lnTo>
                  <a:pt x="90190" y="541134"/>
                </a:lnTo>
                <a:lnTo>
                  <a:pt x="55084" y="534046"/>
                </a:lnTo>
                <a:lnTo>
                  <a:pt x="26416" y="514717"/>
                </a:lnTo>
                <a:lnTo>
                  <a:pt x="7087" y="486049"/>
                </a:lnTo>
                <a:lnTo>
                  <a:pt x="0" y="450943"/>
                </a:lnTo>
                <a:lnTo>
                  <a:pt x="0" y="9019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schemeClr val="bg1"/>
                </a:solidFill>
                <a:latin typeface="Futura PT Demi" panose="020B0702020204020303" pitchFamily="34" charset="-52"/>
              </a:rPr>
              <a:t>Апрель</a:t>
            </a:r>
            <a:endParaRPr sz="1600" dirty="0">
              <a:solidFill>
                <a:schemeClr val="bg1"/>
              </a:solidFill>
              <a:latin typeface="Futura PT Demi" panose="020B0702020204020303" pitchFamily="34" charset="-52"/>
            </a:endParaRPr>
          </a:p>
        </p:txBody>
      </p:sp>
      <p:sp>
        <p:nvSpPr>
          <p:cNvPr id="55" name="object 37">
            <a:extLst>
              <a:ext uri="{FF2B5EF4-FFF2-40B4-BE49-F238E27FC236}">
                <a16:creationId xmlns:a16="http://schemas.microsoft.com/office/drawing/2014/main" id="{F4CEE33E-A31C-4826-82C8-F2895EC0EDC4}"/>
              </a:ext>
            </a:extLst>
          </p:cNvPr>
          <p:cNvSpPr/>
          <p:nvPr/>
        </p:nvSpPr>
        <p:spPr>
          <a:xfrm>
            <a:off x="3099667" y="2582152"/>
            <a:ext cx="914586" cy="845682"/>
          </a:xfrm>
          <a:custGeom>
            <a:avLst/>
            <a:gdLst/>
            <a:ahLst/>
            <a:cxnLst/>
            <a:rect l="l" t="t" r="r" b="b"/>
            <a:pathLst>
              <a:path w="900429" h="541654">
                <a:moveTo>
                  <a:pt x="0" y="90190"/>
                </a:moveTo>
                <a:lnTo>
                  <a:pt x="7087" y="55084"/>
                </a:lnTo>
                <a:lnTo>
                  <a:pt x="26416" y="26416"/>
                </a:lnTo>
                <a:lnTo>
                  <a:pt x="55084" y="7087"/>
                </a:lnTo>
                <a:lnTo>
                  <a:pt x="90190" y="0"/>
                </a:lnTo>
                <a:lnTo>
                  <a:pt x="809809" y="0"/>
                </a:lnTo>
                <a:lnTo>
                  <a:pt x="844915" y="7087"/>
                </a:lnTo>
                <a:lnTo>
                  <a:pt x="873583" y="26416"/>
                </a:lnTo>
                <a:lnTo>
                  <a:pt x="892912" y="55084"/>
                </a:lnTo>
                <a:lnTo>
                  <a:pt x="900000" y="90190"/>
                </a:lnTo>
                <a:lnTo>
                  <a:pt x="900000" y="450943"/>
                </a:lnTo>
                <a:lnTo>
                  <a:pt x="892912" y="486049"/>
                </a:lnTo>
                <a:lnTo>
                  <a:pt x="873583" y="514717"/>
                </a:lnTo>
                <a:lnTo>
                  <a:pt x="844915" y="534046"/>
                </a:lnTo>
                <a:lnTo>
                  <a:pt x="809809" y="541134"/>
                </a:lnTo>
                <a:lnTo>
                  <a:pt x="90190" y="541134"/>
                </a:lnTo>
                <a:lnTo>
                  <a:pt x="55084" y="534046"/>
                </a:lnTo>
                <a:lnTo>
                  <a:pt x="26416" y="514717"/>
                </a:lnTo>
                <a:lnTo>
                  <a:pt x="7087" y="486049"/>
                </a:lnTo>
                <a:lnTo>
                  <a:pt x="0" y="450943"/>
                </a:lnTo>
                <a:lnTo>
                  <a:pt x="0" y="9019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schemeClr val="bg1"/>
                </a:solidFill>
                <a:latin typeface="Futura PT Demi" panose="020B0702020204020303" pitchFamily="34" charset="-52"/>
              </a:rPr>
              <a:t>Март</a:t>
            </a:r>
            <a:endParaRPr sz="1600" dirty="0">
              <a:solidFill>
                <a:schemeClr val="bg1"/>
              </a:solidFill>
              <a:latin typeface="Futura PT Demi" panose="020B0702020204020303" pitchFamily="34" charset="-52"/>
            </a:endParaRPr>
          </a:p>
        </p:txBody>
      </p:sp>
      <p:sp>
        <p:nvSpPr>
          <p:cNvPr id="57" name="object 37">
            <a:extLst>
              <a:ext uri="{FF2B5EF4-FFF2-40B4-BE49-F238E27FC236}">
                <a16:creationId xmlns:a16="http://schemas.microsoft.com/office/drawing/2014/main" id="{43771B7F-DA9F-4571-ADAC-E2F66C701D1F}"/>
              </a:ext>
            </a:extLst>
          </p:cNvPr>
          <p:cNvSpPr/>
          <p:nvPr/>
        </p:nvSpPr>
        <p:spPr>
          <a:xfrm>
            <a:off x="1118415" y="2582152"/>
            <a:ext cx="914586" cy="845682"/>
          </a:xfrm>
          <a:custGeom>
            <a:avLst/>
            <a:gdLst/>
            <a:ahLst/>
            <a:cxnLst/>
            <a:rect l="l" t="t" r="r" b="b"/>
            <a:pathLst>
              <a:path w="900429" h="541654">
                <a:moveTo>
                  <a:pt x="0" y="90190"/>
                </a:moveTo>
                <a:lnTo>
                  <a:pt x="7087" y="55084"/>
                </a:lnTo>
                <a:lnTo>
                  <a:pt x="26416" y="26416"/>
                </a:lnTo>
                <a:lnTo>
                  <a:pt x="55084" y="7087"/>
                </a:lnTo>
                <a:lnTo>
                  <a:pt x="90190" y="0"/>
                </a:lnTo>
                <a:lnTo>
                  <a:pt x="809809" y="0"/>
                </a:lnTo>
                <a:lnTo>
                  <a:pt x="844915" y="7087"/>
                </a:lnTo>
                <a:lnTo>
                  <a:pt x="873583" y="26416"/>
                </a:lnTo>
                <a:lnTo>
                  <a:pt x="892912" y="55084"/>
                </a:lnTo>
                <a:lnTo>
                  <a:pt x="900000" y="90190"/>
                </a:lnTo>
                <a:lnTo>
                  <a:pt x="900000" y="450943"/>
                </a:lnTo>
                <a:lnTo>
                  <a:pt x="892912" y="486049"/>
                </a:lnTo>
                <a:lnTo>
                  <a:pt x="873583" y="514717"/>
                </a:lnTo>
                <a:lnTo>
                  <a:pt x="844915" y="534046"/>
                </a:lnTo>
                <a:lnTo>
                  <a:pt x="809809" y="541134"/>
                </a:lnTo>
                <a:lnTo>
                  <a:pt x="90190" y="541134"/>
                </a:lnTo>
                <a:lnTo>
                  <a:pt x="55084" y="534046"/>
                </a:lnTo>
                <a:lnTo>
                  <a:pt x="26416" y="514717"/>
                </a:lnTo>
                <a:lnTo>
                  <a:pt x="7087" y="486049"/>
                </a:lnTo>
                <a:lnTo>
                  <a:pt x="0" y="450943"/>
                </a:lnTo>
                <a:lnTo>
                  <a:pt x="0" y="9019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tura PT Demi" panose="020B0702020204020303" pitchFamily="34" charset="-52"/>
              </a:rPr>
              <a:t>Январь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utura PT Demi" panose="020B0702020204020303" pitchFamily="34" charset="-52"/>
            </a:endParaRPr>
          </a:p>
        </p:txBody>
      </p: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16B5BE07-60AF-409C-87B0-9C1FBBD5CA71}"/>
              </a:ext>
            </a:extLst>
          </p:cNvPr>
          <p:cNvCxnSpPr>
            <a:cxnSpLocks/>
          </p:cNvCxnSpPr>
          <p:nvPr/>
        </p:nvCxnSpPr>
        <p:spPr>
          <a:xfrm flipH="1">
            <a:off x="2648455" y="3853008"/>
            <a:ext cx="2771018" cy="1"/>
          </a:xfrm>
          <a:prstGeom prst="line">
            <a:avLst/>
          </a:prstGeom>
          <a:ln w="28575">
            <a:gradFill flip="none" rotWithShape="1"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800000" scaled="1"/>
              <a:tileRect/>
            </a:gra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>
            <a:extLst>
              <a:ext uri="{FF2B5EF4-FFF2-40B4-BE49-F238E27FC236}">
                <a16:creationId xmlns:a16="http://schemas.microsoft.com/office/drawing/2014/main" id="{270F36BE-1D00-4A4A-9488-021BD9DBA8B6}"/>
              </a:ext>
            </a:extLst>
          </p:cNvPr>
          <p:cNvCxnSpPr>
            <a:cxnSpLocks/>
          </p:cNvCxnSpPr>
          <p:nvPr/>
        </p:nvCxnSpPr>
        <p:spPr>
          <a:xfrm>
            <a:off x="5406061" y="3412216"/>
            <a:ext cx="1678" cy="44701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>
            <a:extLst>
              <a:ext uri="{FF2B5EF4-FFF2-40B4-BE49-F238E27FC236}">
                <a16:creationId xmlns:a16="http://schemas.microsoft.com/office/drawing/2014/main" id="{048D505C-A66D-4F4F-AD15-A6040AB1F209}"/>
              </a:ext>
            </a:extLst>
          </p:cNvPr>
          <p:cNvCxnSpPr>
            <a:cxnSpLocks/>
          </p:cNvCxnSpPr>
          <p:nvPr/>
        </p:nvCxnSpPr>
        <p:spPr>
          <a:xfrm flipV="1">
            <a:off x="570833" y="2246663"/>
            <a:ext cx="0" cy="33948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id="{4F8FE2DA-8E03-4399-977D-B8B9014C0E20}"/>
              </a:ext>
            </a:extLst>
          </p:cNvPr>
          <p:cNvCxnSpPr>
            <a:cxnSpLocks/>
          </p:cNvCxnSpPr>
          <p:nvPr/>
        </p:nvCxnSpPr>
        <p:spPr>
          <a:xfrm flipH="1">
            <a:off x="3741175" y="3667230"/>
            <a:ext cx="2617108" cy="8658"/>
          </a:xfrm>
          <a:prstGeom prst="line">
            <a:avLst/>
          </a:prstGeom>
          <a:ln w="28575">
            <a:gradFill flip="none" rotWithShape="1">
              <a:gsLst>
                <a:gs pos="99000">
                  <a:srgbClr val="FFC000"/>
                </a:gs>
                <a:gs pos="14000">
                  <a:schemeClr val="accent2"/>
                </a:gs>
              </a:gsLst>
              <a:lin ang="10800000" scaled="1"/>
              <a:tileRect/>
            </a:gra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>
            <a:extLst>
              <a:ext uri="{FF2B5EF4-FFF2-40B4-BE49-F238E27FC236}">
                <a16:creationId xmlns:a16="http://schemas.microsoft.com/office/drawing/2014/main" id="{029DDF7A-2060-425A-A1F3-539BE232A6AA}"/>
              </a:ext>
            </a:extLst>
          </p:cNvPr>
          <p:cNvCxnSpPr>
            <a:cxnSpLocks/>
          </p:cNvCxnSpPr>
          <p:nvPr/>
        </p:nvCxnSpPr>
        <p:spPr>
          <a:xfrm>
            <a:off x="583537" y="3370782"/>
            <a:ext cx="0" cy="208631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>
            <a:extLst>
              <a:ext uri="{FF2B5EF4-FFF2-40B4-BE49-F238E27FC236}">
                <a16:creationId xmlns:a16="http://schemas.microsoft.com/office/drawing/2014/main" id="{99A1F450-3D38-408C-B346-7C0278B6FEA6}"/>
              </a:ext>
            </a:extLst>
          </p:cNvPr>
          <p:cNvCxnSpPr>
            <a:cxnSpLocks/>
          </p:cNvCxnSpPr>
          <p:nvPr/>
        </p:nvCxnSpPr>
        <p:spPr>
          <a:xfrm flipH="1">
            <a:off x="11546548" y="3424394"/>
            <a:ext cx="1" cy="198270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>
            <a:extLst>
              <a:ext uri="{FF2B5EF4-FFF2-40B4-BE49-F238E27FC236}">
                <a16:creationId xmlns:a16="http://schemas.microsoft.com/office/drawing/2014/main" id="{53984643-0A2A-4EE3-AEA5-89CFC03A787D}"/>
              </a:ext>
            </a:extLst>
          </p:cNvPr>
          <p:cNvCxnSpPr>
            <a:cxnSpLocks/>
          </p:cNvCxnSpPr>
          <p:nvPr/>
        </p:nvCxnSpPr>
        <p:spPr>
          <a:xfrm flipH="1">
            <a:off x="570834" y="5407099"/>
            <a:ext cx="10987754" cy="5000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>
            <a:extLst>
              <a:ext uri="{FF2B5EF4-FFF2-40B4-BE49-F238E27FC236}">
                <a16:creationId xmlns:a16="http://schemas.microsoft.com/office/drawing/2014/main" id="{4C9B6E11-49FC-418C-9BCD-D029CFD5D45E}"/>
              </a:ext>
            </a:extLst>
          </p:cNvPr>
          <p:cNvCxnSpPr>
            <a:cxnSpLocks/>
          </p:cNvCxnSpPr>
          <p:nvPr/>
        </p:nvCxnSpPr>
        <p:spPr>
          <a:xfrm>
            <a:off x="6358282" y="3358859"/>
            <a:ext cx="0" cy="316603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>
            <a:extLst>
              <a:ext uri="{FF2B5EF4-FFF2-40B4-BE49-F238E27FC236}">
                <a16:creationId xmlns:a16="http://schemas.microsoft.com/office/drawing/2014/main" id="{4957F290-AC47-42D2-8D6E-8F5CFF4B9EFA}"/>
              </a:ext>
            </a:extLst>
          </p:cNvPr>
          <p:cNvCxnSpPr>
            <a:cxnSpLocks/>
          </p:cNvCxnSpPr>
          <p:nvPr/>
        </p:nvCxnSpPr>
        <p:spPr>
          <a:xfrm>
            <a:off x="11525250" y="2246666"/>
            <a:ext cx="0" cy="33548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A34DE737-5CF8-4B69-9EC6-043E8A2CD1F2}"/>
              </a:ext>
            </a:extLst>
          </p:cNvPr>
          <p:cNvCxnSpPr>
            <a:cxnSpLocks/>
          </p:cNvCxnSpPr>
          <p:nvPr/>
        </p:nvCxnSpPr>
        <p:spPr>
          <a:xfrm flipH="1">
            <a:off x="9483758" y="3732765"/>
            <a:ext cx="1075181" cy="0"/>
          </a:xfrm>
          <a:prstGeom prst="lin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1C50195D-60F4-450B-A4E9-AECCB774467D}"/>
              </a:ext>
            </a:extLst>
          </p:cNvPr>
          <p:cNvCxnSpPr>
            <a:cxnSpLocks/>
          </p:cNvCxnSpPr>
          <p:nvPr/>
        </p:nvCxnSpPr>
        <p:spPr>
          <a:xfrm>
            <a:off x="10546340" y="3377568"/>
            <a:ext cx="0" cy="359190"/>
          </a:xfrm>
          <a:prstGeom prst="lin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ED3E446D-C47C-4B98-8273-D58C514A893B}"/>
              </a:ext>
            </a:extLst>
          </p:cNvPr>
          <p:cNvCxnSpPr>
            <a:cxnSpLocks/>
          </p:cNvCxnSpPr>
          <p:nvPr/>
        </p:nvCxnSpPr>
        <p:spPr>
          <a:xfrm>
            <a:off x="3754798" y="3351854"/>
            <a:ext cx="0" cy="315376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id="{10CF64F4-3D1D-41A7-98DD-C8BE3A5AFE62}"/>
              </a:ext>
            </a:extLst>
          </p:cNvPr>
          <p:cNvCxnSpPr>
            <a:cxnSpLocks/>
          </p:cNvCxnSpPr>
          <p:nvPr/>
        </p:nvCxnSpPr>
        <p:spPr>
          <a:xfrm>
            <a:off x="9455337" y="2261342"/>
            <a:ext cx="0" cy="339565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>
            <a:extLst>
              <a:ext uri="{FF2B5EF4-FFF2-40B4-BE49-F238E27FC236}">
                <a16:creationId xmlns:a16="http://schemas.microsoft.com/office/drawing/2014/main" id="{B50D2931-16A6-48BE-9DD3-6E7600F25366}"/>
              </a:ext>
            </a:extLst>
          </p:cNvPr>
          <p:cNvCxnSpPr>
            <a:cxnSpLocks/>
          </p:cNvCxnSpPr>
          <p:nvPr/>
        </p:nvCxnSpPr>
        <p:spPr>
          <a:xfrm flipH="1">
            <a:off x="3042369" y="3853008"/>
            <a:ext cx="6288" cy="367733"/>
          </a:xfrm>
          <a:prstGeom prst="line">
            <a:avLst/>
          </a:prstGeom>
          <a:ln w="28575"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5400000" scaled="1"/>
            </a:gra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>
            <a:extLst>
              <a:ext uri="{FF2B5EF4-FFF2-40B4-BE49-F238E27FC236}">
                <a16:creationId xmlns:a16="http://schemas.microsoft.com/office/drawing/2014/main" id="{32C6F3CA-D3E9-4ACC-98D6-087D3E8CEB8E}"/>
              </a:ext>
            </a:extLst>
          </p:cNvPr>
          <p:cNvCxnSpPr>
            <a:cxnSpLocks/>
          </p:cNvCxnSpPr>
          <p:nvPr/>
        </p:nvCxnSpPr>
        <p:spPr>
          <a:xfrm>
            <a:off x="10038332" y="3732765"/>
            <a:ext cx="0" cy="499214"/>
          </a:xfrm>
          <a:prstGeom prst="lin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3" name="Прямая соединительная линия 92">
            <a:extLst>
              <a:ext uri="{FF2B5EF4-FFF2-40B4-BE49-F238E27FC236}">
                <a16:creationId xmlns:a16="http://schemas.microsoft.com/office/drawing/2014/main" id="{BE6D4C69-D95B-4766-B740-631D74D0363B}"/>
              </a:ext>
            </a:extLst>
          </p:cNvPr>
          <p:cNvCxnSpPr>
            <a:cxnSpLocks/>
          </p:cNvCxnSpPr>
          <p:nvPr/>
        </p:nvCxnSpPr>
        <p:spPr>
          <a:xfrm>
            <a:off x="6096000" y="5432100"/>
            <a:ext cx="0" cy="19324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ADBEE335-A7F8-4EFC-87C5-C2759FFA76FA}"/>
              </a:ext>
            </a:extLst>
          </p:cNvPr>
          <p:cNvCxnSpPr>
            <a:cxnSpLocks/>
          </p:cNvCxnSpPr>
          <p:nvPr/>
        </p:nvCxnSpPr>
        <p:spPr>
          <a:xfrm flipV="1">
            <a:off x="2569328" y="2246664"/>
            <a:ext cx="0" cy="354243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8" name="object 37">
            <a:extLst>
              <a:ext uri="{FF2B5EF4-FFF2-40B4-BE49-F238E27FC236}">
                <a16:creationId xmlns:a16="http://schemas.microsoft.com/office/drawing/2014/main" id="{F55775EC-67AD-4028-906E-FDB2FBF19AB0}"/>
              </a:ext>
            </a:extLst>
          </p:cNvPr>
          <p:cNvSpPr/>
          <p:nvPr/>
        </p:nvSpPr>
        <p:spPr>
          <a:xfrm>
            <a:off x="99928" y="2582152"/>
            <a:ext cx="952670" cy="845682"/>
          </a:xfrm>
          <a:custGeom>
            <a:avLst/>
            <a:gdLst/>
            <a:ahLst/>
            <a:cxnLst/>
            <a:rect l="l" t="t" r="r" b="b"/>
            <a:pathLst>
              <a:path w="900429" h="541654">
                <a:moveTo>
                  <a:pt x="0" y="90190"/>
                </a:moveTo>
                <a:lnTo>
                  <a:pt x="7087" y="55084"/>
                </a:lnTo>
                <a:lnTo>
                  <a:pt x="26416" y="26416"/>
                </a:lnTo>
                <a:lnTo>
                  <a:pt x="55084" y="7087"/>
                </a:lnTo>
                <a:lnTo>
                  <a:pt x="90190" y="0"/>
                </a:lnTo>
                <a:lnTo>
                  <a:pt x="809809" y="0"/>
                </a:lnTo>
                <a:lnTo>
                  <a:pt x="844915" y="7087"/>
                </a:lnTo>
                <a:lnTo>
                  <a:pt x="873583" y="26416"/>
                </a:lnTo>
                <a:lnTo>
                  <a:pt x="892912" y="55084"/>
                </a:lnTo>
                <a:lnTo>
                  <a:pt x="900000" y="90190"/>
                </a:lnTo>
                <a:lnTo>
                  <a:pt x="900000" y="450943"/>
                </a:lnTo>
                <a:lnTo>
                  <a:pt x="892912" y="486049"/>
                </a:lnTo>
                <a:lnTo>
                  <a:pt x="873583" y="514717"/>
                </a:lnTo>
                <a:lnTo>
                  <a:pt x="844915" y="534046"/>
                </a:lnTo>
                <a:lnTo>
                  <a:pt x="809809" y="541134"/>
                </a:lnTo>
                <a:lnTo>
                  <a:pt x="90190" y="541134"/>
                </a:lnTo>
                <a:lnTo>
                  <a:pt x="55084" y="534046"/>
                </a:lnTo>
                <a:lnTo>
                  <a:pt x="26416" y="514717"/>
                </a:lnTo>
                <a:lnTo>
                  <a:pt x="7087" y="486049"/>
                </a:lnTo>
                <a:lnTo>
                  <a:pt x="0" y="450943"/>
                </a:lnTo>
                <a:lnTo>
                  <a:pt x="0" y="9019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tura PT Demi" panose="020B0702020204020303" pitchFamily="34" charset="-52"/>
              </a:rPr>
              <a:t>Декабрь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tura PT Demi" panose="020B0702020204020303" pitchFamily="34" charset="-52"/>
              </a:rPr>
            </a:br>
            <a:r>
              <a:rPr lang="ru-RU" sz="1400" dirty="0">
                <a:solidFill>
                  <a:schemeClr val="bg1"/>
                </a:solidFill>
                <a:latin typeface="Futura PT Demi" panose="020B0702020204020303" pitchFamily="34" charset="-52"/>
              </a:rPr>
              <a:t>2024</a:t>
            </a:r>
            <a:endParaRPr sz="1600" dirty="0">
              <a:solidFill>
                <a:schemeClr val="bg1"/>
              </a:solidFill>
              <a:latin typeface="Futura PT Demi" panose="020B0702020204020303" pitchFamily="34" charset="-52"/>
            </a:endParaRPr>
          </a:p>
        </p:txBody>
      </p:sp>
      <p:cxnSp>
        <p:nvCxnSpPr>
          <p:cNvPr id="83" name="Прямая соединительная линия 82">
            <a:extLst>
              <a:ext uri="{FF2B5EF4-FFF2-40B4-BE49-F238E27FC236}">
                <a16:creationId xmlns:a16="http://schemas.microsoft.com/office/drawing/2014/main" id="{FE3E66AF-49A1-40CF-9B41-0A848C672C88}"/>
              </a:ext>
            </a:extLst>
          </p:cNvPr>
          <p:cNvCxnSpPr>
            <a:cxnSpLocks/>
          </p:cNvCxnSpPr>
          <p:nvPr/>
        </p:nvCxnSpPr>
        <p:spPr>
          <a:xfrm flipV="1">
            <a:off x="6577551" y="2268563"/>
            <a:ext cx="0" cy="332344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6" name="object 37">
            <a:extLst>
              <a:ext uri="{FF2B5EF4-FFF2-40B4-BE49-F238E27FC236}">
                <a16:creationId xmlns:a16="http://schemas.microsoft.com/office/drawing/2014/main" id="{FFE40198-4D43-441B-97D0-6DB40565B909}"/>
              </a:ext>
            </a:extLst>
          </p:cNvPr>
          <p:cNvSpPr/>
          <p:nvPr/>
        </p:nvSpPr>
        <p:spPr>
          <a:xfrm>
            <a:off x="2102673" y="2582152"/>
            <a:ext cx="914586" cy="845682"/>
          </a:xfrm>
          <a:custGeom>
            <a:avLst/>
            <a:gdLst/>
            <a:ahLst/>
            <a:cxnLst/>
            <a:rect l="l" t="t" r="r" b="b"/>
            <a:pathLst>
              <a:path w="900429" h="541654">
                <a:moveTo>
                  <a:pt x="0" y="90190"/>
                </a:moveTo>
                <a:lnTo>
                  <a:pt x="7087" y="55084"/>
                </a:lnTo>
                <a:lnTo>
                  <a:pt x="26416" y="26416"/>
                </a:lnTo>
                <a:lnTo>
                  <a:pt x="55084" y="7087"/>
                </a:lnTo>
                <a:lnTo>
                  <a:pt x="90190" y="0"/>
                </a:lnTo>
                <a:lnTo>
                  <a:pt x="809809" y="0"/>
                </a:lnTo>
                <a:lnTo>
                  <a:pt x="844915" y="7087"/>
                </a:lnTo>
                <a:lnTo>
                  <a:pt x="873583" y="26416"/>
                </a:lnTo>
                <a:lnTo>
                  <a:pt x="892912" y="55084"/>
                </a:lnTo>
                <a:lnTo>
                  <a:pt x="900000" y="90190"/>
                </a:lnTo>
                <a:lnTo>
                  <a:pt x="900000" y="450943"/>
                </a:lnTo>
                <a:lnTo>
                  <a:pt x="892912" y="486049"/>
                </a:lnTo>
                <a:lnTo>
                  <a:pt x="873583" y="514717"/>
                </a:lnTo>
                <a:lnTo>
                  <a:pt x="844915" y="534046"/>
                </a:lnTo>
                <a:lnTo>
                  <a:pt x="809809" y="541134"/>
                </a:lnTo>
                <a:lnTo>
                  <a:pt x="90190" y="541134"/>
                </a:lnTo>
                <a:lnTo>
                  <a:pt x="55084" y="534046"/>
                </a:lnTo>
                <a:lnTo>
                  <a:pt x="26416" y="514717"/>
                </a:lnTo>
                <a:lnTo>
                  <a:pt x="7087" y="486049"/>
                </a:lnTo>
                <a:lnTo>
                  <a:pt x="0" y="450943"/>
                </a:lnTo>
                <a:lnTo>
                  <a:pt x="0" y="9019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tura PT Demi" panose="020B0702020204020303" pitchFamily="34" charset="-52"/>
              </a:rPr>
              <a:t>Февраль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utura PT Demi" panose="020B0702020204020303" pitchFamily="34" charset="-52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9E1DB17-BF15-400C-BB2D-497AD8531AC5}"/>
              </a:ext>
            </a:extLst>
          </p:cNvPr>
          <p:cNvSpPr txBox="1"/>
          <p:nvPr/>
        </p:nvSpPr>
        <p:spPr>
          <a:xfrm>
            <a:off x="5411417" y="917005"/>
            <a:ext cx="1659728" cy="1202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Предоставление итоговых отчетов </a:t>
            </a:r>
            <a:b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</a:b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о Региональных чемпионатах «Абилимпикс»</a:t>
            </a:r>
          </a:p>
        </p:txBody>
      </p:sp>
      <p:sp>
        <p:nvSpPr>
          <p:cNvPr id="68" name="object 37">
            <a:extLst>
              <a:ext uri="{FF2B5EF4-FFF2-40B4-BE49-F238E27FC236}">
                <a16:creationId xmlns:a16="http://schemas.microsoft.com/office/drawing/2014/main" id="{8555DA20-B238-4B49-858E-EBE075743678}"/>
              </a:ext>
            </a:extLst>
          </p:cNvPr>
          <p:cNvSpPr/>
          <p:nvPr/>
        </p:nvSpPr>
        <p:spPr>
          <a:xfrm>
            <a:off x="11099145" y="2571673"/>
            <a:ext cx="952670" cy="866641"/>
          </a:xfrm>
          <a:custGeom>
            <a:avLst/>
            <a:gdLst/>
            <a:ahLst/>
            <a:cxnLst/>
            <a:rect l="l" t="t" r="r" b="b"/>
            <a:pathLst>
              <a:path w="900429" h="541654">
                <a:moveTo>
                  <a:pt x="0" y="90190"/>
                </a:moveTo>
                <a:lnTo>
                  <a:pt x="7087" y="55084"/>
                </a:lnTo>
                <a:lnTo>
                  <a:pt x="26416" y="26416"/>
                </a:lnTo>
                <a:lnTo>
                  <a:pt x="55084" y="7087"/>
                </a:lnTo>
                <a:lnTo>
                  <a:pt x="90190" y="0"/>
                </a:lnTo>
                <a:lnTo>
                  <a:pt x="809809" y="0"/>
                </a:lnTo>
                <a:lnTo>
                  <a:pt x="844915" y="7087"/>
                </a:lnTo>
                <a:lnTo>
                  <a:pt x="873583" y="26416"/>
                </a:lnTo>
                <a:lnTo>
                  <a:pt x="892912" y="55084"/>
                </a:lnTo>
                <a:lnTo>
                  <a:pt x="900000" y="90190"/>
                </a:lnTo>
                <a:lnTo>
                  <a:pt x="900000" y="450943"/>
                </a:lnTo>
                <a:lnTo>
                  <a:pt x="892912" y="486049"/>
                </a:lnTo>
                <a:lnTo>
                  <a:pt x="873583" y="514717"/>
                </a:lnTo>
                <a:lnTo>
                  <a:pt x="844915" y="534046"/>
                </a:lnTo>
                <a:lnTo>
                  <a:pt x="809809" y="541134"/>
                </a:lnTo>
                <a:lnTo>
                  <a:pt x="90190" y="541134"/>
                </a:lnTo>
                <a:lnTo>
                  <a:pt x="55084" y="534046"/>
                </a:lnTo>
                <a:lnTo>
                  <a:pt x="26416" y="514717"/>
                </a:lnTo>
                <a:lnTo>
                  <a:pt x="7087" y="486049"/>
                </a:lnTo>
                <a:lnTo>
                  <a:pt x="0" y="450943"/>
                </a:lnTo>
                <a:lnTo>
                  <a:pt x="0" y="9019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tura PT Demi" panose="020B0702020204020303" pitchFamily="34" charset="-52"/>
              </a:rPr>
              <a:t>Декабрь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tura PT Demi" panose="020B0702020204020303" pitchFamily="34" charset="-52"/>
              </a:rPr>
            </a:br>
            <a:r>
              <a:rPr lang="ru-RU" sz="1400" dirty="0">
                <a:solidFill>
                  <a:schemeClr val="bg1"/>
                </a:solidFill>
                <a:latin typeface="Futura PT Demi" panose="020B0702020204020303" pitchFamily="34" charset="-52"/>
              </a:rPr>
              <a:t>2025</a:t>
            </a:r>
            <a:endParaRPr sz="1600" dirty="0">
              <a:solidFill>
                <a:schemeClr val="bg1"/>
              </a:solidFill>
              <a:latin typeface="Futura PT Demi" panose="020B0702020204020303" pitchFamily="34" charset="-52"/>
            </a:endParaRPr>
          </a:p>
        </p:txBody>
      </p:sp>
      <p:sp>
        <p:nvSpPr>
          <p:cNvPr id="79" name="object 37">
            <a:extLst>
              <a:ext uri="{FF2B5EF4-FFF2-40B4-BE49-F238E27FC236}">
                <a16:creationId xmlns:a16="http://schemas.microsoft.com/office/drawing/2014/main" id="{3BE4840F-15F5-4923-AF1D-5E30DEBDC99E}"/>
              </a:ext>
            </a:extLst>
          </p:cNvPr>
          <p:cNvSpPr/>
          <p:nvPr/>
        </p:nvSpPr>
        <p:spPr>
          <a:xfrm rot="16200000">
            <a:off x="6863091" y="2774612"/>
            <a:ext cx="876872" cy="460764"/>
          </a:xfrm>
          <a:custGeom>
            <a:avLst/>
            <a:gdLst/>
            <a:ahLst/>
            <a:cxnLst/>
            <a:rect l="l" t="t" r="r" b="b"/>
            <a:pathLst>
              <a:path w="900429" h="541654">
                <a:moveTo>
                  <a:pt x="0" y="90190"/>
                </a:moveTo>
                <a:lnTo>
                  <a:pt x="7087" y="55084"/>
                </a:lnTo>
                <a:lnTo>
                  <a:pt x="26416" y="26416"/>
                </a:lnTo>
                <a:lnTo>
                  <a:pt x="55084" y="7087"/>
                </a:lnTo>
                <a:lnTo>
                  <a:pt x="90190" y="0"/>
                </a:lnTo>
                <a:lnTo>
                  <a:pt x="809809" y="0"/>
                </a:lnTo>
                <a:lnTo>
                  <a:pt x="844915" y="7087"/>
                </a:lnTo>
                <a:lnTo>
                  <a:pt x="873583" y="26416"/>
                </a:lnTo>
                <a:lnTo>
                  <a:pt x="892912" y="55084"/>
                </a:lnTo>
                <a:lnTo>
                  <a:pt x="900000" y="90190"/>
                </a:lnTo>
                <a:lnTo>
                  <a:pt x="900000" y="450943"/>
                </a:lnTo>
                <a:lnTo>
                  <a:pt x="892912" y="486049"/>
                </a:lnTo>
                <a:lnTo>
                  <a:pt x="873583" y="514717"/>
                </a:lnTo>
                <a:lnTo>
                  <a:pt x="844915" y="534046"/>
                </a:lnTo>
                <a:lnTo>
                  <a:pt x="809809" y="541134"/>
                </a:lnTo>
                <a:lnTo>
                  <a:pt x="90190" y="541134"/>
                </a:lnTo>
                <a:lnTo>
                  <a:pt x="55084" y="534046"/>
                </a:lnTo>
                <a:lnTo>
                  <a:pt x="26416" y="514717"/>
                </a:lnTo>
                <a:lnTo>
                  <a:pt x="7087" y="486049"/>
                </a:lnTo>
                <a:lnTo>
                  <a:pt x="0" y="450943"/>
                </a:lnTo>
                <a:lnTo>
                  <a:pt x="0" y="9019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schemeClr val="bg1"/>
                </a:solidFill>
                <a:latin typeface="Futura PT Demi" panose="020B0702020204020303" pitchFamily="34" charset="-52"/>
              </a:rPr>
              <a:t>Июль</a:t>
            </a:r>
            <a:endParaRPr sz="1600" dirty="0">
              <a:solidFill>
                <a:schemeClr val="bg1"/>
              </a:solidFill>
              <a:latin typeface="Futura PT Demi" panose="020B0702020204020303" pitchFamily="34" charset="-52"/>
            </a:endParaRPr>
          </a:p>
        </p:txBody>
      </p:sp>
      <p:sp>
        <p:nvSpPr>
          <p:cNvPr id="84" name="object 37">
            <a:extLst>
              <a:ext uri="{FF2B5EF4-FFF2-40B4-BE49-F238E27FC236}">
                <a16:creationId xmlns:a16="http://schemas.microsoft.com/office/drawing/2014/main" id="{FA9A9EFC-CFAF-4441-A5AA-D75DC50CBBEA}"/>
              </a:ext>
            </a:extLst>
          </p:cNvPr>
          <p:cNvSpPr/>
          <p:nvPr/>
        </p:nvSpPr>
        <p:spPr>
          <a:xfrm rot="16200000">
            <a:off x="7383791" y="2774612"/>
            <a:ext cx="876872" cy="460764"/>
          </a:xfrm>
          <a:custGeom>
            <a:avLst/>
            <a:gdLst/>
            <a:ahLst/>
            <a:cxnLst/>
            <a:rect l="l" t="t" r="r" b="b"/>
            <a:pathLst>
              <a:path w="900429" h="541654">
                <a:moveTo>
                  <a:pt x="0" y="90190"/>
                </a:moveTo>
                <a:lnTo>
                  <a:pt x="7087" y="55084"/>
                </a:lnTo>
                <a:lnTo>
                  <a:pt x="26416" y="26416"/>
                </a:lnTo>
                <a:lnTo>
                  <a:pt x="55084" y="7087"/>
                </a:lnTo>
                <a:lnTo>
                  <a:pt x="90190" y="0"/>
                </a:lnTo>
                <a:lnTo>
                  <a:pt x="809809" y="0"/>
                </a:lnTo>
                <a:lnTo>
                  <a:pt x="844915" y="7087"/>
                </a:lnTo>
                <a:lnTo>
                  <a:pt x="873583" y="26416"/>
                </a:lnTo>
                <a:lnTo>
                  <a:pt x="892912" y="55084"/>
                </a:lnTo>
                <a:lnTo>
                  <a:pt x="900000" y="90190"/>
                </a:lnTo>
                <a:lnTo>
                  <a:pt x="900000" y="450943"/>
                </a:lnTo>
                <a:lnTo>
                  <a:pt x="892912" y="486049"/>
                </a:lnTo>
                <a:lnTo>
                  <a:pt x="873583" y="514717"/>
                </a:lnTo>
                <a:lnTo>
                  <a:pt x="844915" y="534046"/>
                </a:lnTo>
                <a:lnTo>
                  <a:pt x="809809" y="541134"/>
                </a:lnTo>
                <a:lnTo>
                  <a:pt x="90190" y="541134"/>
                </a:lnTo>
                <a:lnTo>
                  <a:pt x="55084" y="534046"/>
                </a:lnTo>
                <a:lnTo>
                  <a:pt x="26416" y="514717"/>
                </a:lnTo>
                <a:lnTo>
                  <a:pt x="7087" y="486049"/>
                </a:lnTo>
                <a:lnTo>
                  <a:pt x="0" y="450943"/>
                </a:lnTo>
                <a:lnTo>
                  <a:pt x="0" y="9019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schemeClr val="bg1"/>
                </a:solidFill>
                <a:latin typeface="Futura PT Demi" panose="020B0702020204020303" pitchFamily="34" charset="-52"/>
              </a:rPr>
              <a:t>Август</a:t>
            </a:r>
            <a:endParaRPr sz="1600" dirty="0">
              <a:solidFill>
                <a:schemeClr val="bg1"/>
              </a:solidFill>
              <a:latin typeface="Futura PT Demi" panose="020B0702020204020303" pitchFamily="34" charset="-52"/>
            </a:endParaRPr>
          </a:p>
        </p:txBody>
      </p:sp>
      <p:sp>
        <p:nvSpPr>
          <p:cNvPr id="89" name="object 37">
            <a:extLst>
              <a:ext uri="{FF2B5EF4-FFF2-40B4-BE49-F238E27FC236}">
                <a16:creationId xmlns:a16="http://schemas.microsoft.com/office/drawing/2014/main" id="{8782E5C7-1389-483A-82B8-4EEDCDD0C118}"/>
              </a:ext>
            </a:extLst>
          </p:cNvPr>
          <p:cNvSpPr/>
          <p:nvPr/>
        </p:nvSpPr>
        <p:spPr>
          <a:xfrm>
            <a:off x="8143343" y="2569407"/>
            <a:ext cx="914586" cy="871172"/>
          </a:xfrm>
          <a:custGeom>
            <a:avLst/>
            <a:gdLst/>
            <a:ahLst/>
            <a:cxnLst/>
            <a:rect l="l" t="t" r="r" b="b"/>
            <a:pathLst>
              <a:path w="900429" h="541654">
                <a:moveTo>
                  <a:pt x="0" y="90190"/>
                </a:moveTo>
                <a:lnTo>
                  <a:pt x="7087" y="55084"/>
                </a:lnTo>
                <a:lnTo>
                  <a:pt x="26416" y="26416"/>
                </a:lnTo>
                <a:lnTo>
                  <a:pt x="55084" y="7087"/>
                </a:lnTo>
                <a:lnTo>
                  <a:pt x="90190" y="0"/>
                </a:lnTo>
                <a:lnTo>
                  <a:pt x="809809" y="0"/>
                </a:lnTo>
                <a:lnTo>
                  <a:pt x="844915" y="7087"/>
                </a:lnTo>
                <a:lnTo>
                  <a:pt x="873583" y="26416"/>
                </a:lnTo>
                <a:lnTo>
                  <a:pt x="892912" y="55084"/>
                </a:lnTo>
                <a:lnTo>
                  <a:pt x="900000" y="90190"/>
                </a:lnTo>
                <a:lnTo>
                  <a:pt x="900000" y="450943"/>
                </a:lnTo>
                <a:lnTo>
                  <a:pt x="892912" y="486049"/>
                </a:lnTo>
                <a:lnTo>
                  <a:pt x="873583" y="514717"/>
                </a:lnTo>
                <a:lnTo>
                  <a:pt x="844915" y="534046"/>
                </a:lnTo>
                <a:lnTo>
                  <a:pt x="809809" y="541134"/>
                </a:lnTo>
                <a:lnTo>
                  <a:pt x="90190" y="541134"/>
                </a:lnTo>
                <a:lnTo>
                  <a:pt x="55084" y="534046"/>
                </a:lnTo>
                <a:lnTo>
                  <a:pt x="26416" y="514717"/>
                </a:lnTo>
                <a:lnTo>
                  <a:pt x="7087" y="486049"/>
                </a:lnTo>
                <a:lnTo>
                  <a:pt x="0" y="450943"/>
                </a:lnTo>
                <a:lnTo>
                  <a:pt x="0" y="9019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schemeClr val="bg1"/>
                </a:solidFill>
                <a:latin typeface="Futura PT Demi" panose="020B0702020204020303" pitchFamily="34" charset="-52"/>
              </a:rPr>
              <a:t>Сентябрь</a:t>
            </a:r>
            <a:endParaRPr sz="1600" dirty="0">
              <a:solidFill>
                <a:schemeClr val="bg1"/>
              </a:solidFill>
              <a:latin typeface="Futura PT Demi" panose="020B0702020204020303" pitchFamily="34" charset="-52"/>
            </a:endParaRPr>
          </a:p>
        </p:txBody>
      </p:sp>
      <p:sp>
        <p:nvSpPr>
          <p:cNvPr id="91" name="object 37">
            <a:extLst>
              <a:ext uri="{FF2B5EF4-FFF2-40B4-BE49-F238E27FC236}">
                <a16:creationId xmlns:a16="http://schemas.microsoft.com/office/drawing/2014/main" id="{4FC2A2CA-2B8A-4FDD-8236-4C6182F4BDE5}"/>
              </a:ext>
            </a:extLst>
          </p:cNvPr>
          <p:cNvSpPr/>
          <p:nvPr/>
        </p:nvSpPr>
        <p:spPr>
          <a:xfrm>
            <a:off x="9123746" y="2561423"/>
            <a:ext cx="914586" cy="887141"/>
          </a:xfrm>
          <a:custGeom>
            <a:avLst/>
            <a:gdLst/>
            <a:ahLst/>
            <a:cxnLst/>
            <a:rect l="l" t="t" r="r" b="b"/>
            <a:pathLst>
              <a:path w="900429" h="541654">
                <a:moveTo>
                  <a:pt x="0" y="90190"/>
                </a:moveTo>
                <a:lnTo>
                  <a:pt x="7087" y="55084"/>
                </a:lnTo>
                <a:lnTo>
                  <a:pt x="26416" y="26416"/>
                </a:lnTo>
                <a:lnTo>
                  <a:pt x="55084" y="7087"/>
                </a:lnTo>
                <a:lnTo>
                  <a:pt x="90190" y="0"/>
                </a:lnTo>
                <a:lnTo>
                  <a:pt x="809809" y="0"/>
                </a:lnTo>
                <a:lnTo>
                  <a:pt x="844915" y="7087"/>
                </a:lnTo>
                <a:lnTo>
                  <a:pt x="873583" y="26416"/>
                </a:lnTo>
                <a:lnTo>
                  <a:pt x="892912" y="55084"/>
                </a:lnTo>
                <a:lnTo>
                  <a:pt x="900000" y="90190"/>
                </a:lnTo>
                <a:lnTo>
                  <a:pt x="900000" y="450943"/>
                </a:lnTo>
                <a:lnTo>
                  <a:pt x="892912" y="486049"/>
                </a:lnTo>
                <a:lnTo>
                  <a:pt x="873583" y="514717"/>
                </a:lnTo>
                <a:lnTo>
                  <a:pt x="844915" y="534046"/>
                </a:lnTo>
                <a:lnTo>
                  <a:pt x="809809" y="541134"/>
                </a:lnTo>
                <a:lnTo>
                  <a:pt x="90190" y="541134"/>
                </a:lnTo>
                <a:lnTo>
                  <a:pt x="55084" y="534046"/>
                </a:lnTo>
                <a:lnTo>
                  <a:pt x="26416" y="514717"/>
                </a:lnTo>
                <a:lnTo>
                  <a:pt x="7087" y="486049"/>
                </a:lnTo>
                <a:lnTo>
                  <a:pt x="0" y="450943"/>
                </a:lnTo>
                <a:lnTo>
                  <a:pt x="0" y="9019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schemeClr val="bg1"/>
                </a:solidFill>
                <a:latin typeface="Futura PT Demi" panose="020B0702020204020303" pitchFamily="34" charset="-52"/>
              </a:rPr>
              <a:t>Октябрь</a:t>
            </a:r>
            <a:endParaRPr sz="1600" dirty="0">
              <a:solidFill>
                <a:schemeClr val="bg1"/>
              </a:solidFill>
              <a:latin typeface="Futura PT Demi" panose="020B0702020204020303" pitchFamily="34" charset="-52"/>
            </a:endParaRPr>
          </a:p>
        </p:txBody>
      </p:sp>
      <p:sp>
        <p:nvSpPr>
          <p:cNvPr id="92" name="object 37">
            <a:extLst>
              <a:ext uri="{FF2B5EF4-FFF2-40B4-BE49-F238E27FC236}">
                <a16:creationId xmlns:a16="http://schemas.microsoft.com/office/drawing/2014/main" id="{1EEE07DC-2E6D-413E-AF33-CAE14C9D8EBE}"/>
              </a:ext>
            </a:extLst>
          </p:cNvPr>
          <p:cNvSpPr/>
          <p:nvPr/>
        </p:nvSpPr>
        <p:spPr>
          <a:xfrm>
            <a:off x="10101646" y="2561423"/>
            <a:ext cx="914586" cy="887141"/>
          </a:xfrm>
          <a:custGeom>
            <a:avLst/>
            <a:gdLst/>
            <a:ahLst/>
            <a:cxnLst/>
            <a:rect l="l" t="t" r="r" b="b"/>
            <a:pathLst>
              <a:path w="900429" h="541654">
                <a:moveTo>
                  <a:pt x="0" y="90190"/>
                </a:moveTo>
                <a:lnTo>
                  <a:pt x="7087" y="55084"/>
                </a:lnTo>
                <a:lnTo>
                  <a:pt x="26416" y="26416"/>
                </a:lnTo>
                <a:lnTo>
                  <a:pt x="55084" y="7087"/>
                </a:lnTo>
                <a:lnTo>
                  <a:pt x="90190" y="0"/>
                </a:lnTo>
                <a:lnTo>
                  <a:pt x="809809" y="0"/>
                </a:lnTo>
                <a:lnTo>
                  <a:pt x="844915" y="7087"/>
                </a:lnTo>
                <a:lnTo>
                  <a:pt x="873583" y="26416"/>
                </a:lnTo>
                <a:lnTo>
                  <a:pt x="892912" y="55084"/>
                </a:lnTo>
                <a:lnTo>
                  <a:pt x="900000" y="90190"/>
                </a:lnTo>
                <a:lnTo>
                  <a:pt x="900000" y="450943"/>
                </a:lnTo>
                <a:lnTo>
                  <a:pt x="892912" y="486049"/>
                </a:lnTo>
                <a:lnTo>
                  <a:pt x="873583" y="514717"/>
                </a:lnTo>
                <a:lnTo>
                  <a:pt x="844915" y="534046"/>
                </a:lnTo>
                <a:lnTo>
                  <a:pt x="809809" y="541134"/>
                </a:lnTo>
                <a:lnTo>
                  <a:pt x="90190" y="541134"/>
                </a:lnTo>
                <a:lnTo>
                  <a:pt x="55084" y="534046"/>
                </a:lnTo>
                <a:lnTo>
                  <a:pt x="26416" y="514717"/>
                </a:lnTo>
                <a:lnTo>
                  <a:pt x="7087" y="486049"/>
                </a:lnTo>
                <a:lnTo>
                  <a:pt x="0" y="450943"/>
                </a:lnTo>
                <a:lnTo>
                  <a:pt x="0" y="9019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schemeClr val="bg1"/>
                </a:solidFill>
                <a:latin typeface="Futura PT Demi" panose="020B0702020204020303" pitchFamily="34" charset="-52"/>
              </a:rPr>
              <a:t>Ноябрь</a:t>
            </a:r>
            <a:endParaRPr sz="1600" dirty="0">
              <a:solidFill>
                <a:schemeClr val="bg1"/>
              </a:solidFill>
              <a:latin typeface="Futura PT Demi" panose="020B0702020204020303" pitchFamily="34" charset="-52"/>
            </a:endParaRPr>
          </a:p>
        </p:txBody>
      </p:sp>
      <p:cxnSp>
        <p:nvCxnSpPr>
          <p:cNvPr id="97" name="Прямая соединительная линия 96">
            <a:extLst>
              <a:ext uri="{FF2B5EF4-FFF2-40B4-BE49-F238E27FC236}">
                <a16:creationId xmlns:a16="http://schemas.microsoft.com/office/drawing/2014/main" id="{B09A9AA1-FAA4-424E-8153-395861B64E13}"/>
              </a:ext>
            </a:extLst>
          </p:cNvPr>
          <p:cNvCxnSpPr>
            <a:cxnSpLocks/>
          </p:cNvCxnSpPr>
          <p:nvPr/>
        </p:nvCxnSpPr>
        <p:spPr>
          <a:xfrm flipH="1">
            <a:off x="8480733" y="2261342"/>
            <a:ext cx="1" cy="339565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>
            <a:extLst>
              <a:ext uri="{FF2B5EF4-FFF2-40B4-BE49-F238E27FC236}">
                <a16:creationId xmlns:a16="http://schemas.microsoft.com/office/drawing/2014/main" id="{991AA845-F34B-408F-A89C-6331F72F0044}"/>
              </a:ext>
            </a:extLst>
          </p:cNvPr>
          <p:cNvCxnSpPr>
            <a:cxnSpLocks/>
          </p:cNvCxnSpPr>
          <p:nvPr/>
        </p:nvCxnSpPr>
        <p:spPr>
          <a:xfrm>
            <a:off x="9500706" y="3377568"/>
            <a:ext cx="0" cy="359190"/>
          </a:xfrm>
          <a:prstGeom prst="line">
            <a:avLst/>
          </a:prstGeom>
          <a:ln w="28575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08017926-C3F4-4801-BD53-0E1238167789}"/>
              </a:ext>
            </a:extLst>
          </p:cNvPr>
          <p:cNvSpPr txBox="1"/>
          <p:nvPr/>
        </p:nvSpPr>
        <p:spPr>
          <a:xfrm>
            <a:off x="9309238" y="4316274"/>
            <a:ext cx="18844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Futura PT Medium" panose="020B0602020204020303" pitchFamily="34" charset="-52"/>
              </a:rPr>
              <a:t>НАЦИОНАЛЬНЫЙ чемпионат «Абилимпикс»</a:t>
            </a:r>
          </a:p>
        </p:txBody>
      </p:sp>
      <p:sp>
        <p:nvSpPr>
          <p:cNvPr id="103" name="Прямоугольник: скругленные углы 102">
            <a:extLst>
              <a:ext uri="{FF2B5EF4-FFF2-40B4-BE49-F238E27FC236}">
                <a16:creationId xmlns:a16="http://schemas.microsoft.com/office/drawing/2014/main" id="{1B254A47-05C0-416A-A658-FC040560F39B}"/>
              </a:ext>
            </a:extLst>
          </p:cNvPr>
          <p:cNvSpPr/>
          <p:nvPr/>
        </p:nvSpPr>
        <p:spPr>
          <a:xfrm>
            <a:off x="7467612" y="840091"/>
            <a:ext cx="2123302" cy="1413710"/>
          </a:xfrm>
          <a:prstGeom prst="roundRect">
            <a:avLst>
              <a:gd name="adj" fmla="val 4932"/>
            </a:avLst>
          </a:prstGeom>
          <a:solidFill>
            <a:srgbClr val="FBDBDD"/>
          </a:solidFill>
          <a:ln w="19050"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0BDE821-4400-4608-A4D7-294E24738776}"/>
              </a:ext>
            </a:extLst>
          </p:cNvPr>
          <p:cNvSpPr txBox="1"/>
          <p:nvPr/>
        </p:nvSpPr>
        <p:spPr>
          <a:xfrm>
            <a:off x="7625430" y="917005"/>
            <a:ext cx="1807666" cy="1202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Предоставление заявок для участия в Национальном чемпионате «Абилимпикс»</a:t>
            </a:r>
          </a:p>
        </p:txBody>
      </p:sp>
      <p:sp>
        <p:nvSpPr>
          <p:cNvPr id="106" name="Прямоугольник: скругленные углы 105">
            <a:extLst>
              <a:ext uri="{FF2B5EF4-FFF2-40B4-BE49-F238E27FC236}">
                <a16:creationId xmlns:a16="http://schemas.microsoft.com/office/drawing/2014/main" id="{5E8C62FB-CEE7-4EB9-81A3-788E99749E64}"/>
              </a:ext>
            </a:extLst>
          </p:cNvPr>
          <p:cNvSpPr/>
          <p:nvPr/>
        </p:nvSpPr>
        <p:spPr>
          <a:xfrm>
            <a:off x="9664369" y="840091"/>
            <a:ext cx="2387446" cy="1406572"/>
          </a:xfrm>
          <a:prstGeom prst="roundRect">
            <a:avLst>
              <a:gd name="adj" fmla="val 4048"/>
            </a:avLst>
          </a:prstGeom>
          <a:solidFill>
            <a:srgbClr val="E4EBFE"/>
          </a:solidFill>
          <a:ln w="19050"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B55200E-2DF6-4341-B44F-762469E7F64B}"/>
              </a:ext>
            </a:extLst>
          </p:cNvPr>
          <p:cNvSpPr txBox="1"/>
          <p:nvPr/>
        </p:nvSpPr>
        <p:spPr>
          <a:xfrm>
            <a:off x="9775925" y="917005"/>
            <a:ext cx="2202434" cy="1202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Предоставление отчетов по реализации планов мероприятий и  показателей Концепции движения «Абилимпикс»</a:t>
            </a:r>
          </a:p>
        </p:txBody>
      </p:sp>
      <p:sp>
        <p:nvSpPr>
          <p:cNvPr id="112" name="Прямоугольник: скругленные углы 111">
            <a:extLst>
              <a:ext uri="{FF2B5EF4-FFF2-40B4-BE49-F238E27FC236}">
                <a16:creationId xmlns:a16="http://schemas.microsoft.com/office/drawing/2014/main" id="{AA8F14D9-ABB5-4504-9B46-9B5A617741FF}"/>
              </a:ext>
            </a:extLst>
          </p:cNvPr>
          <p:cNvSpPr/>
          <p:nvPr/>
        </p:nvSpPr>
        <p:spPr>
          <a:xfrm>
            <a:off x="99928" y="836613"/>
            <a:ext cx="2896464" cy="1406572"/>
          </a:xfrm>
          <a:prstGeom prst="roundRect">
            <a:avLst>
              <a:gd name="adj" fmla="val 4048"/>
            </a:avLst>
          </a:prstGeom>
          <a:solidFill>
            <a:srgbClr val="E4EBFE"/>
          </a:solidFill>
          <a:ln w="19050"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F82E1673-2D52-4DC2-9C6E-C5935B3ECAE5}"/>
              </a:ext>
            </a:extLst>
          </p:cNvPr>
          <p:cNvSpPr txBox="1"/>
          <p:nvPr/>
        </p:nvSpPr>
        <p:spPr>
          <a:xfrm>
            <a:off x="190922" y="1066895"/>
            <a:ext cx="2805470" cy="980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Сбор предварительных и итоговых паспортов, графиков проведения региональных чемпионатов «Абилимпикс»</a:t>
            </a:r>
          </a:p>
        </p:txBody>
      </p:sp>
      <p:sp>
        <p:nvSpPr>
          <p:cNvPr id="115" name="Прямоугольник: скругленные углы 114">
            <a:extLst>
              <a:ext uri="{FF2B5EF4-FFF2-40B4-BE49-F238E27FC236}">
                <a16:creationId xmlns:a16="http://schemas.microsoft.com/office/drawing/2014/main" id="{58DE3C07-CF0C-4F6F-9630-99E684FFBBF2}"/>
              </a:ext>
            </a:extLst>
          </p:cNvPr>
          <p:cNvSpPr/>
          <p:nvPr/>
        </p:nvSpPr>
        <p:spPr>
          <a:xfrm rot="10800000">
            <a:off x="1195118" y="4220741"/>
            <a:ext cx="2091259" cy="926530"/>
          </a:xfrm>
          <a:prstGeom prst="roundRect">
            <a:avLst>
              <a:gd name="adj" fmla="val 4048"/>
            </a:avLst>
          </a:prstGeom>
          <a:gradFill flip="none" rotWithShape="1">
            <a:gsLst>
              <a:gs pos="0">
                <a:srgbClr val="DEF3EE"/>
              </a:gs>
              <a:gs pos="100000">
                <a:srgbClr val="E4EBFE"/>
              </a:gs>
            </a:gsLst>
            <a:lin ang="18900000" scaled="1"/>
            <a:tileRect/>
          </a:gra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42E8CD6F-AF4E-439B-B6E1-49C3D70612C6}"/>
              </a:ext>
            </a:extLst>
          </p:cNvPr>
          <p:cNvSpPr txBox="1"/>
          <p:nvPr/>
        </p:nvSpPr>
        <p:spPr>
          <a:xfrm>
            <a:off x="1339612" y="4278183"/>
            <a:ext cx="18844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Futura PT Medium" panose="020B0602020204020303" pitchFamily="34" charset="-52"/>
              </a:rPr>
              <a:t>РЕГИОНАЛЬНЫЕ чемпионаты </a:t>
            </a:r>
          </a:p>
          <a:p>
            <a:r>
              <a:rPr lang="ru-RU" sz="1600" dirty="0">
                <a:solidFill>
                  <a:srgbClr val="000000"/>
                </a:solidFill>
                <a:latin typeface="Futura PT Medium" panose="020B0602020204020303" pitchFamily="34" charset="-52"/>
              </a:rPr>
              <a:t>«Абилимпикс»</a:t>
            </a:r>
          </a:p>
        </p:txBody>
      </p:sp>
      <p:cxnSp>
        <p:nvCxnSpPr>
          <p:cNvPr id="119" name="Прямая соединительная линия 118">
            <a:extLst>
              <a:ext uri="{FF2B5EF4-FFF2-40B4-BE49-F238E27FC236}">
                <a16:creationId xmlns:a16="http://schemas.microsoft.com/office/drawing/2014/main" id="{B5E17184-886E-4177-9057-F933C861B289}"/>
              </a:ext>
            </a:extLst>
          </p:cNvPr>
          <p:cNvCxnSpPr>
            <a:cxnSpLocks/>
          </p:cNvCxnSpPr>
          <p:nvPr/>
        </p:nvCxnSpPr>
        <p:spPr>
          <a:xfrm flipV="1">
            <a:off x="4739969" y="3667230"/>
            <a:ext cx="0" cy="564749"/>
          </a:xfrm>
          <a:prstGeom prst="line">
            <a:avLst/>
          </a:prstGeom>
          <a:ln w="28575">
            <a:gradFill flip="none" rotWithShape="1">
              <a:gsLst>
                <a:gs pos="99000">
                  <a:srgbClr val="FFC000"/>
                </a:gs>
                <a:gs pos="14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99BFC6CC-BAAD-42D4-B41D-86F9E5607E26}"/>
              </a:ext>
            </a:extLst>
          </p:cNvPr>
          <p:cNvSpPr txBox="1"/>
          <p:nvPr/>
        </p:nvSpPr>
        <p:spPr>
          <a:xfrm>
            <a:off x="3391173" y="4267100"/>
            <a:ext cx="2214995" cy="980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Повышение квалификации экспертов чемпионатов «Абилимпикс»</a:t>
            </a:r>
          </a:p>
        </p:txBody>
      </p:sp>
      <p:sp>
        <p:nvSpPr>
          <p:cNvPr id="160" name="Прямоугольник: скругленные углы 159">
            <a:extLst>
              <a:ext uri="{FF2B5EF4-FFF2-40B4-BE49-F238E27FC236}">
                <a16:creationId xmlns:a16="http://schemas.microsoft.com/office/drawing/2014/main" id="{555BFFD0-523E-400F-827C-6F50E37EB1DE}"/>
              </a:ext>
            </a:extLst>
          </p:cNvPr>
          <p:cNvSpPr/>
          <p:nvPr/>
        </p:nvSpPr>
        <p:spPr>
          <a:xfrm>
            <a:off x="5662714" y="4231979"/>
            <a:ext cx="1804897" cy="1024402"/>
          </a:xfrm>
          <a:prstGeom prst="roundRect">
            <a:avLst>
              <a:gd name="adj" fmla="val 4048"/>
            </a:avLst>
          </a:prstGeom>
          <a:gradFill flip="none" rotWithShape="1">
            <a:gsLst>
              <a:gs pos="60000">
                <a:srgbClr val="EEF0D0"/>
              </a:gs>
              <a:gs pos="0">
                <a:srgbClr val="DEF3EE"/>
              </a:gs>
              <a:gs pos="100000">
                <a:srgbClr val="FFF4D1"/>
              </a:gs>
            </a:gsLst>
            <a:lin ang="18900000" scaled="1"/>
            <a:tileRect/>
          </a:gra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2" name="Прямоугольник: скругленные углы 121">
            <a:extLst>
              <a:ext uri="{FF2B5EF4-FFF2-40B4-BE49-F238E27FC236}">
                <a16:creationId xmlns:a16="http://schemas.microsoft.com/office/drawing/2014/main" id="{DB14EE61-87B8-415C-9CB7-A47A5D35B8FE}"/>
              </a:ext>
            </a:extLst>
          </p:cNvPr>
          <p:cNvSpPr/>
          <p:nvPr/>
        </p:nvSpPr>
        <p:spPr>
          <a:xfrm>
            <a:off x="564224" y="5627850"/>
            <a:ext cx="10982324" cy="385731"/>
          </a:xfrm>
          <a:prstGeom prst="roundRect">
            <a:avLst>
              <a:gd name="adj" fmla="val 50000"/>
            </a:avLst>
          </a:prstGeom>
          <a:solidFill>
            <a:srgbClr val="E4EBFE"/>
          </a:solidFill>
          <a:ln w="19050"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ECD41B1C-AD3F-475B-A9E4-5B7868242DF6}"/>
              </a:ext>
            </a:extLst>
          </p:cNvPr>
          <p:cNvSpPr txBox="1"/>
          <p:nvPr/>
        </p:nvSpPr>
        <p:spPr>
          <a:xfrm>
            <a:off x="1864386" y="5669063"/>
            <a:ext cx="8382000" cy="316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 err="1">
                <a:solidFill>
                  <a:srgbClr val="000000"/>
                </a:solidFill>
                <a:latin typeface="Futura PT Book" panose="020B0502020204020303" pitchFamily="34" charset="-52"/>
              </a:rPr>
              <a:t>Межчемпионатные</a:t>
            </a: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 мероприятия + информационное сопровождение движения «Абилимпикс»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F165947-8466-4DA8-A4A9-AD0A4ADFF747}"/>
              </a:ext>
            </a:extLst>
          </p:cNvPr>
          <p:cNvSpPr txBox="1"/>
          <p:nvPr/>
        </p:nvSpPr>
        <p:spPr>
          <a:xfrm>
            <a:off x="5718246" y="4267100"/>
            <a:ext cx="1742976" cy="980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Отборочный этап Национального чемпионата «Абилимпикс»</a:t>
            </a:r>
          </a:p>
        </p:txBody>
      </p:sp>
      <p:cxnSp>
        <p:nvCxnSpPr>
          <p:cNvPr id="126" name="Прямая соединительная линия 125">
            <a:extLst>
              <a:ext uri="{FF2B5EF4-FFF2-40B4-BE49-F238E27FC236}">
                <a16:creationId xmlns:a16="http://schemas.microsoft.com/office/drawing/2014/main" id="{62825A1B-59DC-4A59-B444-7CC5AF54C135}"/>
              </a:ext>
            </a:extLst>
          </p:cNvPr>
          <p:cNvCxnSpPr>
            <a:cxnSpLocks/>
          </p:cNvCxnSpPr>
          <p:nvPr/>
        </p:nvCxnSpPr>
        <p:spPr>
          <a:xfrm flipH="1">
            <a:off x="5632474" y="4000209"/>
            <a:ext cx="1159782" cy="0"/>
          </a:xfrm>
          <a:prstGeom prst="line">
            <a:avLst/>
          </a:prstGeom>
          <a:ln w="28575">
            <a:gradFill flip="none" rotWithShape="1">
              <a:gsLst>
                <a:gs pos="99000">
                  <a:srgbClr val="FFC000"/>
                </a:gs>
                <a:gs pos="14000">
                  <a:schemeClr val="accent2"/>
                </a:gs>
              </a:gsLst>
              <a:lin ang="10800000" scaled="1"/>
              <a:tileRect/>
            </a:gra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7" name="Прямая соединительная линия 126">
            <a:extLst>
              <a:ext uri="{FF2B5EF4-FFF2-40B4-BE49-F238E27FC236}">
                <a16:creationId xmlns:a16="http://schemas.microsoft.com/office/drawing/2014/main" id="{DA513BB7-0FE0-46C4-8453-25C2B5E3B84C}"/>
              </a:ext>
            </a:extLst>
          </p:cNvPr>
          <p:cNvCxnSpPr>
            <a:cxnSpLocks/>
          </p:cNvCxnSpPr>
          <p:nvPr/>
        </p:nvCxnSpPr>
        <p:spPr>
          <a:xfrm>
            <a:off x="6792256" y="3424394"/>
            <a:ext cx="0" cy="58859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8" name="Прямая соединительная линия 127">
            <a:extLst>
              <a:ext uri="{FF2B5EF4-FFF2-40B4-BE49-F238E27FC236}">
                <a16:creationId xmlns:a16="http://schemas.microsoft.com/office/drawing/2014/main" id="{41E0E30C-58A5-4C0D-B653-8343F528BF81}"/>
              </a:ext>
            </a:extLst>
          </p:cNvPr>
          <p:cNvCxnSpPr>
            <a:cxnSpLocks/>
          </p:cNvCxnSpPr>
          <p:nvPr/>
        </p:nvCxnSpPr>
        <p:spPr>
          <a:xfrm>
            <a:off x="5646097" y="3426994"/>
            <a:ext cx="0" cy="564557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9" name="Прямая соединительная линия 128">
            <a:extLst>
              <a:ext uri="{FF2B5EF4-FFF2-40B4-BE49-F238E27FC236}">
                <a16:creationId xmlns:a16="http://schemas.microsoft.com/office/drawing/2014/main" id="{CBB4688E-CED1-48A0-9DC8-A910313A1F84}"/>
              </a:ext>
            </a:extLst>
          </p:cNvPr>
          <p:cNvCxnSpPr>
            <a:cxnSpLocks/>
          </p:cNvCxnSpPr>
          <p:nvPr/>
        </p:nvCxnSpPr>
        <p:spPr>
          <a:xfrm flipV="1">
            <a:off x="6209994" y="4012990"/>
            <a:ext cx="0" cy="218989"/>
          </a:xfrm>
          <a:prstGeom prst="line">
            <a:avLst/>
          </a:prstGeom>
          <a:ln w="28575">
            <a:gradFill flip="none" rotWithShape="1">
              <a:gsLst>
                <a:gs pos="99000">
                  <a:srgbClr val="FFC000"/>
                </a:gs>
                <a:gs pos="14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1" name="Овал 140">
            <a:extLst>
              <a:ext uri="{FF2B5EF4-FFF2-40B4-BE49-F238E27FC236}">
                <a16:creationId xmlns:a16="http://schemas.microsoft.com/office/drawing/2014/main" id="{0B573F16-DD87-4789-A5FA-5E9A4A3A8B78}"/>
              </a:ext>
            </a:extLst>
          </p:cNvPr>
          <p:cNvSpPr/>
          <p:nvPr/>
        </p:nvSpPr>
        <p:spPr>
          <a:xfrm rot="4500000">
            <a:off x="2960599" y="4140915"/>
            <a:ext cx="157150" cy="157148"/>
          </a:xfrm>
          <a:prstGeom prst="ellipse">
            <a:avLst/>
          </a:prstGeom>
          <a:gradFill flip="none" rotWithShape="1">
            <a:gsLst>
              <a:gs pos="100000">
                <a:schemeClr val="accent2"/>
              </a:gs>
              <a:gs pos="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2" name="Овал 141">
            <a:extLst>
              <a:ext uri="{FF2B5EF4-FFF2-40B4-BE49-F238E27FC236}">
                <a16:creationId xmlns:a16="http://schemas.microsoft.com/office/drawing/2014/main" id="{79ABAFB9-9B45-4A04-9DD9-41B69838937F}"/>
              </a:ext>
            </a:extLst>
          </p:cNvPr>
          <p:cNvSpPr/>
          <p:nvPr/>
        </p:nvSpPr>
        <p:spPr>
          <a:xfrm rot="1800000">
            <a:off x="4659434" y="4140915"/>
            <a:ext cx="157150" cy="157148"/>
          </a:xfrm>
          <a:prstGeom prst="ellipse">
            <a:avLst/>
          </a:prstGeom>
          <a:gradFill flip="none" rotWithShape="1">
            <a:gsLst>
              <a:gs pos="100000">
                <a:schemeClr val="accent2"/>
              </a:gs>
              <a:gs pos="0">
                <a:srgbClr val="FFC0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3" name="Овал 142">
            <a:extLst>
              <a:ext uri="{FF2B5EF4-FFF2-40B4-BE49-F238E27FC236}">
                <a16:creationId xmlns:a16="http://schemas.microsoft.com/office/drawing/2014/main" id="{EBF4604A-7368-4DF2-861E-093D5B92EF85}"/>
              </a:ext>
            </a:extLst>
          </p:cNvPr>
          <p:cNvSpPr/>
          <p:nvPr/>
        </p:nvSpPr>
        <p:spPr>
          <a:xfrm rot="1800000">
            <a:off x="6131420" y="4140915"/>
            <a:ext cx="157150" cy="157148"/>
          </a:xfrm>
          <a:prstGeom prst="ellipse">
            <a:avLst/>
          </a:prstGeom>
          <a:gradFill flip="none" rotWithShape="1">
            <a:gsLst>
              <a:gs pos="100000">
                <a:schemeClr val="accent2"/>
              </a:gs>
              <a:gs pos="0">
                <a:srgbClr val="FFC0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4" name="Овал 143">
            <a:extLst>
              <a:ext uri="{FF2B5EF4-FFF2-40B4-BE49-F238E27FC236}">
                <a16:creationId xmlns:a16="http://schemas.microsoft.com/office/drawing/2014/main" id="{2F7146A8-04BB-4FD8-B567-A2107E9633D1}"/>
              </a:ext>
            </a:extLst>
          </p:cNvPr>
          <p:cNvSpPr/>
          <p:nvPr/>
        </p:nvSpPr>
        <p:spPr>
          <a:xfrm rot="15300000">
            <a:off x="9965401" y="4140915"/>
            <a:ext cx="157150" cy="1571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Овал 144">
            <a:extLst>
              <a:ext uri="{FF2B5EF4-FFF2-40B4-BE49-F238E27FC236}">
                <a16:creationId xmlns:a16="http://schemas.microsoft.com/office/drawing/2014/main" id="{CF797291-BC94-4DD1-B3BC-5CFF0C43C77A}"/>
              </a:ext>
            </a:extLst>
          </p:cNvPr>
          <p:cNvSpPr/>
          <p:nvPr/>
        </p:nvSpPr>
        <p:spPr>
          <a:xfrm rot="15300000">
            <a:off x="6500841" y="2163179"/>
            <a:ext cx="157150" cy="15714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6" name="Овал 145">
            <a:extLst>
              <a:ext uri="{FF2B5EF4-FFF2-40B4-BE49-F238E27FC236}">
                <a16:creationId xmlns:a16="http://schemas.microsoft.com/office/drawing/2014/main" id="{A559F4FD-3408-4623-BF51-9EF37ABB7C38}"/>
              </a:ext>
            </a:extLst>
          </p:cNvPr>
          <p:cNvSpPr/>
          <p:nvPr/>
        </p:nvSpPr>
        <p:spPr>
          <a:xfrm rot="15300000">
            <a:off x="8395682" y="2163179"/>
            <a:ext cx="157150" cy="1571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7" name="Овал 146">
            <a:extLst>
              <a:ext uri="{FF2B5EF4-FFF2-40B4-BE49-F238E27FC236}">
                <a16:creationId xmlns:a16="http://schemas.microsoft.com/office/drawing/2014/main" id="{E24E84C7-821C-4DF9-9F3C-CB2AF7C7DA90}"/>
              </a:ext>
            </a:extLst>
          </p:cNvPr>
          <p:cNvSpPr/>
          <p:nvPr/>
        </p:nvSpPr>
        <p:spPr>
          <a:xfrm rot="15300000">
            <a:off x="9371042" y="2163179"/>
            <a:ext cx="157150" cy="1571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8" name="Овал 147">
            <a:extLst>
              <a:ext uri="{FF2B5EF4-FFF2-40B4-BE49-F238E27FC236}">
                <a16:creationId xmlns:a16="http://schemas.microsoft.com/office/drawing/2014/main" id="{5ED76D13-DD09-4BAA-809A-3B76BB50298C}"/>
              </a:ext>
            </a:extLst>
          </p:cNvPr>
          <p:cNvSpPr/>
          <p:nvPr/>
        </p:nvSpPr>
        <p:spPr>
          <a:xfrm rot="15300000">
            <a:off x="11453842" y="2163179"/>
            <a:ext cx="157150" cy="15714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9" name="Овал 148">
            <a:extLst>
              <a:ext uri="{FF2B5EF4-FFF2-40B4-BE49-F238E27FC236}">
                <a16:creationId xmlns:a16="http://schemas.microsoft.com/office/drawing/2014/main" id="{243C289E-AE98-4097-BC61-A698D9FD987F}"/>
              </a:ext>
            </a:extLst>
          </p:cNvPr>
          <p:cNvSpPr/>
          <p:nvPr/>
        </p:nvSpPr>
        <p:spPr>
          <a:xfrm rot="15300000">
            <a:off x="2497802" y="2163179"/>
            <a:ext cx="157150" cy="15714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Овал 149">
            <a:extLst>
              <a:ext uri="{FF2B5EF4-FFF2-40B4-BE49-F238E27FC236}">
                <a16:creationId xmlns:a16="http://schemas.microsoft.com/office/drawing/2014/main" id="{A7A7B9E7-B2EB-4D99-9FE2-512D3AF780E5}"/>
              </a:ext>
            </a:extLst>
          </p:cNvPr>
          <p:cNvSpPr/>
          <p:nvPr/>
        </p:nvSpPr>
        <p:spPr>
          <a:xfrm rot="15300000">
            <a:off x="6013162" y="5541379"/>
            <a:ext cx="157150" cy="15714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1" name="Овал 150">
            <a:extLst>
              <a:ext uri="{FF2B5EF4-FFF2-40B4-BE49-F238E27FC236}">
                <a16:creationId xmlns:a16="http://schemas.microsoft.com/office/drawing/2014/main" id="{6FBB3A98-BB16-4D56-B624-A42AC7CF8688}"/>
              </a:ext>
            </a:extLst>
          </p:cNvPr>
          <p:cNvSpPr/>
          <p:nvPr/>
        </p:nvSpPr>
        <p:spPr>
          <a:xfrm rot="15300000">
            <a:off x="499668" y="2163179"/>
            <a:ext cx="157150" cy="15714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" name="Рисунок 162">
            <a:extLst>
              <a:ext uri="{FF2B5EF4-FFF2-40B4-BE49-F238E27FC236}">
                <a16:creationId xmlns:a16="http://schemas.microsoft.com/office/drawing/2014/main" id="{CB8591D1-12D8-4E4B-ACE0-C9E7927ADB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6263" y="6128701"/>
            <a:ext cx="327421" cy="394584"/>
          </a:xfrm>
          <a:prstGeom prst="rect">
            <a:avLst/>
          </a:prstGeom>
        </p:spPr>
      </p:pic>
      <p:pic>
        <p:nvPicPr>
          <p:cNvPr id="164" name="Рисунок 163">
            <a:extLst>
              <a:ext uri="{FF2B5EF4-FFF2-40B4-BE49-F238E27FC236}">
                <a16:creationId xmlns:a16="http://schemas.microsoft.com/office/drawing/2014/main" id="{1D7E8DAB-792D-4A8F-BFC5-5D2395CA44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8638" y="6086860"/>
            <a:ext cx="606983" cy="426586"/>
          </a:xfrm>
          <a:prstGeom prst="rect">
            <a:avLst/>
          </a:prstGeom>
        </p:spPr>
      </p:pic>
      <p:pic>
        <p:nvPicPr>
          <p:cNvPr id="165" name="Рисунок 164">
            <a:extLst>
              <a:ext uri="{FF2B5EF4-FFF2-40B4-BE49-F238E27FC236}">
                <a16:creationId xmlns:a16="http://schemas.microsoft.com/office/drawing/2014/main" id="{859F2B3C-C08D-4C5E-BC22-64CE5046ED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3875" y="6109608"/>
            <a:ext cx="394404" cy="381091"/>
          </a:xfrm>
          <a:prstGeom prst="rect">
            <a:avLst/>
          </a:prstGeom>
        </p:spPr>
      </p:pic>
      <p:pic>
        <p:nvPicPr>
          <p:cNvPr id="166" name="Рисунок 165">
            <a:extLst>
              <a:ext uri="{FF2B5EF4-FFF2-40B4-BE49-F238E27FC236}">
                <a16:creationId xmlns:a16="http://schemas.microsoft.com/office/drawing/2014/main" id="{9E92C55D-6218-4472-B224-F002E817D8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71735" y="6135384"/>
            <a:ext cx="772465" cy="329538"/>
          </a:xfrm>
          <a:prstGeom prst="rect">
            <a:avLst/>
          </a:prstGeom>
        </p:spPr>
      </p:pic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80E1EE04-B9B6-45CA-838A-212C42808C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85380" y="6242059"/>
            <a:ext cx="1888515" cy="16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41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3FAC8B1-112F-498C-A6FD-3871DF980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733" y="1238769"/>
            <a:ext cx="8617413" cy="5619232"/>
          </a:xfrm>
          <a:prstGeom prst="rect">
            <a:avLst/>
          </a:prstGeom>
        </p:spPr>
      </p:pic>
      <p:cxnSp>
        <p:nvCxnSpPr>
          <p:cNvPr id="109" name="Прямая соединительная линия 108">
            <a:extLst>
              <a:ext uri="{FF2B5EF4-FFF2-40B4-BE49-F238E27FC236}">
                <a16:creationId xmlns:a16="http://schemas.microsoft.com/office/drawing/2014/main" id="{D1B0E254-1E1A-44CD-8628-919219022C0F}"/>
              </a:ext>
            </a:extLst>
          </p:cNvPr>
          <p:cNvCxnSpPr>
            <a:cxnSpLocks/>
          </p:cNvCxnSpPr>
          <p:nvPr/>
        </p:nvCxnSpPr>
        <p:spPr>
          <a:xfrm>
            <a:off x="391796" y="5883220"/>
            <a:ext cx="11396702" cy="0"/>
          </a:xfrm>
          <a:prstGeom prst="line">
            <a:avLst/>
          </a:prstGeom>
          <a:ln w="571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laceHolder 1">
            <a:extLst>
              <a:ext uri="{FF2B5EF4-FFF2-40B4-BE49-F238E27FC236}">
                <a16:creationId xmlns:a16="http://schemas.microsoft.com/office/drawing/2014/main" id="{F0DD4436-A856-478C-8510-5FA8F23E4DCC}"/>
              </a:ext>
            </a:extLst>
          </p:cNvPr>
          <p:cNvSpPr txBox="1">
            <a:spLocks/>
          </p:cNvSpPr>
          <p:nvPr/>
        </p:nvSpPr>
        <p:spPr>
          <a:xfrm>
            <a:off x="439413" y="359432"/>
            <a:ext cx="11574787" cy="47236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00">
              <a:spcBef>
                <a:spcPts val="130"/>
              </a:spcBef>
              <a:tabLst>
                <a:tab pos="0" algn="l"/>
              </a:tabLst>
            </a:pPr>
            <a:r>
              <a:rPr lang="ru-RU" sz="2800" b="1" spc="-1" dirty="0">
                <a:solidFill>
                  <a:srgbClr val="0540F2"/>
                </a:solidFill>
                <a:latin typeface="Futura PT Heavy"/>
                <a:ea typeface="Calibri"/>
              </a:rPr>
              <a:t>Чек-лист руководителя Центра развития движения «Абилимпикс»</a:t>
            </a:r>
            <a:endParaRPr lang="ru-RU" sz="2800" spc="-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958F8625-AAC7-4E9B-8CC2-D0338A268080}"/>
              </a:ext>
            </a:extLst>
          </p:cNvPr>
          <p:cNvGrpSpPr/>
          <p:nvPr/>
        </p:nvGrpSpPr>
        <p:grpSpPr>
          <a:xfrm>
            <a:off x="4668570" y="3678308"/>
            <a:ext cx="2893099" cy="1822057"/>
            <a:chOff x="4668570" y="3678308"/>
            <a:chExt cx="2893099" cy="1822057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66" name="Прямоугольник: скругленные углы 65">
              <a:extLst>
                <a:ext uri="{FF2B5EF4-FFF2-40B4-BE49-F238E27FC236}">
                  <a16:creationId xmlns:a16="http://schemas.microsoft.com/office/drawing/2014/main" id="{13C1E7D4-1F81-48EF-BED3-B0D3EDC0D302}"/>
                </a:ext>
              </a:extLst>
            </p:cNvPr>
            <p:cNvSpPr/>
            <p:nvPr/>
          </p:nvSpPr>
          <p:spPr>
            <a:xfrm>
              <a:off x="4668570" y="4030896"/>
              <a:ext cx="2893099" cy="1469469"/>
            </a:xfrm>
            <a:prstGeom prst="roundRect">
              <a:avLst>
                <a:gd name="adj" fmla="val 4048"/>
              </a:avLst>
            </a:prstGeom>
            <a:solidFill>
              <a:srgbClr val="E4EB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C8F93971-EE4D-458C-9031-53BDAF3B167F}"/>
                </a:ext>
              </a:extLst>
            </p:cNvPr>
            <p:cNvSpPr/>
            <p:nvPr/>
          </p:nvSpPr>
          <p:spPr>
            <a:xfrm>
              <a:off x="4668570" y="3678308"/>
              <a:ext cx="2893099" cy="557686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C719C589-0A19-4E45-9C44-88589C1AEEFC}"/>
              </a:ext>
            </a:extLst>
          </p:cNvPr>
          <p:cNvSpPr txBox="1"/>
          <p:nvPr/>
        </p:nvSpPr>
        <p:spPr>
          <a:xfrm>
            <a:off x="4807202" y="4314549"/>
            <a:ext cx="26603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Предоставление предварительных паспортов региональных чемпионатов «Абилимпикс»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206227A-AA0E-4329-B7A3-C5B4B08BB7DF}"/>
              </a:ext>
            </a:extLst>
          </p:cNvPr>
          <p:cNvSpPr txBox="1"/>
          <p:nvPr/>
        </p:nvSpPr>
        <p:spPr>
          <a:xfrm>
            <a:off x="5139439" y="3742221"/>
            <a:ext cx="19513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До </a:t>
            </a:r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15</a:t>
            </a: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Февраля</a:t>
            </a:r>
            <a:endParaRPr lang="ru-RU" sz="1600" dirty="0">
              <a:solidFill>
                <a:schemeClr val="bg1"/>
              </a:solidFill>
              <a:latin typeface="Futura PT Demi Italic" panose="020B0702020204090303" pitchFamily="34" charset="-52"/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9270BCCC-6410-4825-B77D-B294AC49D3AF}"/>
              </a:ext>
            </a:extLst>
          </p:cNvPr>
          <p:cNvGrpSpPr/>
          <p:nvPr/>
        </p:nvGrpSpPr>
        <p:grpSpPr>
          <a:xfrm>
            <a:off x="436576" y="1242898"/>
            <a:ext cx="4021055" cy="1614660"/>
            <a:chOff x="436576" y="1242898"/>
            <a:chExt cx="4021055" cy="161466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68" name="Прямоугольник: скругленные углы 67">
              <a:extLst>
                <a:ext uri="{FF2B5EF4-FFF2-40B4-BE49-F238E27FC236}">
                  <a16:creationId xmlns:a16="http://schemas.microsoft.com/office/drawing/2014/main" id="{7CBE7082-3496-47AC-BD7B-FF06A0150D01}"/>
                </a:ext>
              </a:extLst>
            </p:cNvPr>
            <p:cNvSpPr/>
            <p:nvPr/>
          </p:nvSpPr>
          <p:spPr>
            <a:xfrm>
              <a:off x="436576" y="1651119"/>
              <a:ext cx="4021055" cy="1206439"/>
            </a:xfrm>
            <a:prstGeom prst="roundRect">
              <a:avLst>
                <a:gd name="adj" fmla="val 4048"/>
              </a:avLst>
            </a:prstGeom>
            <a:solidFill>
              <a:srgbClr val="E4EB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" dirty="0"/>
            </a:p>
          </p:txBody>
        </p:sp>
        <p:sp>
          <p:nvSpPr>
            <p:cNvPr id="70" name="Прямоугольник: скругленные углы 69">
              <a:extLst>
                <a:ext uri="{FF2B5EF4-FFF2-40B4-BE49-F238E27FC236}">
                  <a16:creationId xmlns:a16="http://schemas.microsoft.com/office/drawing/2014/main" id="{888C3319-8F9B-4986-AA48-AB331B99E9BC}"/>
                </a:ext>
              </a:extLst>
            </p:cNvPr>
            <p:cNvSpPr/>
            <p:nvPr/>
          </p:nvSpPr>
          <p:spPr>
            <a:xfrm>
              <a:off x="450817" y="1242898"/>
              <a:ext cx="4006814" cy="568143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E0ED4F5D-C7EE-41FF-A8EE-5F2D3B98D2C2}"/>
              </a:ext>
            </a:extLst>
          </p:cNvPr>
          <p:cNvSpPr txBox="1"/>
          <p:nvPr/>
        </p:nvSpPr>
        <p:spPr>
          <a:xfrm>
            <a:off x="889224" y="1872320"/>
            <a:ext cx="31748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Предоставление предварительных паспортов региональных чемпионатов «Абилимпикс»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129AFF8-F945-46B3-97E5-20B7806EB301}"/>
              </a:ext>
            </a:extLst>
          </p:cNvPr>
          <p:cNvSpPr txBox="1"/>
          <p:nvPr/>
        </p:nvSpPr>
        <p:spPr>
          <a:xfrm>
            <a:off x="1170623" y="1337205"/>
            <a:ext cx="26120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Декабрь - Январь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D69984FC-58BC-4A1B-B9BD-F45811411AF4}"/>
              </a:ext>
            </a:extLst>
          </p:cNvPr>
          <p:cNvGrpSpPr/>
          <p:nvPr/>
        </p:nvGrpSpPr>
        <p:grpSpPr>
          <a:xfrm>
            <a:off x="2083739" y="3027698"/>
            <a:ext cx="2374501" cy="2464268"/>
            <a:chOff x="2083739" y="3027698"/>
            <a:chExt cx="2374501" cy="2464268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72" name="Прямоугольник: скругленные углы 71">
              <a:extLst>
                <a:ext uri="{FF2B5EF4-FFF2-40B4-BE49-F238E27FC236}">
                  <a16:creationId xmlns:a16="http://schemas.microsoft.com/office/drawing/2014/main" id="{3D366C5E-668C-4ADE-9AC3-5D4CDCD0EB8C}"/>
                </a:ext>
              </a:extLst>
            </p:cNvPr>
            <p:cNvSpPr/>
            <p:nvPr/>
          </p:nvSpPr>
          <p:spPr>
            <a:xfrm>
              <a:off x="2083739" y="3322403"/>
              <a:ext cx="2374501" cy="2169563"/>
            </a:xfrm>
            <a:prstGeom prst="roundRect">
              <a:avLst>
                <a:gd name="adj" fmla="val 4048"/>
              </a:avLst>
            </a:prstGeom>
            <a:solidFill>
              <a:srgbClr val="E4EB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74" name="Прямоугольник: скругленные углы 73">
              <a:extLst>
                <a:ext uri="{FF2B5EF4-FFF2-40B4-BE49-F238E27FC236}">
                  <a16:creationId xmlns:a16="http://schemas.microsoft.com/office/drawing/2014/main" id="{16C48C90-7CBA-4BD0-98A9-B7BEBCA0A736}"/>
                </a:ext>
              </a:extLst>
            </p:cNvPr>
            <p:cNvSpPr/>
            <p:nvPr/>
          </p:nvSpPr>
          <p:spPr>
            <a:xfrm>
              <a:off x="2083740" y="3027698"/>
              <a:ext cx="2374500" cy="557686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679C075D-2FB8-42EC-8192-B86BC429E9DF}"/>
              </a:ext>
            </a:extLst>
          </p:cNvPr>
          <p:cNvSpPr txBox="1"/>
          <p:nvPr/>
        </p:nvSpPr>
        <p:spPr>
          <a:xfrm>
            <a:off x="2355591" y="3768942"/>
            <a:ext cx="191330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Разработка плана мероприятий  движения «Абилимпикс» </a:t>
            </a:r>
            <a:b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</a:b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в регионе на текущий год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B3DD8AD-E1C9-46AE-AA03-E0ACEE243B28}"/>
              </a:ext>
            </a:extLst>
          </p:cNvPr>
          <p:cNvSpPr txBox="1"/>
          <p:nvPr/>
        </p:nvSpPr>
        <p:spPr>
          <a:xfrm>
            <a:off x="2233541" y="3080755"/>
            <a:ext cx="20353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Январь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0DB4B5E6-B25E-40F8-851D-0D457BE7F5E3}"/>
              </a:ext>
            </a:extLst>
          </p:cNvPr>
          <p:cNvGrpSpPr/>
          <p:nvPr/>
        </p:nvGrpSpPr>
        <p:grpSpPr>
          <a:xfrm>
            <a:off x="4668569" y="1240967"/>
            <a:ext cx="2893101" cy="2239896"/>
            <a:chOff x="4668569" y="1240967"/>
            <a:chExt cx="2893101" cy="2239896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79" name="Прямоугольник: скругленные углы 78">
              <a:extLst>
                <a:ext uri="{FF2B5EF4-FFF2-40B4-BE49-F238E27FC236}">
                  <a16:creationId xmlns:a16="http://schemas.microsoft.com/office/drawing/2014/main" id="{E78D2780-9075-4A6E-9046-D494DBFEBE09}"/>
                </a:ext>
              </a:extLst>
            </p:cNvPr>
            <p:cNvSpPr/>
            <p:nvPr/>
          </p:nvSpPr>
          <p:spPr>
            <a:xfrm>
              <a:off x="4668569" y="1652046"/>
              <a:ext cx="2893101" cy="1828817"/>
            </a:xfrm>
            <a:prstGeom prst="roundRect">
              <a:avLst>
                <a:gd name="adj" fmla="val 4048"/>
              </a:avLst>
            </a:prstGeom>
            <a:solidFill>
              <a:srgbClr val="E4EB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" dirty="0"/>
            </a:p>
          </p:txBody>
        </p:sp>
        <p:sp>
          <p:nvSpPr>
            <p:cNvPr id="81" name="Прямоугольник: скругленные углы 80">
              <a:extLst>
                <a:ext uri="{FF2B5EF4-FFF2-40B4-BE49-F238E27FC236}">
                  <a16:creationId xmlns:a16="http://schemas.microsoft.com/office/drawing/2014/main" id="{F8D0255A-0745-49EF-9BDD-71C45612A509}"/>
                </a:ext>
              </a:extLst>
            </p:cNvPr>
            <p:cNvSpPr/>
            <p:nvPr/>
          </p:nvSpPr>
          <p:spPr>
            <a:xfrm>
              <a:off x="4668570" y="1240967"/>
              <a:ext cx="2893099" cy="567850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"/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45A1F099-3D74-410F-A8EC-BBDF12DAA038}"/>
              </a:ext>
            </a:extLst>
          </p:cNvPr>
          <p:cNvSpPr txBox="1"/>
          <p:nvPr/>
        </p:nvSpPr>
        <p:spPr>
          <a:xfrm>
            <a:off x="4720710" y="1867143"/>
            <a:ext cx="28332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Предоставление: Медиаплана освещения регионального чемпионата в СМИ, Плана проведения </a:t>
            </a:r>
            <a:r>
              <a:rPr lang="ru-RU" sz="1600" dirty="0" err="1">
                <a:solidFill>
                  <a:srgbClr val="000000"/>
                </a:solidFill>
                <a:latin typeface="Futura PT Book" panose="020B0502020204020303" pitchFamily="34" charset="-52"/>
              </a:rPr>
              <a:t>межчемпионатных</a:t>
            </a: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 мероприятий в субъекте РФ </a:t>
            </a:r>
            <a:b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</a:b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на текущий год)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EF7A4FD-6C4A-47CB-8071-443201DA2153}"/>
              </a:ext>
            </a:extLst>
          </p:cNvPr>
          <p:cNvSpPr txBox="1"/>
          <p:nvPr/>
        </p:nvSpPr>
        <p:spPr>
          <a:xfrm>
            <a:off x="5256265" y="1317478"/>
            <a:ext cx="17177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До </a:t>
            </a:r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1 Февраля</a:t>
            </a:r>
            <a:endParaRPr lang="ru-RU" sz="1600" dirty="0">
              <a:solidFill>
                <a:schemeClr val="bg1"/>
              </a:solidFill>
              <a:latin typeface="Futura PT Demi Italic" panose="020B0702020204090303" pitchFamily="34" charset="-52"/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0732F357-E614-497E-A9D5-78AB61578D06}"/>
              </a:ext>
            </a:extLst>
          </p:cNvPr>
          <p:cNvGrpSpPr/>
          <p:nvPr/>
        </p:nvGrpSpPr>
        <p:grpSpPr>
          <a:xfrm>
            <a:off x="7795099" y="1237860"/>
            <a:ext cx="3994134" cy="1811787"/>
            <a:chOff x="7795099" y="1237860"/>
            <a:chExt cx="3994134" cy="1811787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87" name="Прямоугольник: скругленные углы 86">
              <a:extLst>
                <a:ext uri="{FF2B5EF4-FFF2-40B4-BE49-F238E27FC236}">
                  <a16:creationId xmlns:a16="http://schemas.microsoft.com/office/drawing/2014/main" id="{BC5CD55A-ADBC-45B5-8B40-96ADE6AA21C4}"/>
                </a:ext>
              </a:extLst>
            </p:cNvPr>
            <p:cNvSpPr/>
            <p:nvPr/>
          </p:nvSpPr>
          <p:spPr>
            <a:xfrm>
              <a:off x="7795099" y="1737315"/>
              <a:ext cx="3994134" cy="1312332"/>
            </a:xfrm>
            <a:prstGeom prst="roundRect">
              <a:avLst>
                <a:gd name="adj" fmla="val 4932"/>
              </a:avLst>
            </a:prstGeom>
            <a:solidFill>
              <a:srgbClr val="DEF3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5" name="Прямоугольник: скругленные углы 84">
              <a:extLst>
                <a:ext uri="{FF2B5EF4-FFF2-40B4-BE49-F238E27FC236}">
                  <a16:creationId xmlns:a16="http://schemas.microsoft.com/office/drawing/2014/main" id="{BA0C35FC-52FF-458D-99A8-AFB071655382}"/>
                </a:ext>
              </a:extLst>
            </p:cNvPr>
            <p:cNvSpPr/>
            <p:nvPr/>
          </p:nvSpPr>
          <p:spPr>
            <a:xfrm>
              <a:off x="7795099" y="1237860"/>
              <a:ext cx="3994134" cy="570958"/>
            </a:xfrm>
            <a:prstGeom prst="roundRect">
              <a:avLst>
                <a:gd name="adj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DD1205F7-5369-47FD-AE17-6FA7D3AEAED5}"/>
              </a:ext>
            </a:extLst>
          </p:cNvPr>
          <p:cNvSpPr txBox="1"/>
          <p:nvPr/>
        </p:nvSpPr>
        <p:spPr>
          <a:xfrm>
            <a:off x="7931871" y="2013734"/>
            <a:ext cx="39865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Проведение региональных чемпионатов «Абилимпикс» </a:t>
            </a:r>
            <a:r>
              <a:rPr lang="ru-RU" sz="1600" dirty="0">
                <a:solidFill>
                  <a:schemeClr val="accent2"/>
                </a:solidFill>
                <a:latin typeface="Futura PT Book" panose="020B0502020204020303" pitchFamily="34" charset="-52"/>
              </a:rPr>
              <a:t>(См. Приложение 1 Чек-Лист Регионального чемпионата «Абилимпикс») 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7F81062-8D60-473C-807D-48D89081AB95}"/>
              </a:ext>
            </a:extLst>
          </p:cNvPr>
          <p:cNvSpPr txBox="1"/>
          <p:nvPr/>
        </p:nvSpPr>
        <p:spPr>
          <a:xfrm>
            <a:off x="8445845" y="1315255"/>
            <a:ext cx="26926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1</a:t>
            </a: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Марта</a:t>
            </a: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 – </a:t>
            </a:r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30 Апреля</a:t>
            </a: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 </a:t>
            </a:r>
          </a:p>
        </p:txBody>
      </p: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2844BAF8-C272-44C9-8E05-49D3A21C65D6}"/>
              </a:ext>
            </a:extLst>
          </p:cNvPr>
          <p:cNvGrpSpPr/>
          <p:nvPr/>
        </p:nvGrpSpPr>
        <p:grpSpPr>
          <a:xfrm>
            <a:off x="4731049" y="6096425"/>
            <a:ext cx="2792383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89" name="Прямоугольник: скругленные углы 88">
              <a:extLst>
                <a:ext uri="{FF2B5EF4-FFF2-40B4-BE49-F238E27FC236}">
                  <a16:creationId xmlns:a16="http://schemas.microsoft.com/office/drawing/2014/main" id="{B8C94E22-B06F-42C8-A490-837063813C78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E5C9BDE0-7155-4301-BF2B-D5AE95446727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ФЕВРАЛЬ</a:t>
              </a:r>
            </a:p>
          </p:txBody>
        </p:sp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458C4C3D-FEB3-4A3C-8C69-21B44D1FF5D3}"/>
              </a:ext>
            </a:extLst>
          </p:cNvPr>
          <p:cNvGrpSpPr/>
          <p:nvPr/>
        </p:nvGrpSpPr>
        <p:grpSpPr>
          <a:xfrm>
            <a:off x="7787095" y="6106418"/>
            <a:ext cx="1849754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92" name="Прямоугольник: скругленные углы 91">
              <a:extLst>
                <a:ext uri="{FF2B5EF4-FFF2-40B4-BE49-F238E27FC236}">
                  <a16:creationId xmlns:a16="http://schemas.microsoft.com/office/drawing/2014/main" id="{11D67F45-6E03-493B-A529-826BFD11A5FA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rgbClr val="B7E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DE12AC8-30B0-4146-8C3C-3A1A2B150CC3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МАРТ</a:t>
              </a:r>
            </a:p>
          </p:txBody>
        </p:sp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4793B444-1A2C-4BB0-9289-EADE528E5765}"/>
              </a:ext>
            </a:extLst>
          </p:cNvPr>
          <p:cNvGrpSpPr/>
          <p:nvPr/>
        </p:nvGrpSpPr>
        <p:grpSpPr>
          <a:xfrm>
            <a:off x="9760097" y="6106418"/>
            <a:ext cx="1972142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95" name="Прямоугольник: скругленные углы 94">
              <a:extLst>
                <a:ext uri="{FF2B5EF4-FFF2-40B4-BE49-F238E27FC236}">
                  <a16:creationId xmlns:a16="http://schemas.microsoft.com/office/drawing/2014/main" id="{7C605443-2929-4507-A681-61236039B98F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rgbClr val="B7E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4B7D2B53-1F7E-49D7-817F-F0610124DF14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АПРЕЛЬ</a:t>
              </a:r>
            </a:p>
          </p:txBody>
        </p:sp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EC15CBF5-ECD9-4DF0-B118-56D625B5993D}"/>
              </a:ext>
            </a:extLst>
          </p:cNvPr>
          <p:cNvGrpSpPr/>
          <p:nvPr/>
        </p:nvGrpSpPr>
        <p:grpSpPr>
          <a:xfrm>
            <a:off x="386005" y="6096425"/>
            <a:ext cx="2164812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98" name="Прямоугольник: скругленные углы 97">
              <a:extLst>
                <a:ext uri="{FF2B5EF4-FFF2-40B4-BE49-F238E27FC236}">
                  <a16:creationId xmlns:a16="http://schemas.microsoft.com/office/drawing/2014/main" id="{3AB3DE3F-DB78-475E-AC34-29870F76A4B3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0A956B4B-4AD4-4F2E-A3CB-0BD236F9CF35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337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ДЕКАБРЬ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8ACCA1DD-BE8D-46D9-BEC7-B6D8A52D33BE}"/>
              </a:ext>
            </a:extLst>
          </p:cNvPr>
          <p:cNvGrpSpPr/>
          <p:nvPr/>
        </p:nvGrpSpPr>
        <p:grpSpPr>
          <a:xfrm>
            <a:off x="2651514" y="6096425"/>
            <a:ext cx="2000122" cy="346770"/>
            <a:chOff x="319405" y="5693350"/>
            <a:chExt cx="525122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101" name="Прямоугольник: скругленные углы 100">
              <a:extLst>
                <a:ext uri="{FF2B5EF4-FFF2-40B4-BE49-F238E27FC236}">
                  <a16:creationId xmlns:a16="http://schemas.microsoft.com/office/drawing/2014/main" id="{B4827373-C8EF-4DDF-ADF4-238A2B34788F}"/>
                </a:ext>
              </a:extLst>
            </p:cNvPr>
            <p:cNvSpPr/>
            <p:nvPr/>
          </p:nvSpPr>
          <p:spPr>
            <a:xfrm>
              <a:off x="319405" y="5693350"/>
              <a:ext cx="525122" cy="44704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B7E5BB89-C71B-47A4-8C89-BC35BB5A8C2C}"/>
                </a:ext>
              </a:extLst>
            </p:cNvPr>
            <p:cNvSpPr txBox="1"/>
            <p:nvPr/>
          </p:nvSpPr>
          <p:spPr>
            <a:xfrm>
              <a:off x="381659" y="5748242"/>
              <a:ext cx="407647" cy="337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ЯНВАРЬ</a:t>
              </a:r>
            </a:p>
          </p:txBody>
        </p:sp>
      </p:grpSp>
      <p:sp>
        <p:nvSpPr>
          <p:cNvPr id="104" name="Овал 103">
            <a:extLst>
              <a:ext uri="{FF2B5EF4-FFF2-40B4-BE49-F238E27FC236}">
                <a16:creationId xmlns:a16="http://schemas.microsoft.com/office/drawing/2014/main" id="{F2B1D9F0-9B1B-4A92-9137-2613F8F9E327}"/>
              </a:ext>
            </a:extLst>
          </p:cNvPr>
          <p:cNvSpPr/>
          <p:nvPr/>
        </p:nvSpPr>
        <p:spPr>
          <a:xfrm>
            <a:off x="1349500" y="5757960"/>
            <a:ext cx="237822" cy="2378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Овал 104">
            <a:extLst>
              <a:ext uri="{FF2B5EF4-FFF2-40B4-BE49-F238E27FC236}">
                <a16:creationId xmlns:a16="http://schemas.microsoft.com/office/drawing/2014/main" id="{1AE05043-AE06-4EE3-8298-B3D5F2553F7E}"/>
              </a:ext>
            </a:extLst>
          </p:cNvPr>
          <p:cNvSpPr/>
          <p:nvPr/>
        </p:nvSpPr>
        <p:spPr>
          <a:xfrm>
            <a:off x="3546057" y="5757960"/>
            <a:ext cx="237822" cy="2378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Овал 105">
            <a:extLst>
              <a:ext uri="{FF2B5EF4-FFF2-40B4-BE49-F238E27FC236}">
                <a16:creationId xmlns:a16="http://schemas.microsoft.com/office/drawing/2014/main" id="{5621394D-E38A-4EC2-AA64-5C8D9CC2FBAA}"/>
              </a:ext>
            </a:extLst>
          </p:cNvPr>
          <p:cNvSpPr/>
          <p:nvPr/>
        </p:nvSpPr>
        <p:spPr>
          <a:xfrm>
            <a:off x="6036662" y="5757960"/>
            <a:ext cx="237822" cy="2378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Овал 106">
            <a:extLst>
              <a:ext uri="{FF2B5EF4-FFF2-40B4-BE49-F238E27FC236}">
                <a16:creationId xmlns:a16="http://schemas.microsoft.com/office/drawing/2014/main" id="{5F2AC3CB-F889-4249-BD9D-45B86CA79ABE}"/>
              </a:ext>
            </a:extLst>
          </p:cNvPr>
          <p:cNvSpPr/>
          <p:nvPr/>
        </p:nvSpPr>
        <p:spPr>
          <a:xfrm>
            <a:off x="8593061" y="5757960"/>
            <a:ext cx="237822" cy="2378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Овал 107">
            <a:extLst>
              <a:ext uri="{FF2B5EF4-FFF2-40B4-BE49-F238E27FC236}">
                <a16:creationId xmlns:a16="http://schemas.microsoft.com/office/drawing/2014/main" id="{A2EBA75E-4BDC-4324-A7F3-165F01AE0B34}"/>
              </a:ext>
            </a:extLst>
          </p:cNvPr>
          <p:cNvSpPr/>
          <p:nvPr/>
        </p:nvSpPr>
        <p:spPr>
          <a:xfrm>
            <a:off x="10627256" y="5757960"/>
            <a:ext cx="237822" cy="2378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135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759C0263-7D74-471F-818D-EEA7933CB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733" y="1238769"/>
            <a:ext cx="8617413" cy="5619232"/>
          </a:xfrm>
          <a:prstGeom prst="rect">
            <a:avLst/>
          </a:prstGeom>
        </p:spPr>
      </p:pic>
      <p:cxnSp>
        <p:nvCxnSpPr>
          <p:cNvPr id="109" name="Прямая соединительная линия 108">
            <a:extLst>
              <a:ext uri="{FF2B5EF4-FFF2-40B4-BE49-F238E27FC236}">
                <a16:creationId xmlns:a16="http://schemas.microsoft.com/office/drawing/2014/main" id="{836544DF-10CE-4488-A220-84EDEFB0C2CF}"/>
              </a:ext>
            </a:extLst>
          </p:cNvPr>
          <p:cNvCxnSpPr>
            <a:cxnSpLocks/>
          </p:cNvCxnSpPr>
          <p:nvPr/>
        </p:nvCxnSpPr>
        <p:spPr>
          <a:xfrm>
            <a:off x="391796" y="5883220"/>
            <a:ext cx="11396702" cy="0"/>
          </a:xfrm>
          <a:prstGeom prst="line">
            <a:avLst/>
          </a:prstGeom>
          <a:ln w="571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7828687-2823-41D7-8B6D-F90006587BD7}"/>
              </a:ext>
            </a:extLst>
          </p:cNvPr>
          <p:cNvGrpSpPr/>
          <p:nvPr/>
        </p:nvGrpSpPr>
        <p:grpSpPr>
          <a:xfrm>
            <a:off x="6351147" y="1239431"/>
            <a:ext cx="3542561" cy="2217073"/>
            <a:chOff x="6351147" y="1239431"/>
            <a:chExt cx="3542561" cy="2217073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66" name="Прямоугольник: скругленные углы 65">
              <a:extLst>
                <a:ext uri="{FF2B5EF4-FFF2-40B4-BE49-F238E27FC236}">
                  <a16:creationId xmlns:a16="http://schemas.microsoft.com/office/drawing/2014/main" id="{13C1E7D4-1F81-48EF-BED3-B0D3EDC0D302}"/>
                </a:ext>
              </a:extLst>
            </p:cNvPr>
            <p:cNvSpPr/>
            <p:nvPr/>
          </p:nvSpPr>
          <p:spPr>
            <a:xfrm>
              <a:off x="6351147" y="1685846"/>
              <a:ext cx="3542560" cy="1770658"/>
            </a:xfrm>
            <a:prstGeom prst="roundRect">
              <a:avLst>
                <a:gd name="adj" fmla="val 4048"/>
              </a:avLst>
            </a:prstGeom>
            <a:solidFill>
              <a:srgbClr val="FFEC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C8F93971-EE4D-458C-9031-53BDAF3B167F}"/>
                </a:ext>
              </a:extLst>
            </p:cNvPr>
            <p:cNvSpPr/>
            <p:nvPr/>
          </p:nvSpPr>
          <p:spPr>
            <a:xfrm>
              <a:off x="6351148" y="1239431"/>
              <a:ext cx="3542560" cy="516699"/>
            </a:xfrm>
            <a:prstGeom prst="roundRect">
              <a:avLst>
                <a:gd name="adj" fmla="val 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C719C589-0A19-4E45-9C44-88589C1AEEFC}"/>
              </a:ext>
            </a:extLst>
          </p:cNvPr>
          <p:cNvSpPr txBox="1"/>
          <p:nvPr/>
        </p:nvSpPr>
        <p:spPr>
          <a:xfrm>
            <a:off x="6379366" y="1861035"/>
            <a:ext cx="345423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rgbClr val="000000"/>
                </a:solidFill>
                <a:latin typeface="Futura PT Book" panose="020B0502020204020303" pitchFamily="34" charset="-52"/>
              </a:rPr>
              <a:t>Подача заявок субъекта РФ для участия в «Фестивале возможностей», «Фестивале знакомства с профессией», «Фестивале региональных компетенций» в рамках Национального чемпионата «Абилимпикс»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B020D00-93B4-4852-BA9E-61816E237899}"/>
              </a:ext>
            </a:extLst>
          </p:cNvPr>
          <p:cNvGrpSpPr/>
          <p:nvPr/>
        </p:nvGrpSpPr>
        <p:grpSpPr>
          <a:xfrm>
            <a:off x="355447" y="1239431"/>
            <a:ext cx="2795149" cy="3308604"/>
            <a:chOff x="355447" y="1239431"/>
            <a:chExt cx="2795149" cy="3308604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68" name="Прямоугольник: скругленные углы 67">
              <a:extLst>
                <a:ext uri="{FF2B5EF4-FFF2-40B4-BE49-F238E27FC236}">
                  <a16:creationId xmlns:a16="http://schemas.microsoft.com/office/drawing/2014/main" id="{7CBE7082-3496-47AC-BD7B-FF06A0150D01}"/>
                </a:ext>
              </a:extLst>
            </p:cNvPr>
            <p:cNvSpPr/>
            <p:nvPr/>
          </p:nvSpPr>
          <p:spPr>
            <a:xfrm>
              <a:off x="355447" y="1685846"/>
              <a:ext cx="2795149" cy="2862189"/>
            </a:xfrm>
            <a:prstGeom prst="roundRect">
              <a:avLst>
                <a:gd name="adj" fmla="val 4048"/>
              </a:avLst>
            </a:prstGeom>
            <a:solidFill>
              <a:srgbClr val="DEF3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 dirty="0"/>
            </a:p>
          </p:txBody>
        </p:sp>
        <p:sp>
          <p:nvSpPr>
            <p:cNvPr id="70" name="Прямоугольник: скругленные углы 69">
              <a:extLst>
                <a:ext uri="{FF2B5EF4-FFF2-40B4-BE49-F238E27FC236}">
                  <a16:creationId xmlns:a16="http://schemas.microsoft.com/office/drawing/2014/main" id="{888C3319-8F9B-4986-AA48-AB331B99E9BC}"/>
                </a:ext>
              </a:extLst>
            </p:cNvPr>
            <p:cNvSpPr/>
            <p:nvPr/>
          </p:nvSpPr>
          <p:spPr>
            <a:xfrm>
              <a:off x="355447" y="1239431"/>
              <a:ext cx="2795149" cy="516698"/>
            </a:xfrm>
            <a:prstGeom prst="roundRect">
              <a:avLst>
                <a:gd name="adj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A206227A-AA0E-4329-B7A3-C5B4B08BB7DF}"/>
              </a:ext>
            </a:extLst>
          </p:cNvPr>
          <p:cNvSpPr txBox="1"/>
          <p:nvPr/>
        </p:nvSpPr>
        <p:spPr>
          <a:xfrm>
            <a:off x="7178630" y="1296301"/>
            <a:ext cx="19513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До </a:t>
            </a:r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31</a:t>
            </a: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Августа</a:t>
            </a:r>
            <a:endParaRPr lang="ru-RU" sz="1600" dirty="0">
              <a:solidFill>
                <a:schemeClr val="bg1"/>
              </a:solidFill>
              <a:latin typeface="Futura PT Demi Italic" panose="020B0702020204090303" pitchFamily="34" charset="-52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0ED4F5D-C7EE-41FF-A8EE-5F2D3B98D2C2}"/>
              </a:ext>
            </a:extLst>
          </p:cNvPr>
          <p:cNvSpPr txBox="1"/>
          <p:nvPr/>
        </p:nvSpPr>
        <p:spPr>
          <a:xfrm>
            <a:off x="490724" y="1861035"/>
            <a:ext cx="246281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rgbClr val="000000"/>
                </a:solidFill>
                <a:latin typeface="Futura PT Book" panose="020B0502020204020303" pitchFamily="34" charset="-52"/>
              </a:rPr>
              <a:t>Подача заявок субъекта РФ для участия в Отборочном этапе национального чемпионата «Абилимпикс» (далее – ОЭ), организация направления победителей </a:t>
            </a:r>
            <a:br>
              <a:rPr lang="ru-RU" sz="1500" dirty="0">
                <a:solidFill>
                  <a:srgbClr val="000000"/>
                </a:solidFill>
                <a:latin typeface="Futura PT Book" panose="020B0502020204020303" pitchFamily="34" charset="-52"/>
              </a:rPr>
            </a:br>
            <a:r>
              <a:rPr lang="ru-RU" sz="1500" dirty="0">
                <a:solidFill>
                  <a:srgbClr val="000000"/>
                </a:solidFill>
                <a:latin typeface="Futura PT Book" panose="020B0502020204020303" pitchFamily="34" charset="-52"/>
              </a:rPr>
              <a:t>(1 место) РЧА по основным компетенциям, экспертов, сопровождающих для участия в ОЭ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11FB3A0-174F-4611-BE96-4DCA43C62E80}"/>
              </a:ext>
            </a:extLst>
          </p:cNvPr>
          <p:cNvGrpSpPr/>
          <p:nvPr/>
        </p:nvGrpSpPr>
        <p:grpSpPr>
          <a:xfrm>
            <a:off x="3252783" y="1247578"/>
            <a:ext cx="3008144" cy="2212961"/>
            <a:chOff x="3252783" y="1247578"/>
            <a:chExt cx="3008144" cy="2212961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76" name="Прямоугольник: скругленные углы 75">
              <a:extLst>
                <a:ext uri="{FF2B5EF4-FFF2-40B4-BE49-F238E27FC236}">
                  <a16:creationId xmlns:a16="http://schemas.microsoft.com/office/drawing/2014/main" id="{B2AE2DB2-3DA5-4BA3-A0E9-F59ADC2F89E7}"/>
                </a:ext>
              </a:extLst>
            </p:cNvPr>
            <p:cNvSpPr/>
            <p:nvPr/>
          </p:nvSpPr>
          <p:spPr>
            <a:xfrm>
              <a:off x="3252783" y="1690808"/>
              <a:ext cx="3008144" cy="1769731"/>
            </a:xfrm>
            <a:prstGeom prst="roundRect">
              <a:avLst>
                <a:gd name="adj" fmla="val 4048"/>
              </a:avLst>
            </a:prstGeom>
            <a:gradFill flip="none" rotWithShape="1">
              <a:gsLst>
                <a:gs pos="0">
                  <a:srgbClr val="DEF3EE"/>
                </a:gs>
                <a:gs pos="100000">
                  <a:srgbClr val="FFECB2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7" name="Прямоугольник: скругленные углы 76">
              <a:extLst>
                <a:ext uri="{FF2B5EF4-FFF2-40B4-BE49-F238E27FC236}">
                  <a16:creationId xmlns:a16="http://schemas.microsoft.com/office/drawing/2014/main" id="{8EFAF7C1-900D-46ED-802B-D4EE0E7B5D9B}"/>
                </a:ext>
              </a:extLst>
            </p:cNvPr>
            <p:cNvSpPr/>
            <p:nvPr/>
          </p:nvSpPr>
          <p:spPr>
            <a:xfrm rot="10800000">
              <a:off x="3255683" y="1247578"/>
              <a:ext cx="3005243" cy="526982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accent2"/>
                </a:gs>
                <a:gs pos="100000">
                  <a:srgbClr val="FFC000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6129AFF8-F945-46B3-97E5-20B7806EB301}"/>
              </a:ext>
            </a:extLst>
          </p:cNvPr>
          <p:cNvSpPr txBox="1"/>
          <p:nvPr/>
        </p:nvSpPr>
        <p:spPr>
          <a:xfrm>
            <a:off x="554700" y="1296301"/>
            <a:ext cx="24559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Март - Апрель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79C075D-2FB8-42EC-8192-B86BC429E9DF}"/>
              </a:ext>
            </a:extLst>
          </p:cNvPr>
          <p:cNvSpPr txBox="1"/>
          <p:nvPr/>
        </p:nvSpPr>
        <p:spPr>
          <a:xfrm>
            <a:off x="3365024" y="1861035"/>
            <a:ext cx="277065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rgbClr val="000000"/>
                </a:solidFill>
                <a:latin typeface="Futura PT Book" panose="020B0502020204020303" pitchFamily="34" charset="-52"/>
              </a:rPr>
              <a:t>Участие в Отборочном этапе Национального чемпионата «Абилимпикс» </a:t>
            </a:r>
            <a:r>
              <a:rPr lang="ru-RU" sz="1500" dirty="0">
                <a:solidFill>
                  <a:schemeClr val="accent2"/>
                </a:solidFill>
                <a:latin typeface="Futura PT Book" panose="020B0502020204020303" pitchFamily="34" charset="-52"/>
              </a:rPr>
              <a:t>(См. приложение 2 Чек-лист Отборочного этапа Национального чемпионата «Абилимпикс»)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B3DD8AD-E1C9-46AE-AA03-E0ACEE243B28}"/>
              </a:ext>
            </a:extLst>
          </p:cNvPr>
          <p:cNvSpPr txBox="1"/>
          <p:nvPr/>
        </p:nvSpPr>
        <p:spPr>
          <a:xfrm>
            <a:off x="3973655" y="1296301"/>
            <a:ext cx="15549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Май - Июнь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5F11950F-383D-4641-B8C1-CE00B9357091}"/>
              </a:ext>
            </a:extLst>
          </p:cNvPr>
          <p:cNvGrpSpPr/>
          <p:nvPr/>
        </p:nvGrpSpPr>
        <p:grpSpPr>
          <a:xfrm>
            <a:off x="3972344" y="3649365"/>
            <a:ext cx="3817114" cy="1434075"/>
            <a:chOff x="3972344" y="3649365"/>
            <a:chExt cx="3817114" cy="1434075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79" name="Прямоугольник: скругленные углы 78">
              <a:extLst>
                <a:ext uri="{FF2B5EF4-FFF2-40B4-BE49-F238E27FC236}">
                  <a16:creationId xmlns:a16="http://schemas.microsoft.com/office/drawing/2014/main" id="{E78D2780-9075-4A6E-9046-D494DBFEBE09}"/>
                </a:ext>
              </a:extLst>
            </p:cNvPr>
            <p:cNvSpPr/>
            <p:nvPr/>
          </p:nvSpPr>
          <p:spPr>
            <a:xfrm>
              <a:off x="3972344" y="3756213"/>
              <a:ext cx="3817114" cy="1327227"/>
            </a:xfrm>
            <a:prstGeom prst="roundRect">
              <a:avLst>
                <a:gd name="adj" fmla="val 4048"/>
              </a:avLst>
            </a:prstGeom>
            <a:solidFill>
              <a:srgbClr val="FFEC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1" name="Прямоугольник: скругленные углы 80">
              <a:extLst>
                <a:ext uri="{FF2B5EF4-FFF2-40B4-BE49-F238E27FC236}">
                  <a16:creationId xmlns:a16="http://schemas.microsoft.com/office/drawing/2014/main" id="{F8D0255A-0745-49EF-9BDD-71C45612A509}"/>
                </a:ext>
              </a:extLst>
            </p:cNvPr>
            <p:cNvSpPr/>
            <p:nvPr/>
          </p:nvSpPr>
          <p:spPr>
            <a:xfrm>
              <a:off x="3973655" y="3649365"/>
              <a:ext cx="3815718" cy="460224"/>
            </a:xfrm>
            <a:prstGeom prst="roundRect">
              <a:avLst>
                <a:gd name="adj" fmla="val 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45A1F099-3D74-410F-A8EC-BBDF12DAA038}"/>
              </a:ext>
            </a:extLst>
          </p:cNvPr>
          <p:cNvSpPr txBox="1"/>
          <p:nvPr/>
        </p:nvSpPr>
        <p:spPr>
          <a:xfrm>
            <a:off x="4131361" y="4156323"/>
            <a:ext cx="352455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rgbClr val="000000"/>
                </a:solidFill>
                <a:latin typeface="Futura PT Book" panose="020B0502020204020303" pitchFamily="34" charset="-52"/>
              </a:rPr>
              <a:t>Предоставление отчета о проведении </a:t>
            </a:r>
            <a:r>
              <a:rPr lang="ru-RU" sz="1500" dirty="0" err="1">
                <a:solidFill>
                  <a:srgbClr val="000000"/>
                </a:solidFill>
                <a:latin typeface="Futura PT Book" panose="020B0502020204020303" pitchFamily="34" charset="-52"/>
              </a:rPr>
              <a:t>межчемпионатных</a:t>
            </a:r>
            <a:r>
              <a:rPr lang="ru-RU" sz="1500" dirty="0">
                <a:solidFill>
                  <a:srgbClr val="000000"/>
                </a:solidFill>
                <a:latin typeface="Futura PT Book" panose="020B0502020204020303" pitchFamily="34" charset="-52"/>
              </a:rPr>
              <a:t> мероприятий в субъекте РФ за 1 полугодие текущего года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EF7A4FD-6C4A-47CB-8071-443201DA2153}"/>
              </a:ext>
            </a:extLst>
          </p:cNvPr>
          <p:cNvSpPr txBox="1"/>
          <p:nvPr/>
        </p:nvSpPr>
        <p:spPr>
          <a:xfrm>
            <a:off x="5022660" y="3687012"/>
            <a:ext cx="17177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До </a:t>
            </a:r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10 Июня</a:t>
            </a:r>
            <a:endParaRPr lang="ru-RU" sz="1600" dirty="0">
              <a:solidFill>
                <a:schemeClr val="bg1"/>
              </a:solidFill>
              <a:latin typeface="Futura PT Demi Italic" panose="020B0702020204090303" pitchFamily="34" charset="-52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9745CA11-FE06-47C4-B49F-3A543E625A73}"/>
              </a:ext>
            </a:extLst>
          </p:cNvPr>
          <p:cNvGrpSpPr/>
          <p:nvPr/>
        </p:nvGrpSpPr>
        <p:grpSpPr>
          <a:xfrm>
            <a:off x="9990485" y="1239432"/>
            <a:ext cx="1950569" cy="3022261"/>
            <a:chOff x="9990485" y="1239432"/>
            <a:chExt cx="1950569" cy="3022261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87" name="Прямоугольник: скругленные углы 86">
              <a:extLst>
                <a:ext uri="{FF2B5EF4-FFF2-40B4-BE49-F238E27FC236}">
                  <a16:creationId xmlns:a16="http://schemas.microsoft.com/office/drawing/2014/main" id="{BC5CD55A-ADBC-45B5-8B40-96ADE6AA21C4}"/>
                </a:ext>
              </a:extLst>
            </p:cNvPr>
            <p:cNvSpPr/>
            <p:nvPr/>
          </p:nvSpPr>
          <p:spPr>
            <a:xfrm>
              <a:off x="9990485" y="1610861"/>
              <a:ext cx="1950567" cy="2650832"/>
            </a:xfrm>
            <a:prstGeom prst="roundRect">
              <a:avLst>
                <a:gd name="adj" fmla="val 4932"/>
              </a:avLst>
            </a:prstGeom>
            <a:solidFill>
              <a:srgbClr val="FBDB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5" name="Прямоугольник: скругленные углы 84">
              <a:extLst>
                <a:ext uri="{FF2B5EF4-FFF2-40B4-BE49-F238E27FC236}">
                  <a16:creationId xmlns:a16="http://schemas.microsoft.com/office/drawing/2014/main" id="{BA0C35FC-52FF-458D-99A8-AFB071655382}"/>
                </a:ext>
              </a:extLst>
            </p:cNvPr>
            <p:cNvSpPr/>
            <p:nvPr/>
          </p:nvSpPr>
          <p:spPr>
            <a:xfrm>
              <a:off x="9990487" y="1239432"/>
              <a:ext cx="1950567" cy="516698"/>
            </a:xfrm>
            <a:prstGeom prst="roundRect">
              <a:avLst>
                <a:gd name="adj" fmla="val 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DD1205F7-5369-47FD-AE17-6FA7D3AEAED5}"/>
              </a:ext>
            </a:extLst>
          </p:cNvPr>
          <p:cNvSpPr txBox="1"/>
          <p:nvPr/>
        </p:nvSpPr>
        <p:spPr>
          <a:xfrm>
            <a:off x="10156571" y="1861035"/>
            <a:ext cx="167347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rgbClr val="000000"/>
                </a:solidFill>
                <a:latin typeface="Futura PT Book" panose="020B0502020204020303" pitchFamily="34" charset="-52"/>
              </a:rPr>
              <a:t>Подача заявок субъекта РФ для участия делегации субъекта РФ в мероприятиях Национального центра «Абилимпикс»</a:t>
            </a:r>
          </a:p>
        </p:txBody>
      </p: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458C4C3D-FEB3-4A3C-8C69-21B44D1FF5D3}"/>
              </a:ext>
            </a:extLst>
          </p:cNvPr>
          <p:cNvGrpSpPr/>
          <p:nvPr/>
        </p:nvGrpSpPr>
        <p:grpSpPr>
          <a:xfrm>
            <a:off x="385145" y="6113729"/>
            <a:ext cx="1465636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92" name="Прямоугольник: скругленные углы 91">
              <a:extLst>
                <a:ext uri="{FF2B5EF4-FFF2-40B4-BE49-F238E27FC236}">
                  <a16:creationId xmlns:a16="http://schemas.microsoft.com/office/drawing/2014/main" id="{11D67F45-6E03-493B-A529-826BFD11A5FA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rgbClr val="B7E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DE12AC8-30B0-4146-8C3C-3A1A2B150CC3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МАРТ</a:t>
              </a:r>
            </a:p>
          </p:txBody>
        </p:sp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4793B444-1A2C-4BB0-9289-EADE528E5765}"/>
              </a:ext>
            </a:extLst>
          </p:cNvPr>
          <p:cNvGrpSpPr/>
          <p:nvPr/>
        </p:nvGrpSpPr>
        <p:grpSpPr>
          <a:xfrm>
            <a:off x="1967853" y="6113729"/>
            <a:ext cx="1562608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95" name="Прямоугольник: скругленные углы 94">
              <a:extLst>
                <a:ext uri="{FF2B5EF4-FFF2-40B4-BE49-F238E27FC236}">
                  <a16:creationId xmlns:a16="http://schemas.microsoft.com/office/drawing/2014/main" id="{7C605443-2929-4507-A681-61236039B98F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rgbClr val="B7E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4B7D2B53-1F7E-49D7-817F-F0610124DF14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АПРЕЛЬ</a:t>
              </a:r>
            </a:p>
          </p:txBody>
        </p:sp>
      </p:grpSp>
      <p:sp>
        <p:nvSpPr>
          <p:cNvPr id="107" name="Овал 106">
            <a:extLst>
              <a:ext uri="{FF2B5EF4-FFF2-40B4-BE49-F238E27FC236}">
                <a16:creationId xmlns:a16="http://schemas.microsoft.com/office/drawing/2014/main" id="{5F2AC3CB-F889-4249-BD9D-45B86CA79ABE}"/>
              </a:ext>
            </a:extLst>
          </p:cNvPr>
          <p:cNvSpPr/>
          <p:nvPr/>
        </p:nvSpPr>
        <p:spPr>
          <a:xfrm>
            <a:off x="995411" y="5757960"/>
            <a:ext cx="237822" cy="2378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Овал 107">
            <a:extLst>
              <a:ext uri="{FF2B5EF4-FFF2-40B4-BE49-F238E27FC236}">
                <a16:creationId xmlns:a16="http://schemas.microsoft.com/office/drawing/2014/main" id="{A2EBA75E-4BDC-4324-A7F3-165F01AE0B34}"/>
              </a:ext>
            </a:extLst>
          </p:cNvPr>
          <p:cNvSpPr/>
          <p:nvPr/>
        </p:nvSpPr>
        <p:spPr>
          <a:xfrm>
            <a:off x="2660688" y="5757960"/>
            <a:ext cx="237822" cy="2378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A93FDF5D-A473-4A33-8D6C-AECCE2FA2CD0}"/>
              </a:ext>
            </a:extLst>
          </p:cNvPr>
          <p:cNvGrpSpPr/>
          <p:nvPr/>
        </p:nvGrpSpPr>
        <p:grpSpPr>
          <a:xfrm>
            <a:off x="3627377" y="6113729"/>
            <a:ext cx="1616690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6E415635-EDD7-4754-A91B-F4CFDA1A55F8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rgbClr val="B7E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46ACE61-217D-49C9-A903-11348371C2ED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337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МАЙ</a:t>
              </a:r>
            </a:p>
          </p:txBody>
        </p:sp>
      </p:grpSp>
      <p:sp>
        <p:nvSpPr>
          <p:cNvPr id="47" name="Овал 46">
            <a:extLst>
              <a:ext uri="{FF2B5EF4-FFF2-40B4-BE49-F238E27FC236}">
                <a16:creationId xmlns:a16="http://schemas.microsoft.com/office/drawing/2014/main" id="{E0EC2B35-1C26-420A-B24D-7FE14B566438}"/>
              </a:ext>
            </a:extLst>
          </p:cNvPr>
          <p:cNvSpPr/>
          <p:nvPr/>
        </p:nvSpPr>
        <p:spPr>
          <a:xfrm>
            <a:off x="4343278" y="5757960"/>
            <a:ext cx="237822" cy="2378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17AFD945-40FE-476E-B517-33B834299C72}"/>
              </a:ext>
            </a:extLst>
          </p:cNvPr>
          <p:cNvGrpSpPr/>
          <p:nvPr/>
        </p:nvGrpSpPr>
        <p:grpSpPr>
          <a:xfrm>
            <a:off x="5325773" y="6113729"/>
            <a:ext cx="1616690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49" name="Прямоугольник: скругленные углы 48">
              <a:extLst>
                <a:ext uri="{FF2B5EF4-FFF2-40B4-BE49-F238E27FC236}">
                  <a16:creationId xmlns:a16="http://schemas.microsoft.com/office/drawing/2014/main" id="{C42BD62B-2012-42AA-B75F-6CDCC2370701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rgbClr val="FFEC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A0417A8-2C23-42F0-AA2F-CC559C9639ED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337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ИЮНЬ</a:t>
              </a:r>
            </a:p>
          </p:txBody>
        </p:sp>
      </p:grpSp>
      <p:sp>
        <p:nvSpPr>
          <p:cNvPr id="51" name="Овал 50">
            <a:extLst>
              <a:ext uri="{FF2B5EF4-FFF2-40B4-BE49-F238E27FC236}">
                <a16:creationId xmlns:a16="http://schemas.microsoft.com/office/drawing/2014/main" id="{297EC400-050B-41C8-AB17-0120EEF29C40}"/>
              </a:ext>
            </a:extLst>
          </p:cNvPr>
          <p:cNvSpPr/>
          <p:nvPr/>
        </p:nvSpPr>
        <p:spPr>
          <a:xfrm>
            <a:off x="6023104" y="5757960"/>
            <a:ext cx="237822" cy="2378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C80A703F-43F7-4FAD-AE89-51D0AFFC15B3}"/>
              </a:ext>
            </a:extLst>
          </p:cNvPr>
          <p:cNvGrpSpPr/>
          <p:nvPr/>
        </p:nvGrpSpPr>
        <p:grpSpPr>
          <a:xfrm>
            <a:off x="7064488" y="6113729"/>
            <a:ext cx="1536860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53" name="Прямоугольник: скругленные углы 52">
              <a:extLst>
                <a:ext uri="{FF2B5EF4-FFF2-40B4-BE49-F238E27FC236}">
                  <a16:creationId xmlns:a16="http://schemas.microsoft.com/office/drawing/2014/main" id="{125B3435-6129-4E29-9C69-6613E8A4828A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rgbClr val="FFEC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0C9E4DD-C7A6-466F-B25D-C08DFD1CC882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337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ИЮЛЬ</a:t>
              </a:r>
            </a:p>
          </p:txBody>
        </p:sp>
      </p:grpSp>
      <p:sp>
        <p:nvSpPr>
          <p:cNvPr id="55" name="Овал 54">
            <a:extLst>
              <a:ext uri="{FF2B5EF4-FFF2-40B4-BE49-F238E27FC236}">
                <a16:creationId xmlns:a16="http://schemas.microsoft.com/office/drawing/2014/main" id="{6E6D9390-0EF3-44DF-84AD-C586BA8E6873}"/>
              </a:ext>
            </a:extLst>
          </p:cNvPr>
          <p:cNvSpPr/>
          <p:nvPr/>
        </p:nvSpPr>
        <p:spPr>
          <a:xfrm>
            <a:off x="7720032" y="5757960"/>
            <a:ext cx="237822" cy="2378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2D160D68-3AD6-4ECA-9433-77C5BB2F155C}"/>
              </a:ext>
            </a:extLst>
          </p:cNvPr>
          <p:cNvGrpSpPr/>
          <p:nvPr/>
        </p:nvGrpSpPr>
        <p:grpSpPr>
          <a:xfrm>
            <a:off x="8724115" y="6113729"/>
            <a:ext cx="1536860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57" name="Прямоугольник: скругленные углы 56">
              <a:extLst>
                <a:ext uri="{FF2B5EF4-FFF2-40B4-BE49-F238E27FC236}">
                  <a16:creationId xmlns:a16="http://schemas.microsoft.com/office/drawing/2014/main" id="{A69A0F73-3C96-486F-A0AD-B3B73D608DBE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rgbClr val="FFEC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ED1770B-6525-408E-8985-5E083EB75304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337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АВГУСТ</a:t>
              </a:r>
            </a:p>
          </p:txBody>
        </p:sp>
      </p:grpSp>
      <p:sp>
        <p:nvSpPr>
          <p:cNvPr id="59" name="Овал 58">
            <a:extLst>
              <a:ext uri="{FF2B5EF4-FFF2-40B4-BE49-F238E27FC236}">
                <a16:creationId xmlns:a16="http://schemas.microsoft.com/office/drawing/2014/main" id="{4905FBB6-E691-4DAB-8D86-1B00B79598D9}"/>
              </a:ext>
            </a:extLst>
          </p:cNvPr>
          <p:cNvSpPr/>
          <p:nvPr/>
        </p:nvSpPr>
        <p:spPr>
          <a:xfrm>
            <a:off x="9373634" y="5757960"/>
            <a:ext cx="237822" cy="2378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F6EBCA8D-15B8-4EF4-872D-2FDAEE186A63}"/>
              </a:ext>
            </a:extLst>
          </p:cNvPr>
          <p:cNvGrpSpPr/>
          <p:nvPr/>
        </p:nvGrpSpPr>
        <p:grpSpPr>
          <a:xfrm>
            <a:off x="10355836" y="6113729"/>
            <a:ext cx="1474214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61" name="Прямоугольник: скругленные углы 60">
              <a:extLst>
                <a:ext uri="{FF2B5EF4-FFF2-40B4-BE49-F238E27FC236}">
                  <a16:creationId xmlns:a16="http://schemas.microsoft.com/office/drawing/2014/main" id="{BB6E4772-9BB9-4B42-9D77-1DA08B9C1D08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rgbClr val="FBDB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E73621C-8953-4C20-8482-D436FCA058CB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337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СЕНТЯБРЬ</a:t>
              </a:r>
            </a:p>
          </p:txBody>
        </p:sp>
      </p:grpSp>
      <p:sp>
        <p:nvSpPr>
          <p:cNvPr id="65" name="Овал 64">
            <a:extLst>
              <a:ext uri="{FF2B5EF4-FFF2-40B4-BE49-F238E27FC236}">
                <a16:creationId xmlns:a16="http://schemas.microsoft.com/office/drawing/2014/main" id="{4306CC1C-B65D-4412-A020-9CE21BA1F7BC}"/>
              </a:ext>
            </a:extLst>
          </p:cNvPr>
          <p:cNvSpPr/>
          <p:nvPr/>
        </p:nvSpPr>
        <p:spPr>
          <a:xfrm>
            <a:off x="10974032" y="5757960"/>
            <a:ext cx="237822" cy="2378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A394E70-A5AA-454D-B83A-DA431DA80AB8}"/>
              </a:ext>
            </a:extLst>
          </p:cNvPr>
          <p:cNvSpPr txBox="1"/>
          <p:nvPr/>
        </p:nvSpPr>
        <p:spPr>
          <a:xfrm>
            <a:off x="9962006" y="1295552"/>
            <a:ext cx="19790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До </a:t>
            </a:r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30</a:t>
            </a: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Сентября</a:t>
            </a:r>
            <a:endParaRPr lang="ru-RU" sz="1600" dirty="0">
              <a:solidFill>
                <a:schemeClr val="bg1"/>
              </a:solidFill>
              <a:latin typeface="Futura PT Demi Italic" panose="020B0702020204090303" pitchFamily="34" charset="-52"/>
            </a:endParaRPr>
          </a:p>
        </p:txBody>
      </p:sp>
      <p:sp>
        <p:nvSpPr>
          <p:cNvPr id="111" name="PlaceHolder 1">
            <a:extLst>
              <a:ext uri="{FF2B5EF4-FFF2-40B4-BE49-F238E27FC236}">
                <a16:creationId xmlns:a16="http://schemas.microsoft.com/office/drawing/2014/main" id="{F4A3C09E-5CB4-4DB8-ACCA-31BC3A1E803B}"/>
              </a:ext>
            </a:extLst>
          </p:cNvPr>
          <p:cNvSpPr txBox="1">
            <a:spLocks/>
          </p:cNvSpPr>
          <p:nvPr/>
        </p:nvSpPr>
        <p:spPr>
          <a:xfrm>
            <a:off x="439413" y="359432"/>
            <a:ext cx="11574787" cy="47236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00">
              <a:spcBef>
                <a:spcPts val="130"/>
              </a:spcBef>
              <a:tabLst>
                <a:tab pos="0" algn="l"/>
              </a:tabLst>
            </a:pPr>
            <a:r>
              <a:rPr lang="ru-RU" sz="2800" b="1" spc="-1" dirty="0">
                <a:solidFill>
                  <a:srgbClr val="0540F2"/>
                </a:solidFill>
                <a:latin typeface="Futura PT Heavy"/>
                <a:ea typeface="Calibri"/>
              </a:rPr>
              <a:t>Чек-лист руководителя Центра развития движения «Абилимпикс»</a:t>
            </a:r>
            <a:endParaRPr lang="ru-RU" sz="2800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9761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9422D285-0B4D-47D7-82BD-60C18DD6E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88597" y="1238769"/>
            <a:ext cx="8617413" cy="5619232"/>
          </a:xfrm>
          <a:prstGeom prst="rect">
            <a:avLst/>
          </a:prstGeom>
        </p:spPr>
      </p:pic>
      <p:cxnSp>
        <p:nvCxnSpPr>
          <p:cNvPr id="109" name="Прямая соединительная линия 108">
            <a:extLst>
              <a:ext uri="{FF2B5EF4-FFF2-40B4-BE49-F238E27FC236}">
                <a16:creationId xmlns:a16="http://schemas.microsoft.com/office/drawing/2014/main" id="{836544DF-10CE-4488-A220-84EDEFB0C2CF}"/>
              </a:ext>
            </a:extLst>
          </p:cNvPr>
          <p:cNvCxnSpPr>
            <a:cxnSpLocks/>
          </p:cNvCxnSpPr>
          <p:nvPr/>
        </p:nvCxnSpPr>
        <p:spPr>
          <a:xfrm>
            <a:off x="391796" y="5883220"/>
            <a:ext cx="11396702" cy="0"/>
          </a:xfrm>
          <a:prstGeom prst="line">
            <a:avLst/>
          </a:prstGeom>
          <a:ln w="571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65CD05F-94C0-436C-90E9-49F9BA0F6430}"/>
              </a:ext>
            </a:extLst>
          </p:cNvPr>
          <p:cNvGrpSpPr/>
          <p:nvPr/>
        </p:nvGrpSpPr>
        <p:grpSpPr>
          <a:xfrm>
            <a:off x="575551" y="1239431"/>
            <a:ext cx="3014137" cy="4278562"/>
            <a:chOff x="575551" y="1239431"/>
            <a:chExt cx="3014137" cy="4278562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87" name="Прямоугольник: скругленные углы 86">
              <a:extLst>
                <a:ext uri="{FF2B5EF4-FFF2-40B4-BE49-F238E27FC236}">
                  <a16:creationId xmlns:a16="http://schemas.microsoft.com/office/drawing/2014/main" id="{BC5CD55A-ADBC-45B5-8B40-96ADE6AA21C4}"/>
                </a:ext>
              </a:extLst>
            </p:cNvPr>
            <p:cNvSpPr/>
            <p:nvPr/>
          </p:nvSpPr>
          <p:spPr>
            <a:xfrm>
              <a:off x="575551" y="1610861"/>
              <a:ext cx="3014137" cy="3907132"/>
            </a:xfrm>
            <a:prstGeom prst="roundRect">
              <a:avLst>
                <a:gd name="adj" fmla="val 3016"/>
              </a:avLst>
            </a:prstGeom>
            <a:solidFill>
              <a:srgbClr val="FBDB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5" name="Прямоугольник: скругленные углы 84">
              <a:extLst>
                <a:ext uri="{FF2B5EF4-FFF2-40B4-BE49-F238E27FC236}">
                  <a16:creationId xmlns:a16="http://schemas.microsoft.com/office/drawing/2014/main" id="{BA0C35FC-52FF-458D-99A8-AFB071655382}"/>
                </a:ext>
              </a:extLst>
            </p:cNvPr>
            <p:cNvSpPr/>
            <p:nvPr/>
          </p:nvSpPr>
          <p:spPr>
            <a:xfrm>
              <a:off x="575554" y="1239431"/>
              <a:ext cx="3014134" cy="592169"/>
            </a:xfrm>
            <a:prstGeom prst="roundRect">
              <a:avLst>
                <a:gd name="adj" fmla="val 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DD1205F7-5369-47FD-AE17-6FA7D3AEAED5}"/>
              </a:ext>
            </a:extLst>
          </p:cNvPr>
          <p:cNvSpPr txBox="1"/>
          <p:nvPr/>
        </p:nvSpPr>
        <p:spPr>
          <a:xfrm>
            <a:off x="785042" y="2023553"/>
            <a:ext cx="261751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Futura PT Book" panose="020B0502020204020303" pitchFamily="34" charset="-52"/>
              </a:rPr>
              <a:t>Участие в Национальном чемпионате «Абилимпикс»</a:t>
            </a:r>
            <a:br>
              <a:rPr lang="ru-RU" dirty="0">
                <a:solidFill>
                  <a:srgbClr val="000000"/>
                </a:solidFill>
                <a:latin typeface="Futura PT Book" panose="020B0502020204020303" pitchFamily="34" charset="-52"/>
              </a:rPr>
            </a:br>
            <a:r>
              <a:rPr lang="ru-RU" dirty="0">
                <a:solidFill>
                  <a:srgbClr val="000000"/>
                </a:solidFill>
                <a:latin typeface="Futura PT Book" panose="020B0502020204020303" pitchFamily="34" charset="-52"/>
              </a:rPr>
              <a:t> </a:t>
            </a:r>
            <a:r>
              <a:rPr lang="ru-RU" dirty="0">
                <a:solidFill>
                  <a:schemeClr val="accent3"/>
                </a:solidFill>
                <a:latin typeface="Futura PT Book" panose="020B0502020204020303" pitchFamily="34" charset="-52"/>
              </a:rPr>
              <a:t>(См. Приложение 3 </a:t>
            </a:r>
            <a:br>
              <a:rPr lang="ru-RU" dirty="0">
                <a:solidFill>
                  <a:schemeClr val="accent3"/>
                </a:solidFill>
                <a:latin typeface="Futura PT Book" panose="020B0502020204020303" pitchFamily="34" charset="-52"/>
              </a:rPr>
            </a:br>
            <a:r>
              <a:rPr lang="ru-RU" dirty="0">
                <a:solidFill>
                  <a:schemeClr val="accent3"/>
                </a:solidFill>
                <a:latin typeface="Futura PT Book" panose="020B0502020204020303" pitchFamily="34" charset="-52"/>
              </a:rPr>
              <a:t>Чек-лист Национального чемпионата «Абилимпикс»)</a:t>
            </a:r>
          </a:p>
        </p:txBody>
      </p: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F6EBCA8D-15B8-4EF4-872D-2FDAEE186A63}"/>
              </a:ext>
            </a:extLst>
          </p:cNvPr>
          <p:cNvGrpSpPr/>
          <p:nvPr/>
        </p:nvGrpSpPr>
        <p:grpSpPr>
          <a:xfrm>
            <a:off x="546053" y="6113729"/>
            <a:ext cx="3009968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61" name="Прямоугольник: скругленные углы 60">
              <a:extLst>
                <a:ext uri="{FF2B5EF4-FFF2-40B4-BE49-F238E27FC236}">
                  <a16:creationId xmlns:a16="http://schemas.microsoft.com/office/drawing/2014/main" id="{BB6E4772-9BB9-4B42-9D77-1DA08B9C1D08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rgbClr val="FBDB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E73621C-8953-4C20-8482-D436FCA058CB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337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ОКТЯБРЬ</a:t>
              </a:r>
            </a:p>
          </p:txBody>
        </p:sp>
      </p:grpSp>
      <p:sp>
        <p:nvSpPr>
          <p:cNvPr id="65" name="Овал 64">
            <a:extLst>
              <a:ext uri="{FF2B5EF4-FFF2-40B4-BE49-F238E27FC236}">
                <a16:creationId xmlns:a16="http://schemas.microsoft.com/office/drawing/2014/main" id="{4306CC1C-B65D-4412-A020-9CE21BA1F7BC}"/>
              </a:ext>
            </a:extLst>
          </p:cNvPr>
          <p:cNvSpPr/>
          <p:nvPr/>
        </p:nvSpPr>
        <p:spPr>
          <a:xfrm>
            <a:off x="1932126" y="5757960"/>
            <a:ext cx="237822" cy="2378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A394E70-A5AA-454D-B83A-DA431DA80AB8}"/>
              </a:ext>
            </a:extLst>
          </p:cNvPr>
          <p:cNvSpPr txBox="1"/>
          <p:nvPr/>
        </p:nvSpPr>
        <p:spPr>
          <a:xfrm>
            <a:off x="1204063" y="1340007"/>
            <a:ext cx="17571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Октябрь</a:t>
            </a:r>
          </a:p>
        </p:txBody>
      </p: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1DF61D35-BF5D-4878-8814-D542E9AD810F}"/>
              </a:ext>
            </a:extLst>
          </p:cNvPr>
          <p:cNvGrpSpPr/>
          <p:nvPr/>
        </p:nvGrpSpPr>
        <p:grpSpPr>
          <a:xfrm>
            <a:off x="6824811" y="6113729"/>
            <a:ext cx="4892203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74" name="Прямоугольник: скругленные углы 73">
              <a:extLst>
                <a:ext uri="{FF2B5EF4-FFF2-40B4-BE49-F238E27FC236}">
                  <a16:creationId xmlns:a16="http://schemas.microsoft.com/office/drawing/2014/main" id="{49674540-F3ED-46EC-9C81-D6BCDC28AF7E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rgbClr val="E4EB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86558AF-EAC6-4B31-9837-9CED23D31295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337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ДЕКАБРЬ</a:t>
              </a:r>
            </a:p>
          </p:txBody>
        </p:sp>
      </p:grpSp>
      <p:sp>
        <p:nvSpPr>
          <p:cNvPr id="86" name="Овал 85">
            <a:extLst>
              <a:ext uri="{FF2B5EF4-FFF2-40B4-BE49-F238E27FC236}">
                <a16:creationId xmlns:a16="http://schemas.microsoft.com/office/drawing/2014/main" id="{18B1CEF9-0F30-40E1-A79C-060EE8A19944}"/>
              </a:ext>
            </a:extLst>
          </p:cNvPr>
          <p:cNvSpPr/>
          <p:nvPr/>
        </p:nvSpPr>
        <p:spPr>
          <a:xfrm>
            <a:off x="9152001" y="5757960"/>
            <a:ext cx="237822" cy="2378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C7E7CFE-F602-4C04-B862-F23632AC708B}"/>
              </a:ext>
            </a:extLst>
          </p:cNvPr>
          <p:cNvGrpSpPr/>
          <p:nvPr/>
        </p:nvGrpSpPr>
        <p:grpSpPr>
          <a:xfrm>
            <a:off x="3812572" y="1233465"/>
            <a:ext cx="7842864" cy="1439618"/>
            <a:chOff x="3812572" y="1233465"/>
            <a:chExt cx="7842864" cy="1439618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101" name="Прямоугольник: скругленные углы 100">
              <a:extLst>
                <a:ext uri="{FF2B5EF4-FFF2-40B4-BE49-F238E27FC236}">
                  <a16:creationId xmlns:a16="http://schemas.microsoft.com/office/drawing/2014/main" id="{007AA6A8-DDAD-40F4-8C10-2C195EB958ED}"/>
                </a:ext>
              </a:extLst>
            </p:cNvPr>
            <p:cNvSpPr/>
            <p:nvPr/>
          </p:nvSpPr>
          <p:spPr>
            <a:xfrm>
              <a:off x="3812572" y="1551113"/>
              <a:ext cx="7842864" cy="1121970"/>
            </a:xfrm>
            <a:prstGeom prst="roundRect">
              <a:avLst>
                <a:gd name="adj" fmla="val 4932"/>
              </a:avLst>
            </a:prstGeom>
            <a:gradFill>
              <a:gsLst>
                <a:gs pos="100000">
                  <a:srgbClr val="FBDBDD"/>
                </a:gs>
                <a:gs pos="0">
                  <a:srgbClr val="E4EBFE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0" name="Прямоугольник: скругленные углы 99">
              <a:extLst>
                <a:ext uri="{FF2B5EF4-FFF2-40B4-BE49-F238E27FC236}">
                  <a16:creationId xmlns:a16="http://schemas.microsoft.com/office/drawing/2014/main" id="{FC63A709-F40B-4A19-9AC1-8E24FD39DDD6}"/>
                </a:ext>
              </a:extLst>
            </p:cNvPr>
            <p:cNvSpPr/>
            <p:nvPr/>
          </p:nvSpPr>
          <p:spPr>
            <a:xfrm>
              <a:off x="3812572" y="1233465"/>
              <a:ext cx="7842864" cy="592169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100000">
                  <a:schemeClr val="accent3"/>
                </a:gs>
                <a:gs pos="0">
                  <a:schemeClr val="accent4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B2630649-1C21-4985-91CB-926AD2362E39}"/>
              </a:ext>
            </a:extLst>
          </p:cNvPr>
          <p:cNvGrpSpPr/>
          <p:nvPr/>
        </p:nvGrpSpPr>
        <p:grpSpPr>
          <a:xfrm>
            <a:off x="3635147" y="6113729"/>
            <a:ext cx="3009968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89" name="Прямоугольник: скругленные углы 88">
              <a:extLst>
                <a:ext uri="{FF2B5EF4-FFF2-40B4-BE49-F238E27FC236}">
                  <a16:creationId xmlns:a16="http://schemas.microsoft.com/office/drawing/2014/main" id="{4E31C80E-2E58-4F55-BC73-F6A023F81CC2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rgbClr val="FBDB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856BAB3C-1736-43E7-8F0D-430524AB7A91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337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НОЯБРЬ</a:t>
              </a:r>
            </a:p>
          </p:txBody>
        </p:sp>
      </p:grpSp>
      <p:sp>
        <p:nvSpPr>
          <p:cNvPr id="97" name="Овал 96">
            <a:extLst>
              <a:ext uri="{FF2B5EF4-FFF2-40B4-BE49-F238E27FC236}">
                <a16:creationId xmlns:a16="http://schemas.microsoft.com/office/drawing/2014/main" id="{6DE91490-EBF6-418D-B37C-171B1F6EFE25}"/>
              </a:ext>
            </a:extLst>
          </p:cNvPr>
          <p:cNvSpPr/>
          <p:nvPr/>
        </p:nvSpPr>
        <p:spPr>
          <a:xfrm>
            <a:off x="5021220" y="5757960"/>
            <a:ext cx="237822" cy="2378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C937EDE-5C25-4E4D-82A8-27B9226D4C6D}"/>
              </a:ext>
            </a:extLst>
          </p:cNvPr>
          <p:cNvSpPr txBox="1"/>
          <p:nvPr/>
        </p:nvSpPr>
        <p:spPr>
          <a:xfrm>
            <a:off x="5388442" y="1342509"/>
            <a:ext cx="46521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Ноябрь – Декабрь </a:t>
            </a:r>
            <a:r>
              <a:rPr lang="ru-RU" sz="2000" dirty="0">
                <a:solidFill>
                  <a:schemeClr val="bg1"/>
                </a:solidFill>
                <a:latin typeface="Futura PT Book Italic" panose="020B0502020204090303" pitchFamily="34" charset="-52"/>
              </a:rPr>
              <a:t>(рекомендовано)</a:t>
            </a:r>
            <a:endParaRPr lang="ru-RU" sz="2000" dirty="0">
              <a:solidFill>
                <a:schemeClr val="bg1"/>
              </a:solidFill>
              <a:latin typeface="Futura PT Demi Italic" panose="020B0702020204090303" pitchFamily="34" charset="-52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8CEAB683-29E3-41FC-8006-0916A0E5B8A8}"/>
              </a:ext>
            </a:extLst>
          </p:cNvPr>
          <p:cNvSpPr txBox="1"/>
          <p:nvPr/>
        </p:nvSpPr>
        <p:spPr>
          <a:xfrm>
            <a:off x="4493029" y="1924199"/>
            <a:ext cx="64429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Futura PT Book" panose="020B0502020204020303" pitchFamily="34" charset="-52"/>
              </a:rPr>
              <a:t>Проведение заседания Организационного комитета  регионального чемпионата «Абилимпикс» 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CC9E8DE-B2C5-4790-A161-9B1D9C6C9C47}"/>
              </a:ext>
            </a:extLst>
          </p:cNvPr>
          <p:cNvGrpSpPr/>
          <p:nvPr/>
        </p:nvGrpSpPr>
        <p:grpSpPr>
          <a:xfrm>
            <a:off x="6863803" y="2918115"/>
            <a:ext cx="4791633" cy="2592464"/>
            <a:chOff x="6863803" y="2918115"/>
            <a:chExt cx="4791633" cy="2592464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111" name="Прямоугольник: скругленные углы 110">
              <a:extLst>
                <a:ext uri="{FF2B5EF4-FFF2-40B4-BE49-F238E27FC236}">
                  <a16:creationId xmlns:a16="http://schemas.microsoft.com/office/drawing/2014/main" id="{7C23C43E-D010-4356-BD6D-7C18CA9307D4}"/>
                </a:ext>
              </a:extLst>
            </p:cNvPr>
            <p:cNvSpPr/>
            <p:nvPr/>
          </p:nvSpPr>
          <p:spPr>
            <a:xfrm>
              <a:off x="9132369" y="3225146"/>
              <a:ext cx="2523067" cy="2285433"/>
            </a:xfrm>
            <a:prstGeom prst="roundRect">
              <a:avLst>
                <a:gd name="adj" fmla="val 4048"/>
              </a:avLst>
            </a:prstGeom>
            <a:solidFill>
              <a:srgbClr val="E4EB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3" name="Прямоугольник: скругленные углы 102">
              <a:extLst>
                <a:ext uri="{FF2B5EF4-FFF2-40B4-BE49-F238E27FC236}">
                  <a16:creationId xmlns:a16="http://schemas.microsoft.com/office/drawing/2014/main" id="{4161B30C-2EDD-43C1-8E15-9BA62D21BED8}"/>
                </a:ext>
              </a:extLst>
            </p:cNvPr>
            <p:cNvSpPr/>
            <p:nvPr/>
          </p:nvSpPr>
          <p:spPr>
            <a:xfrm>
              <a:off x="6863803" y="2966955"/>
              <a:ext cx="2132921" cy="2543623"/>
            </a:xfrm>
            <a:prstGeom prst="roundRect">
              <a:avLst>
                <a:gd name="adj" fmla="val 4048"/>
              </a:avLst>
            </a:prstGeom>
            <a:solidFill>
              <a:srgbClr val="E4EB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" name="Прямоугольник: скругленные углы 103">
              <a:extLst>
                <a:ext uri="{FF2B5EF4-FFF2-40B4-BE49-F238E27FC236}">
                  <a16:creationId xmlns:a16="http://schemas.microsoft.com/office/drawing/2014/main" id="{E6F7D031-AB35-4B3D-B3B2-BA17AD985ED1}"/>
                </a:ext>
              </a:extLst>
            </p:cNvPr>
            <p:cNvSpPr/>
            <p:nvPr/>
          </p:nvSpPr>
          <p:spPr>
            <a:xfrm>
              <a:off x="6863803" y="2918115"/>
              <a:ext cx="4791633" cy="584771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id="{8FF6A744-4F00-4767-8520-2CD4DB655429}"/>
              </a:ext>
            </a:extLst>
          </p:cNvPr>
          <p:cNvSpPr txBox="1"/>
          <p:nvPr/>
        </p:nvSpPr>
        <p:spPr>
          <a:xfrm>
            <a:off x="8270908" y="2981919"/>
            <a:ext cx="19774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До </a:t>
            </a:r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20</a:t>
            </a: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Декабря</a:t>
            </a:r>
            <a:endParaRPr lang="ru-RU" sz="1600" dirty="0">
              <a:solidFill>
                <a:schemeClr val="bg1"/>
              </a:solidFill>
              <a:latin typeface="Futura PT Book Italic" panose="020B0502020204090303" pitchFamily="34" charset="-52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6D67603-3A31-43E3-BBF8-A028F653E427}"/>
              </a:ext>
            </a:extLst>
          </p:cNvPr>
          <p:cNvSpPr txBox="1"/>
          <p:nvPr/>
        </p:nvSpPr>
        <p:spPr>
          <a:xfrm>
            <a:off x="6987543" y="3638458"/>
            <a:ext cx="192271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Предоставление отчета о проведении </a:t>
            </a:r>
            <a:r>
              <a:rPr lang="ru-RU" sz="1600" dirty="0" err="1">
                <a:solidFill>
                  <a:srgbClr val="000000"/>
                </a:solidFill>
                <a:latin typeface="Futura PT Book" panose="020B0502020204020303" pitchFamily="34" charset="-52"/>
              </a:rPr>
              <a:t>межчемпионатных</a:t>
            </a: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 мероприятий в субъекте РФ за год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61ACD5BE-8942-4CDA-B035-4CE5666204BC}"/>
              </a:ext>
            </a:extLst>
          </p:cNvPr>
          <p:cNvSpPr txBox="1"/>
          <p:nvPr/>
        </p:nvSpPr>
        <p:spPr>
          <a:xfrm>
            <a:off x="9257169" y="3622478"/>
            <a:ext cx="232507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Предоставление отчета по выполнению показателей реализации Концепции развития движения «Абилимпикс» РФ на 2023-2030 годы </a:t>
            </a:r>
            <a:b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</a:b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в субъекте РФ</a:t>
            </a:r>
          </a:p>
        </p:txBody>
      </p:sp>
      <p:sp>
        <p:nvSpPr>
          <p:cNvPr id="112" name="PlaceHolder 1">
            <a:extLst>
              <a:ext uri="{FF2B5EF4-FFF2-40B4-BE49-F238E27FC236}">
                <a16:creationId xmlns:a16="http://schemas.microsoft.com/office/drawing/2014/main" id="{0B53C42A-F644-470C-962B-F044CEFDD460}"/>
              </a:ext>
            </a:extLst>
          </p:cNvPr>
          <p:cNvSpPr txBox="1">
            <a:spLocks/>
          </p:cNvSpPr>
          <p:nvPr/>
        </p:nvSpPr>
        <p:spPr>
          <a:xfrm>
            <a:off x="546053" y="377368"/>
            <a:ext cx="11574787" cy="47236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00">
              <a:spcBef>
                <a:spcPts val="130"/>
              </a:spcBef>
              <a:tabLst>
                <a:tab pos="0" algn="l"/>
              </a:tabLst>
            </a:pPr>
            <a:r>
              <a:rPr lang="ru-RU" sz="2800" b="1" spc="-1" dirty="0">
                <a:solidFill>
                  <a:srgbClr val="0540F2"/>
                </a:solidFill>
                <a:latin typeface="Futura PT Heavy"/>
                <a:ea typeface="Calibri"/>
              </a:rPr>
              <a:t>Чек-лист руководителя Центра развития движения «Абилимпикс»</a:t>
            </a:r>
            <a:endParaRPr lang="ru-RU" sz="2800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3045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41BA51F7-47B8-4708-824B-26B4D7F20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8499426" y="2491167"/>
            <a:ext cx="1101975" cy="563702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02C7DD6-890E-44FB-BC8F-FC760231D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462565" y="2491165"/>
            <a:ext cx="1101975" cy="5637026"/>
          </a:xfrm>
          <a:prstGeom prst="rect">
            <a:avLst/>
          </a:prstGeom>
        </p:spPr>
      </p:pic>
      <p:sp>
        <p:nvSpPr>
          <p:cNvPr id="110" name="Прямоугольник: скругленные углы 109">
            <a:extLst>
              <a:ext uri="{FF2B5EF4-FFF2-40B4-BE49-F238E27FC236}">
                <a16:creationId xmlns:a16="http://schemas.microsoft.com/office/drawing/2014/main" id="{DD748ECD-4837-4AC2-90AE-F19041B6DBB2}"/>
              </a:ext>
            </a:extLst>
          </p:cNvPr>
          <p:cNvSpPr/>
          <p:nvPr/>
        </p:nvSpPr>
        <p:spPr>
          <a:xfrm>
            <a:off x="8938512" y="1175185"/>
            <a:ext cx="2478399" cy="1945742"/>
          </a:xfrm>
          <a:prstGeom prst="roundRect">
            <a:avLst>
              <a:gd name="adj" fmla="val 4048"/>
            </a:avLst>
          </a:prstGeom>
          <a:solidFill>
            <a:srgbClr val="DEF3EE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9" name="Прямоугольник: скругленные углы 108">
            <a:extLst>
              <a:ext uri="{FF2B5EF4-FFF2-40B4-BE49-F238E27FC236}">
                <a16:creationId xmlns:a16="http://schemas.microsoft.com/office/drawing/2014/main" id="{8712BAB4-E485-4CA6-A1DC-EC3E5011BD1E}"/>
              </a:ext>
            </a:extLst>
          </p:cNvPr>
          <p:cNvSpPr/>
          <p:nvPr/>
        </p:nvSpPr>
        <p:spPr>
          <a:xfrm>
            <a:off x="6122181" y="1161426"/>
            <a:ext cx="2546294" cy="1965058"/>
          </a:xfrm>
          <a:prstGeom prst="roundRect">
            <a:avLst>
              <a:gd name="adj" fmla="val 4048"/>
            </a:avLst>
          </a:prstGeom>
          <a:solidFill>
            <a:srgbClr val="DEF3EE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3" name="Прямоугольник: скругленные углы 102">
            <a:extLst>
              <a:ext uri="{FF2B5EF4-FFF2-40B4-BE49-F238E27FC236}">
                <a16:creationId xmlns:a16="http://schemas.microsoft.com/office/drawing/2014/main" id="{58D208C0-36E1-465F-82D5-F72FD0D4821F}"/>
              </a:ext>
            </a:extLst>
          </p:cNvPr>
          <p:cNvSpPr/>
          <p:nvPr/>
        </p:nvSpPr>
        <p:spPr>
          <a:xfrm>
            <a:off x="574142" y="3267292"/>
            <a:ext cx="2475755" cy="2026933"/>
          </a:xfrm>
          <a:prstGeom prst="roundRect">
            <a:avLst>
              <a:gd name="adj" fmla="val 4048"/>
            </a:avLst>
          </a:prstGeom>
          <a:solidFill>
            <a:srgbClr val="E4EBFE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Прямоугольник: скругленные углы 103">
            <a:extLst>
              <a:ext uri="{FF2B5EF4-FFF2-40B4-BE49-F238E27FC236}">
                <a16:creationId xmlns:a16="http://schemas.microsoft.com/office/drawing/2014/main" id="{0A7C935E-B33F-4900-92CF-35BE5D2B93BF}"/>
              </a:ext>
            </a:extLst>
          </p:cNvPr>
          <p:cNvSpPr/>
          <p:nvPr/>
        </p:nvSpPr>
        <p:spPr>
          <a:xfrm>
            <a:off x="3314243" y="3281064"/>
            <a:ext cx="2543591" cy="2013160"/>
          </a:xfrm>
          <a:prstGeom prst="roundRect">
            <a:avLst>
              <a:gd name="adj" fmla="val 4048"/>
            </a:avLst>
          </a:prstGeom>
          <a:solidFill>
            <a:srgbClr val="E4EBFE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1" name="Прямоугольник: скругленные углы 100">
            <a:extLst>
              <a:ext uri="{FF2B5EF4-FFF2-40B4-BE49-F238E27FC236}">
                <a16:creationId xmlns:a16="http://schemas.microsoft.com/office/drawing/2014/main" id="{86919B1E-E830-44AE-AD2D-65C8166CEFFD}"/>
              </a:ext>
            </a:extLst>
          </p:cNvPr>
          <p:cNvSpPr/>
          <p:nvPr/>
        </p:nvSpPr>
        <p:spPr>
          <a:xfrm>
            <a:off x="3314244" y="1177097"/>
            <a:ext cx="2543590" cy="1950069"/>
          </a:xfrm>
          <a:prstGeom prst="roundRect">
            <a:avLst>
              <a:gd name="adj" fmla="val 4048"/>
            </a:avLst>
          </a:prstGeom>
          <a:solidFill>
            <a:srgbClr val="E4EBFE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рямоугольник: скругленные углы 99">
            <a:extLst>
              <a:ext uri="{FF2B5EF4-FFF2-40B4-BE49-F238E27FC236}">
                <a16:creationId xmlns:a16="http://schemas.microsoft.com/office/drawing/2014/main" id="{22236B05-41FD-47D3-9C28-E6D4AFB55C5D}"/>
              </a:ext>
            </a:extLst>
          </p:cNvPr>
          <p:cNvSpPr/>
          <p:nvPr/>
        </p:nvSpPr>
        <p:spPr>
          <a:xfrm>
            <a:off x="546854" y="1177097"/>
            <a:ext cx="2503043" cy="1950069"/>
          </a:xfrm>
          <a:prstGeom prst="roundRect">
            <a:avLst>
              <a:gd name="adj" fmla="val 4048"/>
            </a:avLst>
          </a:prstGeom>
          <a:solidFill>
            <a:srgbClr val="E4EBFE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Прямоугольник: скругленные углы 97">
            <a:extLst>
              <a:ext uri="{FF2B5EF4-FFF2-40B4-BE49-F238E27FC236}">
                <a16:creationId xmlns:a16="http://schemas.microsoft.com/office/drawing/2014/main" id="{9DA6D7F4-AB78-4955-B6F4-EF89A7C0B29E}"/>
              </a:ext>
            </a:extLst>
          </p:cNvPr>
          <p:cNvSpPr/>
          <p:nvPr/>
        </p:nvSpPr>
        <p:spPr>
          <a:xfrm>
            <a:off x="3314243" y="2393025"/>
            <a:ext cx="2543590" cy="575746"/>
          </a:xfrm>
          <a:prstGeom prst="roundRect">
            <a:avLst>
              <a:gd name="adj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40A3AEB-C6C0-46F4-B805-8A7BBF5467CE}"/>
              </a:ext>
            </a:extLst>
          </p:cNvPr>
          <p:cNvSpPr/>
          <p:nvPr/>
        </p:nvSpPr>
        <p:spPr>
          <a:xfrm>
            <a:off x="546854" y="2383999"/>
            <a:ext cx="2508619" cy="584771"/>
          </a:xfrm>
          <a:prstGeom prst="roundRect">
            <a:avLst>
              <a:gd name="adj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PlaceHolder 1">
            <a:extLst>
              <a:ext uri="{FF2B5EF4-FFF2-40B4-BE49-F238E27FC236}">
                <a16:creationId xmlns:a16="http://schemas.microsoft.com/office/drawing/2014/main" id="{F0DD4436-A856-478C-8510-5FA8F23E4DCC}"/>
              </a:ext>
            </a:extLst>
          </p:cNvPr>
          <p:cNvSpPr txBox="1">
            <a:spLocks/>
          </p:cNvSpPr>
          <p:nvPr/>
        </p:nvSpPr>
        <p:spPr>
          <a:xfrm>
            <a:off x="474086" y="329066"/>
            <a:ext cx="9369229" cy="53388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00">
              <a:spcBef>
                <a:spcPts val="130"/>
              </a:spcBef>
              <a:tabLst>
                <a:tab pos="0" algn="l"/>
              </a:tabLst>
            </a:pPr>
            <a:r>
              <a:rPr lang="ru-RU" sz="2800" b="1" spc="-1" dirty="0">
                <a:solidFill>
                  <a:srgbClr val="0540F2"/>
                </a:solidFill>
                <a:latin typeface="Futura PT Heavy"/>
                <a:ea typeface="Calibri"/>
              </a:rPr>
              <a:t>Чек-лист Регионального чемпионата «</a:t>
            </a:r>
            <a:r>
              <a:rPr lang="ru-RU" sz="2800" b="1" spc="-1" dirty="0" err="1">
                <a:solidFill>
                  <a:srgbClr val="0540F2"/>
                </a:solidFill>
                <a:latin typeface="Futura PT Heavy"/>
                <a:ea typeface="Calibri"/>
              </a:rPr>
              <a:t>Абилимпикс</a:t>
            </a:r>
            <a:r>
              <a:rPr lang="ru-RU" sz="2800" b="1" spc="-1" dirty="0">
                <a:solidFill>
                  <a:srgbClr val="0540F2"/>
                </a:solidFill>
                <a:latin typeface="Futura PT Heavy"/>
                <a:ea typeface="Calibri"/>
              </a:rPr>
              <a:t>»</a:t>
            </a:r>
            <a:endParaRPr lang="ru-RU" sz="28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31B07CF-FB25-492E-B77B-8133174B117B}"/>
              </a:ext>
            </a:extLst>
          </p:cNvPr>
          <p:cNvSpPr txBox="1"/>
          <p:nvPr/>
        </p:nvSpPr>
        <p:spPr>
          <a:xfrm>
            <a:off x="774694" y="2322439"/>
            <a:ext cx="19774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До </a:t>
            </a:r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20</a:t>
            </a: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 Декабря </a:t>
            </a:r>
            <a:r>
              <a:rPr lang="ru-RU" sz="1600" dirty="0">
                <a:solidFill>
                  <a:schemeClr val="bg1"/>
                </a:solidFill>
                <a:latin typeface="Futura PT Book Italic" panose="020B0502020204090303" pitchFamily="34" charset="-52"/>
              </a:rPr>
              <a:t>(предыдущего года)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D36D4B3-6326-4F21-A402-166A6C2FE2BA}"/>
              </a:ext>
            </a:extLst>
          </p:cNvPr>
          <p:cNvSpPr txBox="1"/>
          <p:nvPr/>
        </p:nvSpPr>
        <p:spPr>
          <a:xfrm>
            <a:off x="680694" y="1290498"/>
            <a:ext cx="24793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Futura PT Book" panose="020B0502020204020303" pitchFamily="34" charset="-52"/>
              </a:rPr>
              <a:t>Предоставление </a:t>
            </a:r>
            <a:r>
              <a:rPr lang="ru-RU" sz="1400" dirty="0">
                <a:solidFill>
                  <a:srgbClr val="000000"/>
                </a:solidFill>
                <a:latin typeface="Futura PT Medium" panose="020B0602020204020303" pitchFamily="34" charset="-52"/>
              </a:rPr>
              <a:t>ПРЕДВАРИТЕЛЬНЫХ </a:t>
            </a:r>
            <a:r>
              <a:rPr lang="ru-RU" sz="1400" dirty="0">
                <a:solidFill>
                  <a:srgbClr val="000000"/>
                </a:solidFill>
                <a:latin typeface="Futura PT Book" panose="020B0502020204020303" pitchFamily="34" charset="-52"/>
              </a:rPr>
              <a:t>паспортов региональных чемпионатов «Абилимпикс»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F601125-DAA1-42D9-AECD-13315B5003CB}"/>
              </a:ext>
            </a:extLst>
          </p:cNvPr>
          <p:cNvSpPr txBox="1"/>
          <p:nvPr/>
        </p:nvSpPr>
        <p:spPr>
          <a:xfrm>
            <a:off x="3429555" y="1246141"/>
            <a:ext cx="21726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Futura PT Book" panose="020B0502020204020303" pitchFamily="34" charset="-52"/>
              </a:rPr>
              <a:t>Предоставление </a:t>
            </a:r>
            <a:r>
              <a:rPr lang="ru-RU" sz="1400" dirty="0">
                <a:solidFill>
                  <a:srgbClr val="000000"/>
                </a:solidFill>
                <a:latin typeface="Futura PT Medium" panose="020B0602020204020303" pitchFamily="34" charset="-52"/>
              </a:rPr>
              <a:t>ИТОГОВОГО</a:t>
            </a:r>
            <a:r>
              <a:rPr lang="ru-RU" sz="1400" dirty="0">
                <a:solidFill>
                  <a:srgbClr val="000000"/>
                </a:solidFill>
                <a:latin typeface="Futura PT Book" panose="020B0502020204020303" pitchFamily="34" charset="-52"/>
              </a:rPr>
              <a:t> паспорта регионального чемпионата «Абилимпикс»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0E5BE81-5516-425C-9E34-707782EF7FDD}"/>
              </a:ext>
            </a:extLst>
          </p:cNvPr>
          <p:cNvSpPr txBox="1"/>
          <p:nvPr/>
        </p:nvSpPr>
        <p:spPr>
          <a:xfrm>
            <a:off x="633207" y="3376449"/>
            <a:ext cx="227756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effectLst/>
                <a:latin typeface="Futura PT Book" panose="020B0502020204020303" pitchFamily="34" charset="-52"/>
                <a:ea typeface="Times New Roman" panose="02020603050405020304" pitchFamily="18" charset="0"/>
              </a:rPr>
              <a:t>Размещение конкурсных заданий РЧА </a:t>
            </a:r>
            <a:r>
              <a:rPr lang="ru-RU" sz="1400" dirty="0">
                <a:solidFill>
                  <a:srgbClr val="000000"/>
                </a:solidFill>
                <a:latin typeface="Futura PT Book" panose="020B0502020204020303" pitchFamily="34" charset="-52"/>
              </a:rPr>
              <a:t>(в т.ч. «Фестиваля возможностей») </a:t>
            </a:r>
            <a:r>
              <a:rPr lang="ru-RU" sz="1400" dirty="0">
                <a:solidFill>
                  <a:srgbClr val="000000"/>
                </a:solidFill>
                <a:effectLst/>
                <a:latin typeface="Futura PT Book" panose="020B0502020204020303" pitchFamily="34" charset="-52"/>
                <a:ea typeface="Times New Roman" panose="02020603050405020304" pitchFamily="18" charset="0"/>
              </a:rPr>
              <a:t>на официальном сайте </a:t>
            </a:r>
            <a:r>
              <a:rPr lang="ru-RU" sz="1400" dirty="0">
                <a:solidFill>
                  <a:srgbClr val="000000"/>
                </a:solidFill>
                <a:latin typeface="Futura PT Book" panose="020B0502020204020303" pitchFamily="34" charset="-52"/>
                <a:ea typeface="Times New Roman" panose="02020603050405020304" pitchFamily="18" charset="0"/>
              </a:rPr>
              <a:t>(странице) ЦРД</a:t>
            </a:r>
            <a:endParaRPr lang="ru-RU" sz="1400" dirty="0">
              <a:latin typeface="Futura PT Book" panose="020B0502020204020303" pitchFamily="34" charset="-52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051482C-37D4-4439-BBB7-C6DEABDD90E1}"/>
              </a:ext>
            </a:extLst>
          </p:cNvPr>
          <p:cNvSpPr txBox="1"/>
          <p:nvPr/>
        </p:nvSpPr>
        <p:spPr>
          <a:xfrm>
            <a:off x="6231901" y="1275005"/>
            <a:ext cx="23575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Futura PT Book" panose="020B0502020204020303" pitchFamily="34" charset="-52"/>
              </a:rPr>
              <a:t>Проведение квалификационного экзамена и отбор экспертов регионального чемпионата</a:t>
            </a:r>
            <a:r>
              <a:rPr lang="en-US" sz="1400" dirty="0">
                <a:solidFill>
                  <a:srgbClr val="000000"/>
                </a:solidFill>
                <a:latin typeface="Futura PT Book" panose="020B0502020204020303" pitchFamily="34" charset="-52"/>
              </a:rPr>
              <a:t>  </a:t>
            </a:r>
            <a:endParaRPr lang="ru-RU" sz="1400" dirty="0">
              <a:solidFill>
                <a:srgbClr val="000000"/>
              </a:solidFill>
              <a:latin typeface="Futura PT Book" panose="020B0502020204020303" pitchFamily="34" charset="-52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F31EB57-FD1D-4EDA-9B0A-A62B51C113C0}"/>
              </a:ext>
            </a:extLst>
          </p:cNvPr>
          <p:cNvSpPr txBox="1"/>
          <p:nvPr/>
        </p:nvSpPr>
        <p:spPr>
          <a:xfrm>
            <a:off x="3429555" y="3376449"/>
            <a:ext cx="240251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Futura PT Book" panose="020B0502020204020303" pitchFamily="34" charset="-52"/>
              </a:rPr>
              <a:t>Закрепление партнеров за профильными компетенциями </a:t>
            </a:r>
            <a:br>
              <a:rPr lang="ru-RU" sz="1400" dirty="0">
                <a:solidFill>
                  <a:srgbClr val="000000"/>
                </a:solidFill>
                <a:latin typeface="Futura PT Book" panose="020B0502020204020303" pitchFamily="34" charset="-52"/>
              </a:rPr>
            </a:br>
            <a:r>
              <a:rPr lang="ru-RU" sz="1400" dirty="0">
                <a:solidFill>
                  <a:srgbClr val="000000"/>
                </a:solidFill>
                <a:latin typeface="Futura PT Book" panose="020B0502020204020303" pitchFamily="34" charset="-52"/>
              </a:rPr>
              <a:t>и определение формата взаимодействия </a:t>
            </a:r>
            <a:br>
              <a:rPr lang="ru-RU" sz="1400" dirty="0">
                <a:solidFill>
                  <a:srgbClr val="000000"/>
                </a:solidFill>
                <a:latin typeface="Futura PT Book" panose="020B0502020204020303" pitchFamily="34" charset="-52"/>
              </a:rPr>
            </a:br>
            <a:r>
              <a:rPr lang="ru-RU" sz="1400" dirty="0">
                <a:solidFill>
                  <a:srgbClr val="000000"/>
                </a:solidFill>
                <a:latin typeface="Futura PT Book" panose="020B0502020204020303" pitchFamily="34" charset="-52"/>
              </a:rPr>
              <a:t>в рамках РЧА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7A88DF0-D4C1-461F-AABA-F6B99C49380C}"/>
              </a:ext>
            </a:extLst>
          </p:cNvPr>
          <p:cNvSpPr txBox="1"/>
          <p:nvPr/>
        </p:nvSpPr>
        <p:spPr>
          <a:xfrm>
            <a:off x="9028018" y="1227067"/>
            <a:ext cx="22566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Futura PT Book" panose="020B0502020204020303" pitchFamily="34" charset="-52"/>
              </a:rPr>
              <a:t>Проведение отбора и обучение добровольцев </a:t>
            </a:r>
            <a:br>
              <a:rPr lang="en-US" sz="1400" dirty="0">
                <a:solidFill>
                  <a:srgbClr val="000000"/>
                </a:solidFill>
                <a:latin typeface="Futura PT Book" panose="020B0502020204020303" pitchFamily="34" charset="-52"/>
              </a:rPr>
            </a:br>
            <a:r>
              <a:rPr lang="ru-RU" sz="1400" dirty="0">
                <a:solidFill>
                  <a:srgbClr val="000000"/>
                </a:solidFill>
                <a:latin typeface="Futura PT Book" panose="020B0502020204020303" pitchFamily="34" charset="-52"/>
              </a:rPr>
              <a:t>для участия в Региональном чемпионате </a:t>
            </a:r>
          </a:p>
        </p:txBody>
      </p:sp>
      <p:sp>
        <p:nvSpPr>
          <p:cNvPr id="34" name="PlaceHolder 1">
            <a:extLst>
              <a:ext uri="{FF2B5EF4-FFF2-40B4-BE49-F238E27FC236}">
                <a16:creationId xmlns:a16="http://schemas.microsoft.com/office/drawing/2014/main" id="{B2954FA3-78B4-4DAD-8F7D-B1CA4A719F45}"/>
              </a:ext>
            </a:extLst>
          </p:cNvPr>
          <p:cNvSpPr txBox="1">
            <a:spLocks/>
          </p:cNvSpPr>
          <p:nvPr/>
        </p:nvSpPr>
        <p:spPr>
          <a:xfrm>
            <a:off x="10049587" y="412537"/>
            <a:ext cx="1653737" cy="22496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00" algn="ctr">
              <a:spcBef>
                <a:spcPts val="130"/>
              </a:spcBef>
              <a:tabLst>
                <a:tab pos="0" algn="l"/>
              </a:tabLst>
            </a:pPr>
            <a:r>
              <a:rPr lang="ru-RU" sz="1800" b="1" spc="-1" dirty="0">
                <a:solidFill>
                  <a:srgbClr val="0540F2"/>
                </a:solidFill>
                <a:latin typeface="Futura PT Heavy"/>
                <a:ea typeface="Calibri"/>
              </a:rPr>
              <a:t>Приложение 1</a:t>
            </a:r>
            <a:endParaRPr lang="ru-RU" sz="1800" spc="-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EA5A0295-824E-4978-BD80-E7B070AFCE2C}"/>
              </a:ext>
            </a:extLst>
          </p:cNvPr>
          <p:cNvGrpSpPr/>
          <p:nvPr/>
        </p:nvGrpSpPr>
        <p:grpSpPr>
          <a:xfrm>
            <a:off x="4145285" y="6096425"/>
            <a:ext cx="1719418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89" name="Прямоугольник: скругленные углы 88">
              <a:extLst>
                <a:ext uri="{FF2B5EF4-FFF2-40B4-BE49-F238E27FC236}">
                  <a16:creationId xmlns:a16="http://schemas.microsoft.com/office/drawing/2014/main" id="{467C85E2-E434-44B9-97E3-D533F2167DB7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rgbClr val="E4EB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9D013250-927B-4859-82FC-E22D5BA8B1FD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ФЕВРАЛЬ</a:t>
              </a:r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F05AD599-BE96-47EC-A6B1-B7966BEAD317}"/>
              </a:ext>
            </a:extLst>
          </p:cNvPr>
          <p:cNvGrpSpPr/>
          <p:nvPr/>
        </p:nvGrpSpPr>
        <p:grpSpPr>
          <a:xfrm>
            <a:off x="6160858" y="6106418"/>
            <a:ext cx="2502026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87" name="Прямоугольник: скругленные углы 86">
              <a:extLst>
                <a:ext uri="{FF2B5EF4-FFF2-40B4-BE49-F238E27FC236}">
                  <a16:creationId xmlns:a16="http://schemas.microsoft.com/office/drawing/2014/main" id="{049425E2-42C7-4550-829D-25446D356642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rgbClr val="B7E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61C9578E-3B06-4A8B-8884-3C207D5F6FF5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МАРТ</a:t>
              </a: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35D6326F-AE15-49CD-A0CB-328DB4C7FA2E}"/>
              </a:ext>
            </a:extLst>
          </p:cNvPr>
          <p:cNvGrpSpPr/>
          <p:nvPr/>
        </p:nvGrpSpPr>
        <p:grpSpPr>
          <a:xfrm>
            <a:off x="8749537" y="6106418"/>
            <a:ext cx="2667571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85" name="Прямоугольник: скругленные углы 84">
              <a:extLst>
                <a:ext uri="{FF2B5EF4-FFF2-40B4-BE49-F238E27FC236}">
                  <a16:creationId xmlns:a16="http://schemas.microsoft.com/office/drawing/2014/main" id="{789B8EED-8149-49E7-AD9E-122AC3E8C103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rgbClr val="B7E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0B2B6F22-FD78-48F7-BDDA-5747F5DBB49E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АПРЕЛЬ</a:t>
              </a:r>
            </a:p>
          </p:txBody>
        </p:sp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ABC2F6DE-14DC-4B22-9CBC-4F2CBE302C27}"/>
              </a:ext>
            </a:extLst>
          </p:cNvPr>
          <p:cNvGrpSpPr/>
          <p:nvPr/>
        </p:nvGrpSpPr>
        <p:grpSpPr>
          <a:xfrm>
            <a:off x="569755" y="6096425"/>
            <a:ext cx="1719418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92" name="Прямоугольник: скругленные углы 91">
              <a:extLst>
                <a:ext uri="{FF2B5EF4-FFF2-40B4-BE49-F238E27FC236}">
                  <a16:creationId xmlns:a16="http://schemas.microsoft.com/office/drawing/2014/main" id="{AE1BF5F8-A080-4185-AECE-C8DD57025CB8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rgbClr val="E4EB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9CD25199-E9E4-4DE2-9FB0-0664F6C16CF3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337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ДЕКАБРЬ</a:t>
              </a:r>
            </a:p>
          </p:txBody>
        </p:sp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19494ADE-B113-4569-9C3E-5FFDCFB8A8AF}"/>
              </a:ext>
            </a:extLst>
          </p:cNvPr>
          <p:cNvGrpSpPr/>
          <p:nvPr/>
        </p:nvGrpSpPr>
        <p:grpSpPr>
          <a:xfrm>
            <a:off x="2426635" y="6096425"/>
            <a:ext cx="1588612" cy="346770"/>
            <a:chOff x="319405" y="5693350"/>
            <a:chExt cx="525122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95" name="Прямоугольник: скругленные углы 94">
              <a:extLst>
                <a:ext uri="{FF2B5EF4-FFF2-40B4-BE49-F238E27FC236}">
                  <a16:creationId xmlns:a16="http://schemas.microsoft.com/office/drawing/2014/main" id="{84F9E037-88AF-48CD-ACA9-6915A1FB7C51}"/>
                </a:ext>
              </a:extLst>
            </p:cNvPr>
            <p:cNvSpPr/>
            <p:nvPr/>
          </p:nvSpPr>
          <p:spPr>
            <a:xfrm>
              <a:off x="319405" y="5693350"/>
              <a:ext cx="525122" cy="447040"/>
            </a:xfrm>
            <a:prstGeom prst="roundRect">
              <a:avLst>
                <a:gd name="adj" fmla="val 50000"/>
              </a:avLst>
            </a:prstGeom>
            <a:solidFill>
              <a:srgbClr val="E4EB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BF26F3F2-7203-46F7-A85D-9F006BB44839}"/>
                </a:ext>
              </a:extLst>
            </p:cNvPr>
            <p:cNvSpPr txBox="1"/>
            <p:nvPr/>
          </p:nvSpPr>
          <p:spPr>
            <a:xfrm>
              <a:off x="381659" y="5748242"/>
              <a:ext cx="407647" cy="337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ЯНВАРЬ</a:t>
              </a:r>
            </a:p>
          </p:txBody>
        </p:sp>
      </p:grp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48EEED9A-258F-4C53-A793-A3D4BEC4F8BF}"/>
              </a:ext>
            </a:extLst>
          </p:cNvPr>
          <p:cNvCxnSpPr>
            <a:cxnSpLocks/>
          </p:cNvCxnSpPr>
          <p:nvPr/>
        </p:nvCxnSpPr>
        <p:spPr>
          <a:xfrm>
            <a:off x="569755" y="5883220"/>
            <a:ext cx="10790395" cy="0"/>
          </a:xfrm>
          <a:prstGeom prst="line">
            <a:avLst/>
          </a:prstGeom>
          <a:ln w="571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D1C2FFE2-CCFD-4970-B507-9CD2D64A41DD}"/>
              </a:ext>
            </a:extLst>
          </p:cNvPr>
          <p:cNvSpPr txBox="1"/>
          <p:nvPr/>
        </p:nvSpPr>
        <p:spPr>
          <a:xfrm>
            <a:off x="3749906" y="2463826"/>
            <a:ext cx="17177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До </a:t>
            </a:r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15</a:t>
            </a: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 февраля</a:t>
            </a:r>
          </a:p>
        </p:txBody>
      </p:sp>
      <p:sp>
        <p:nvSpPr>
          <p:cNvPr id="105" name="Прямоугольник: скругленные углы 104">
            <a:extLst>
              <a:ext uri="{FF2B5EF4-FFF2-40B4-BE49-F238E27FC236}">
                <a16:creationId xmlns:a16="http://schemas.microsoft.com/office/drawing/2014/main" id="{638E54E0-F969-40EC-A190-16B22D22B0E3}"/>
              </a:ext>
            </a:extLst>
          </p:cNvPr>
          <p:cNvSpPr/>
          <p:nvPr/>
        </p:nvSpPr>
        <p:spPr>
          <a:xfrm>
            <a:off x="573078" y="4623425"/>
            <a:ext cx="5291625" cy="480499"/>
          </a:xfrm>
          <a:prstGeom prst="roundRect">
            <a:avLst>
              <a:gd name="adj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7CF0B7B1-565A-4B11-8024-9D1C21D2E310}"/>
              </a:ext>
            </a:extLst>
          </p:cNvPr>
          <p:cNvSpPr txBox="1"/>
          <p:nvPr/>
        </p:nvSpPr>
        <p:spPr>
          <a:xfrm>
            <a:off x="896578" y="4641385"/>
            <a:ext cx="44292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За </a:t>
            </a:r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1</a:t>
            </a: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 МЕСЯЦ до начала РЧА</a:t>
            </a:r>
          </a:p>
        </p:txBody>
      </p:sp>
      <p:sp>
        <p:nvSpPr>
          <p:cNvPr id="111" name="Прямоугольник: скругленные углы 110">
            <a:extLst>
              <a:ext uri="{FF2B5EF4-FFF2-40B4-BE49-F238E27FC236}">
                <a16:creationId xmlns:a16="http://schemas.microsoft.com/office/drawing/2014/main" id="{803369E3-7DBB-4C6F-AE1F-B25B540DC1D2}"/>
              </a:ext>
            </a:extLst>
          </p:cNvPr>
          <p:cNvSpPr/>
          <p:nvPr/>
        </p:nvSpPr>
        <p:spPr>
          <a:xfrm>
            <a:off x="6116604" y="2392575"/>
            <a:ext cx="5300308" cy="576195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F585167B-D6E2-465B-932E-1E075175078A}"/>
              </a:ext>
            </a:extLst>
          </p:cNvPr>
          <p:cNvSpPr txBox="1"/>
          <p:nvPr/>
        </p:nvSpPr>
        <p:spPr>
          <a:xfrm>
            <a:off x="7004987" y="2463826"/>
            <a:ext cx="36274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Не позднее </a:t>
            </a:r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1</a:t>
            </a: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 МЕСЯЦ до начала РЧА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5E66421E-4BE3-4BC8-AAFC-41147DF86B7F}"/>
              </a:ext>
            </a:extLst>
          </p:cNvPr>
          <p:cNvSpPr/>
          <p:nvPr/>
        </p:nvSpPr>
        <p:spPr>
          <a:xfrm>
            <a:off x="1317299" y="5757960"/>
            <a:ext cx="237822" cy="23782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9" name="Овал 118">
            <a:extLst>
              <a:ext uri="{FF2B5EF4-FFF2-40B4-BE49-F238E27FC236}">
                <a16:creationId xmlns:a16="http://schemas.microsoft.com/office/drawing/2014/main" id="{93C93A43-CF8B-468B-BBC8-0119E3FBA1DC}"/>
              </a:ext>
            </a:extLst>
          </p:cNvPr>
          <p:cNvSpPr/>
          <p:nvPr/>
        </p:nvSpPr>
        <p:spPr>
          <a:xfrm>
            <a:off x="3158799" y="5757960"/>
            <a:ext cx="237822" cy="23782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Овал 119">
            <a:extLst>
              <a:ext uri="{FF2B5EF4-FFF2-40B4-BE49-F238E27FC236}">
                <a16:creationId xmlns:a16="http://schemas.microsoft.com/office/drawing/2014/main" id="{AE0FFD3B-FA4F-4134-AE62-26DA34380F00}"/>
              </a:ext>
            </a:extLst>
          </p:cNvPr>
          <p:cNvSpPr/>
          <p:nvPr/>
        </p:nvSpPr>
        <p:spPr>
          <a:xfrm>
            <a:off x="4881388" y="5757960"/>
            <a:ext cx="237822" cy="23782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1" name="Овал 120">
            <a:extLst>
              <a:ext uri="{FF2B5EF4-FFF2-40B4-BE49-F238E27FC236}">
                <a16:creationId xmlns:a16="http://schemas.microsoft.com/office/drawing/2014/main" id="{BB7FF441-7439-4B94-A9CF-E428932212FB}"/>
              </a:ext>
            </a:extLst>
          </p:cNvPr>
          <p:cNvSpPr/>
          <p:nvPr/>
        </p:nvSpPr>
        <p:spPr>
          <a:xfrm>
            <a:off x="7289319" y="5757960"/>
            <a:ext cx="237822" cy="2378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Овал 121">
            <a:extLst>
              <a:ext uri="{FF2B5EF4-FFF2-40B4-BE49-F238E27FC236}">
                <a16:creationId xmlns:a16="http://schemas.microsoft.com/office/drawing/2014/main" id="{BE1ED20A-F0DD-4F62-9976-6D72E3D37244}"/>
              </a:ext>
            </a:extLst>
          </p:cNvPr>
          <p:cNvSpPr/>
          <p:nvPr/>
        </p:nvSpPr>
        <p:spPr>
          <a:xfrm>
            <a:off x="9999860" y="5757960"/>
            <a:ext cx="237822" cy="2378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4E9B3AE6-A080-4C90-A62E-380F00C504A1}"/>
              </a:ext>
            </a:extLst>
          </p:cNvPr>
          <p:cNvSpPr/>
          <p:nvPr/>
        </p:nvSpPr>
        <p:spPr>
          <a:xfrm>
            <a:off x="9843315" y="354843"/>
            <a:ext cx="2066280" cy="340351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Прямоугольник: скругленные углы 113">
            <a:extLst>
              <a:ext uri="{FF2B5EF4-FFF2-40B4-BE49-F238E27FC236}">
                <a16:creationId xmlns:a16="http://schemas.microsoft.com/office/drawing/2014/main" id="{2D1CE289-3752-4A16-9ED8-5D98A02B616A}"/>
              </a:ext>
            </a:extLst>
          </p:cNvPr>
          <p:cNvSpPr/>
          <p:nvPr/>
        </p:nvSpPr>
        <p:spPr>
          <a:xfrm>
            <a:off x="6127274" y="3281064"/>
            <a:ext cx="5300307" cy="2013160"/>
          </a:xfrm>
          <a:prstGeom prst="roundRect">
            <a:avLst>
              <a:gd name="adj" fmla="val 4048"/>
            </a:avLst>
          </a:prstGeom>
          <a:solidFill>
            <a:srgbClr val="DEF3EE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A5E167B-C56C-4701-9AF5-35F828995BD4}"/>
              </a:ext>
            </a:extLst>
          </p:cNvPr>
          <p:cNvSpPr txBox="1"/>
          <p:nvPr/>
        </p:nvSpPr>
        <p:spPr>
          <a:xfrm>
            <a:off x="6357160" y="3472100"/>
            <a:ext cx="465756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Futura PT Book" panose="020B0502020204020303" pitchFamily="34" charset="-52"/>
              </a:rPr>
              <a:t>Руководитель ЦРД в личном кабинете </a:t>
            </a:r>
            <a:r>
              <a:rPr lang="en-US" sz="1400" dirty="0">
                <a:solidFill>
                  <a:srgbClr val="000000"/>
                </a:solidFill>
                <a:latin typeface="Futura PT Book" panose="020B0502020204020303" pitchFamily="34" charset="-52"/>
                <a:hlinkClick r:id="rId5" tooltip="https://esim.firpo.ru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esim.firpo.ru</a:t>
            </a:r>
            <a:r>
              <a:rPr lang="ru-RU" sz="1400" dirty="0">
                <a:solidFill>
                  <a:srgbClr val="000000"/>
                </a:solidFill>
                <a:latin typeface="Futura PT Book" panose="020B0502020204020303" pitchFamily="34" charset="-52"/>
              </a:rPr>
              <a:t> создает региональный чемпионат, и открывает регистрацию для участников, экспертов, принимает и отклоняет заявки </a:t>
            </a:r>
            <a:br>
              <a:rPr lang="ru-RU" sz="1400" dirty="0">
                <a:solidFill>
                  <a:srgbClr val="000000"/>
                </a:solidFill>
                <a:latin typeface="Futura PT Book" panose="020B0502020204020303" pitchFamily="34" charset="-52"/>
              </a:rPr>
            </a:br>
            <a:r>
              <a:rPr lang="ru-RU" sz="1400" dirty="0">
                <a:solidFill>
                  <a:srgbClr val="000000"/>
                </a:solidFill>
                <a:latin typeface="Futura PT Book" panose="020B0502020204020303" pitchFamily="34" charset="-52"/>
              </a:rPr>
              <a:t>(в т.ч. «Фестиваля возможностей»)</a:t>
            </a:r>
          </a:p>
        </p:txBody>
      </p:sp>
      <p:sp>
        <p:nvSpPr>
          <p:cNvPr id="115" name="Прямоугольник: скругленные углы 114">
            <a:extLst>
              <a:ext uri="{FF2B5EF4-FFF2-40B4-BE49-F238E27FC236}">
                <a16:creationId xmlns:a16="http://schemas.microsoft.com/office/drawing/2014/main" id="{D40BAB2B-BFE1-4A15-89F1-0AC52C7EC44D}"/>
              </a:ext>
            </a:extLst>
          </p:cNvPr>
          <p:cNvSpPr/>
          <p:nvPr/>
        </p:nvSpPr>
        <p:spPr>
          <a:xfrm>
            <a:off x="6127274" y="4623237"/>
            <a:ext cx="5300308" cy="480499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97084914-DAB9-4B89-B5AA-AE42EFC9BCE8}"/>
              </a:ext>
            </a:extLst>
          </p:cNvPr>
          <p:cNvSpPr txBox="1"/>
          <p:nvPr/>
        </p:nvSpPr>
        <p:spPr>
          <a:xfrm>
            <a:off x="7044914" y="4654969"/>
            <a:ext cx="30110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За </a:t>
            </a:r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1</a:t>
            </a: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 МЕСЯЦ до начала РЧА</a:t>
            </a:r>
          </a:p>
        </p:txBody>
      </p:sp>
      <p:sp>
        <p:nvSpPr>
          <p:cNvPr id="102" name="Прямоугольник: скругленные углы 101">
            <a:extLst>
              <a:ext uri="{FF2B5EF4-FFF2-40B4-BE49-F238E27FC236}">
                <a16:creationId xmlns:a16="http://schemas.microsoft.com/office/drawing/2014/main" id="{5EA3DF5B-5D24-458B-BEF7-1EFA60035BED}"/>
              </a:ext>
            </a:extLst>
          </p:cNvPr>
          <p:cNvSpPr/>
          <p:nvPr/>
        </p:nvSpPr>
        <p:spPr>
          <a:xfrm>
            <a:off x="972391" y="7541876"/>
            <a:ext cx="790867" cy="1406572"/>
          </a:xfrm>
          <a:prstGeom prst="roundRect">
            <a:avLst>
              <a:gd name="adj" fmla="val 4048"/>
            </a:avLst>
          </a:prstGeom>
          <a:solidFill>
            <a:srgbClr val="E4EBFE"/>
          </a:solidFill>
          <a:ln w="19050"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7" name="Прямоугольник: скругленные углы 116">
            <a:extLst>
              <a:ext uri="{FF2B5EF4-FFF2-40B4-BE49-F238E27FC236}">
                <a16:creationId xmlns:a16="http://schemas.microsoft.com/office/drawing/2014/main" id="{80975BF6-8C37-42CB-8789-8C950DC00161}"/>
              </a:ext>
            </a:extLst>
          </p:cNvPr>
          <p:cNvSpPr/>
          <p:nvPr/>
        </p:nvSpPr>
        <p:spPr>
          <a:xfrm>
            <a:off x="1979924" y="7541876"/>
            <a:ext cx="790867" cy="1406572"/>
          </a:xfrm>
          <a:prstGeom prst="roundRect">
            <a:avLst>
              <a:gd name="adj" fmla="val 4048"/>
            </a:avLst>
          </a:prstGeom>
          <a:solidFill>
            <a:srgbClr val="FFECB2"/>
          </a:solidFill>
          <a:ln w="19050"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8" name="Прямоугольник: скругленные углы 117">
            <a:extLst>
              <a:ext uri="{FF2B5EF4-FFF2-40B4-BE49-F238E27FC236}">
                <a16:creationId xmlns:a16="http://schemas.microsoft.com/office/drawing/2014/main" id="{1958E67C-670C-48C3-85B1-BC80B85A1F30}"/>
              </a:ext>
            </a:extLst>
          </p:cNvPr>
          <p:cNvSpPr/>
          <p:nvPr/>
        </p:nvSpPr>
        <p:spPr>
          <a:xfrm>
            <a:off x="2978990" y="7541876"/>
            <a:ext cx="790867" cy="1406572"/>
          </a:xfrm>
          <a:prstGeom prst="roundRect">
            <a:avLst>
              <a:gd name="adj" fmla="val 4048"/>
            </a:avLst>
          </a:prstGeom>
          <a:solidFill>
            <a:srgbClr val="DEF3EE"/>
          </a:solidFill>
          <a:ln w="19050"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3" name="Прямоугольник: скругленные углы 122">
            <a:extLst>
              <a:ext uri="{FF2B5EF4-FFF2-40B4-BE49-F238E27FC236}">
                <a16:creationId xmlns:a16="http://schemas.microsoft.com/office/drawing/2014/main" id="{1099DBF3-E14D-4BCA-B400-EB91A6A9F92F}"/>
              </a:ext>
            </a:extLst>
          </p:cNvPr>
          <p:cNvSpPr/>
          <p:nvPr/>
        </p:nvSpPr>
        <p:spPr>
          <a:xfrm>
            <a:off x="4985697" y="7541876"/>
            <a:ext cx="790867" cy="1406572"/>
          </a:xfrm>
          <a:prstGeom prst="roundRect">
            <a:avLst>
              <a:gd name="adj" fmla="val 4048"/>
            </a:avLst>
          </a:prstGeom>
          <a:solidFill>
            <a:srgbClr val="FBDBDD"/>
          </a:solidFill>
          <a:ln w="19050"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4" name="Прямоугольник: скругленные углы 123">
            <a:extLst>
              <a:ext uri="{FF2B5EF4-FFF2-40B4-BE49-F238E27FC236}">
                <a16:creationId xmlns:a16="http://schemas.microsoft.com/office/drawing/2014/main" id="{90A27AE4-454B-49F8-A1D5-3D70078ED287}"/>
              </a:ext>
            </a:extLst>
          </p:cNvPr>
          <p:cNvSpPr/>
          <p:nvPr/>
        </p:nvSpPr>
        <p:spPr>
          <a:xfrm>
            <a:off x="3999268" y="7541876"/>
            <a:ext cx="790867" cy="1406572"/>
          </a:xfrm>
          <a:prstGeom prst="roundRect">
            <a:avLst>
              <a:gd name="adj" fmla="val 4048"/>
            </a:avLst>
          </a:prstGeom>
          <a:solidFill>
            <a:srgbClr val="B7E5DD"/>
          </a:solidFill>
          <a:ln w="19050"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8746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5093AE-0628-4243-AF1F-40D524879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9068915" y="3157288"/>
            <a:ext cx="2693845" cy="2745320"/>
          </a:xfrm>
          <a:prstGeom prst="rect">
            <a:avLst/>
          </a:prstGeom>
        </p:spPr>
      </p:pic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F395E66E-D40F-4466-8BD6-3E3AE807A56F}"/>
              </a:ext>
            </a:extLst>
          </p:cNvPr>
          <p:cNvCxnSpPr>
            <a:cxnSpLocks/>
          </p:cNvCxnSpPr>
          <p:nvPr/>
        </p:nvCxnSpPr>
        <p:spPr>
          <a:xfrm>
            <a:off x="391796" y="5883220"/>
            <a:ext cx="11396702" cy="0"/>
          </a:xfrm>
          <a:prstGeom prst="line">
            <a:avLst/>
          </a:prstGeom>
          <a:ln w="571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Прямоугольник: скругленные углы 108">
            <a:extLst>
              <a:ext uri="{FF2B5EF4-FFF2-40B4-BE49-F238E27FC236}">
                <a16:creationId xmlns:a16="http://schemas.microsoft.com/office/drawing/2014/main" id="{8712BAB4-E485-4CA6-A1DC-EC3E5011BD1E}"/>
              </a:ext>
            </a:extLst>
          </p:cNvPr>
          <p:cNvSpPr/>
          <p:nvPr/>
        </p:nvSpPr>
        <p:spPr>
          <a:xfrm>
            <a:off x="336808" y="1013691"/>
            <a:ext cx="3316912" cy="2254253"/>
          </a:xfrm>
          <a:prstGeom prst="roundRect">
            <a:avLst>
              <a:gd name="adj" fmla="val 4048"/>
            </a:avLst>
          </a:prstGeom>
          <a:solidFill>
            <a:srgbClr val="DEF3EE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PlaceHolder 1">
            <a:extLst>
              <a:ext uri="{FF2B5EF4-FFF2-40B4-BE49-F238E27FC236}">
                <a16:creationId xmlns:a16="http://schemas.microsoft.com/office/drawing/2014/main" id="{F0DD4436-A856-478C-8510-5FA8F23E4DCC}"/>
              </a:ext>
            </a:extLst>
          </p:cNvPr>
          <p:cNvSpPr txBox="1">
            <a:spLocks/>
          </p:cNvSpPr>
          <p:nvPr/>
        </p:nvSpPr>
        <p:spPr>
          <a:xfrm>
            <a:off x="474086" y="329066"/>
            <a:ext cx="9369229" cy="53388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00">
              <a:spcBef>
                <a:spcPts val="130"/>
              </a:spcBef>
              <a:tabLst>
                <a:tab pos="0" algn="l"/>
              </a:tabLst>
            </a:pPr>
            <a:r>
              <a:rPr lang="ru-RU" sz="2800" b="1" spc="-1" dirty="0">
                <a:solidFill>
                  <a:srgbClr val="0540F2"/>
                </a:solidFill>
                <a:latin typeface="Futura PT Heavy"/>
                <a:ea typeface="Calibri"/>
              </a:rPr>
              <a:t>Чек-лист Регионального чемпионата «</a:t>
            </a:r>
            <a:r>
              <a:rPr lang="ru-RU" sz="2800" b="1" spc="-1" dirty="0" err="1">
                <a:solidFill>
                  <a:srgbClr val="0540F2"/>
                </a:solidFill>
                <a:latin typeface="Futura PT Heavy"/>
                <a:ea typeface="Calibri"/>
              </a:rPr>
              <a:t>Абилимпикс</a:t>
            </a:r>
            <a:r>
              <a:rPr lang="ru-RU" sz="2800" b="1" spc="-1" dirty="0">
                <a:solidFill>
                  <a:srgbClr val="0540F2"/>
                </a:solidFill>
                <a:latin typeface="Futura PT Heavy"/>
                <a:ea typeface="Calibri"/>
              </a:rPr>
              <a:t>»</a:t>
            </a:r>
            <a:endParaRPr lang="ru-RU" sz="28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051482C-37D4-4439-BBB7-C6DEABDD90E1}"/>
              </a:ext>
            </a:extLst>
          </p:cNvPr>
          <p:cNvSpPr txBox="1"/>
          <p:nvPr/>
        </p:nvSpPr>
        <p:spPr>
          <a:xfrm>
            <a:off x="476150" y="1085112"/>
            <a:ext cx="310521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Пресс-релиз о проведении регионального чемпионата: </a:t>
            </a:r>
            <a:b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</a:b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цитата представителя РОИВ или руководителя ЦРД «Абилимпикс», а также ссылка на фотоархив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F05AD599-BE96-47EC-A6B1-B7966BEAD317}"/>
              </a:ext>
            </a:extLst>
          </p:cNvPr>
          <p:cNvGrpSpPr/>
          <p:nvPr/>
        </p:nvGrpSpPr>
        <p:grpSpPr>
          <a:xfrm>
            <a:off x="1488605" y="6106418"/>
            <a:ext cx="4210570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87" name="Прямоугольник: скругленные углы 86">
              <a:extLst>
                <a:ext uri="{FF2B5EF4-FFF2-40B4-BE49-F238E27FC236}">
                  <a16:creationId xmlns:a16="http://schemas.microsoft.com/office/drawing/2014/main" id="{049425E2-42C7-4550-829D-25446D356642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rgbClr val="B7E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61C9578E-3B06-4A8B-8884-3C207D5F6FF5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МАРТ</a:t>
              </a: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35D6326F-AE15-49CD-A0CB-328DB4C7FA2E}"/>
              </a:ext>
            </a:extLst>
          </p:cNvPr>
          <p:cNvGrpSpPr/>
          <p:nvPr/>
        </p:nvGrpSpPr>
        <p:grpSpPr>
          <a:xfrm>
            <a:off x="5862217" y="6106418"/>
            <a:ext cx="4489160" cy="346770"/>
            <a:chOff x="319405" y="5693350"/>
            <a:chExt cx="1479550" cy="447040"/>
          </a:xfrm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grpSpPr>
        <p:sp>
          <p:nvSpPr>
            <p:cNvPr id="85" name="Прямоугольник: скругленные углы 84">
              <a:extLst>
                <a:ext uri="{FF2B5EF4-FFF2-40B4-BE49-F238E27FC236}">
                  <a16:creationId xmlns:a16="http://schemas.microsoft.com/office/drawing/2014/main" id="{789B8EED-8149-49E7-AD9E-122AC3E8C103}"/>
                </a:ext>
              </a:extLst>
            </p:cNvPr>
            <p:cNvSpPr/>
            <p:nvPr/>
          </p:nvSpPr>
          <p:spPr>
            <a:xfrm>
              <a:off x="319405" y="5693350"/>
              <a:ext cx="1479550" cy="447040"/>
            </a:xfrm>
            <a:prstGeom prst="roundRect">
              <a:avLst>
                <a:gd name="adj" fmla="val 50000"/>
              </a:avLst>
            </a:prstGeom>
            <a:solidFill>
              <a:srgbClr val="B7E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0B2B6F22-FD78-48F7-BDDA-5747F5DBB49E}"/>
                </a:ext>
              </a:extLst>
            </p:cNvPr>
            <p:cNvSpPr txBox="1"/>
            <p:nvPr/>
          </p:nvSpPr>
          <p:spPr>
            <a:xfrm>
              <a:off x="436880" y="5762982"/>
              <a:ext cx="1244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latin typeface="Raleway SemiBold" pitchFamily="2" charset="-52"/>
                </a:rPr>
                <a:t>АПРЕЛЬ</a:t>
              </a:r>
            </a:p>
          </p:txBody>
        </p:sp>
      </p:grpSp>
      <p:sp>
        <p:nvSpPr>
          <p:cNvPr id="136" name="Прямоугольник: скругленные углы 135">
            <a:extLst>
              <a:ext uri="{FF2B5EF4-FFF2-40B4-BE49-F238E27FC236}">
                <a16:creationId xmlns:a16="http://schemas.microsoft.com/office/drawing/2014/main" id="{7E8EAD56-C6CC-478C-ABB8-8A3B12547D3A}"/>
              </a:ext>
            </a:extLst>
          </p:cNvPr>
          <p:cNvSpPr/>
          <p:nvPr/>
        </p:nvSpPr>
        <p:spPr>
          <a:xfrm>
            <a:off x="6663857" y="3437478"/>
            <a:ext cx="2581144" cy="2030892"/>
          </a:xfrm>
          <a:prstGeom prst="roundRect">
            <a:avLst>
              <a:gd name="adj" fmla="val 4932"/>
            </a:avLst>
          </a:prstGeom>
          <a:solidFill>
            <a:srgbClr val="DEF3EE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4294B7AF-A209-4480-8D98-B8D3A4624E52}"/>
              </a:ext>
            </a:extLst>
          </p:cNvPr>
          <p:cNvSpPr txBox="1"/>
          <p:nvPr/>
        </p:nvSpPr>
        <p:spPr>
          <a:xfrm>
            <a:off x="6727370" y="3500703"/>
            <a:ext cx="24970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Аналитическая справка </a:t>
            </a:r>
            <a:b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</a:b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по итогам регионального чемпионата «Абилимпикс»</a:t>
            </a:r>
          </a:p>
        </p:txBody>
      </p:sp>
      <p:sp>
        <p:nvSpPr>
          <p:cNvPr id="126" name="Прямоугольник: скругленные углы 125">
            <a:extLst>
              <a:ext uri="{FF2B5EF4-FFF2-40B4-BE49-F238E27FC236}">
                <a16:creationId xmlns:a16="http://schemas.microsoft.com/office/drawing/2014/main" id="{4B2772BC-A6AE-4C87-B5B3-92CDA669574F}"/>
              </a:ext>
            </a:extLst>
          </p:cNvPr>
          <p:cNvSpPr/>
          <p:nvPr/>
        </p:nvSpPr>
        <p:spPr>
          <a:xfrm>
            <a:off x="3793062" y="1014396"/>
            <a:ext cx="5709054" cy="2254253"/>
          </a:xfrm>
          <a:prstGeom prst="roundRect">
            <a:avLst>
              <a:gd name="adj" fmla="val 4048"/>
            </a:avLst>
          </a:prstGeom>
          <a:solidFill>
            <a:srgbClr val="DEF3EE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1" name="Прямоугольник: скругленные углы 110">
            <a:extLst>
              <a:ext uri="{FF2B5EF4-FFF2-40B4-BE49-F238E27FC236}">
                <a16:creationId xmlns:a16="http://schemas.microsoft.com/office/drawing/2014/main" id="{803369E3-7DBB-4C6F-AE1F-B25B540DC1D2}"/>
              </a:ext>
            </a:extLst>
          </p:cNvPr>
          <p:cNvSpPr/>
          <p:nvPr/>
        </p:nvSpPr>
        <p:spPr>
          <a:xfrm>
            <a:off x="336809" y="2526231"/>
            <a:ext cx="3316911" cy="570928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" name="Прямоугольник: скругленные углы 132">
            <a:extLst>
              <a:ext uri="{FF2B5EF4-FFF2-40B4-BE49-F238E27FC236}">
                <a16:creationId xmlns:a16="http://schemas.microsoft.com/office/drawing/2014/main" id="{1745073F-5524-486F-AAD8-1FC1F1C336FF}"/>
              </a:ext>
            </a:extLst>
          </p:cNvPr>
          <p:cNvSpPr/>
          <p:nvPr/>
        </p:nvSpPr>
        <p:spPr>
          <a:xfrm>
            <a:off x="4072534" y="3437478"/>
            <a:ext cx="2400152" cy="2030893"/>
          </a:xfrm>
          <a:prstGeom prst="roundRect">
            <a:avLst>
              <a:gd name="adj" fmla="val 4932"/>
            </a:avLst>
          </a:prstGeom>
          <a:solidFill>
            <a:srgbClr val="DEF3EE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A3C3CB09-9B32-4E2A-B45F-BBD01971709E}"/>
              </a:ext>
            </a:extLst>
          </p:cNvPr>
          <p:cNvSpPr txBox="1"/>
          <p:nvPr/>
        </p:nvSpPr>
        <p:spPr>
          <a:xfrm>
            <a:off x="4196960" y="3500703"/>
            <a:ext cx="20821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Информация по региональному этапу </a:t>
            </a:r>
            <a:b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</a:b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в табличной форме </a:t>
            </a:r>
            <a:b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</a:b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(Отчет по итогам РЧА)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F585167B-D6E2-465B-932E-1E075175078A}"/>
              </a:ext>
            </a:extLst>
          </p:cNvPr>
          <p:cNvSpPr txBox="1"/>
          <p:nvPr/>
        </p:nvSpPr>
        <p:spPr>
          <a:xfrm>
            <a:off x="882824" y="2461622"/>
            <a:ext cx="22918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Не позднее </a:t>
            </a:r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2-го</a:t>
            </a: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 дня</a:t>
            </a:r>
            <a:r>
              <a:rPr lang="en-US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до начала РЧА</a:t>
            </a:r>
          </a:p>
        </p:txBody>
      </p:sp>
      <p:sp>
        <p:nvSpPr>
          <p:cNvPr id="121" name="Овал 120">
            <a:extLst>
              <a:ext uri="{FF2B5EF4-FFF2-40B4-BE49-F238E27FC236}">
                <a16:creationId xmlns:a16="http://schemas.microsoft.com/office/drawing/2014/main" id="{BB7FF441-7439-4B94-A9CF-E428932212FB}"/>
              </a:ext>
            </a:extLst>
          </p:cNvPr>
          <p:cNvSpPr/>
          <p:nvPr/>
        </p:nvSpPr>
        <p:spPr>
          <a:xfrm>
            <a:off x="3482210" y="5757960"/>
            <a:ext cx="237822" cy="2378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Овал 121">
            <a:extLst>
              <a:ext uri="{FF2B5EF4-FFF2-40B4-BE49-F238E27FC236}">
                <a16:creationId xmlns:a16="http://schemas.microsoft.com/office/drawing/2014/main" id="{BE1ED20A-F0DD-4F62-9976-6D72E3D37244}"/>
              </a:ext>
            </a:extLst>
          </p:cNvPr>
          <p:cNvSpPr/>
          <p:nvPr/>
        </p:nvSpPr>
        <p:spPr>
          <a:xfrm>
            <a:off x="8029727" y="5757960"/>
            <a:ext cx="237822" cy="23782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Прямоугольник: скругленные углы 117">
            <a:extLst>
              <a:ext uri="{FF2B5EF4-FFF2-40B4-BE49-F238E27FC236}">
                <a16:creationId xmlns:a16="http://schemas.microsoft.com/office/drawing/2014/main" id="{2928615B-085C-4BF5-9974-5202A78FDF27}"/>
              </a:ext>
            </a:extLst>
          </p:cNvPr>
          <p:cNvSpPr/>
          <p:nvPr/>
        </p:nvSpPr>
        <p:spPr>
          <a:xfrm>
            <a:off x="333646" y="3421882"/>
            <a:ext cx="3584902" cy="2046814"/>
          </a:xfrm>
          <a:prstGeom prst="roundRect">
            <a:avLst>
              <a:gd name="adj" fmla="val 4048"/>
            </a:avLst>
          </a:prstGeom>
          <a:solidFill>
            <a:srgbClr val="DEF3EE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2" name="Прямоугольник: скругленные углы 101">
            <a:extLst>
              <a:ext uri="{FF2B5EF4-FFF2-40B4-BE49-F238E27FC236}">
                <a16:creationId xmlns:a16="http://schemas.microsoft.com/office/drawing/2014/main" id="{75B37D3E-C5F0-4861-8110-633C820A8B46}"/>
              </a:ext>
            </a:extLst>
          </p:cNvPr>
          <p:cNvSpPr/>
          <p:nvPr/>
        </p:nvSpPr>
        <p:spPr>
          <a:xfrm>
            <a:off x="333647" y="4659084"/>
            <a:ext cx="3584901" cy="646331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22E9D113-E811-462B-931F-2848DF2E9A7D}"/>
              </a:ext>
            </a:extLst>
          </p:cNvPr>
          <p:cNvSpPr txBox="1"/>
          <p:nvPr/>
        </p:nvSpPr>
        <p:spPr>
          <a:xfrm>
            <a:off x="578796" y="4685661"/>
            <a:ext cx="3094601" cy="593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Не позднее </a:t>
            </a:r>
            <a:r>
              <a:rPr lang="en-US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1</a:t>
            </a:r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-го</a:t>
            </a: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 рабочего </a:t>
            </a:r>
            <a:b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</a:b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дня</a:t>
            </a:r>
            <a:r>
              <a:rPr lang="en-US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после завершения РЧА</a:t>
            </a:r>
          </a:p>
        </p:txBody>
      </p:sp>
      <p:sp>
        <p:nvSpPr>
          <p:cNvPr id="140" name="Прямоугольник: скругленные углы 139">
            <a:extLst>
              <a:ext uri="{FF2B5EF4-FFF2-40B4-BE49-F238E27FC236}">
                <a16:creationId xmlns:a16="http://schemas.microsoft.com/office/drawing/2014/main" id="{6746B7CD-482A-43E8-9A96-468D0D76E546}"/>
              </a:ext>
            </a:extLst>
          </p:cNvPr>
          <p:cNvSpPr/>
          <p:nvPr/>
        </p:nvSpPr>
        <p:spPr>
          <a:xfrm>
            <a:off x="9656102" y="1013691"/>
            <a:ext cx="2285695" cy="2821709"/>
          </a:xfrm>
          <a:prstGeom prst="roundRect">
            <a:avLst>
              <a:gd name="adj" fmla="val 4932"/>
            </a:avLst>
          </a:prstGeom>
          <a:solidFill>
            <a:srgbClr val="DEF3EE"/>
          </a:solidFill>
          <a:ln>
            <a:noFill/>
          </a:ln>
          <a:effectLst>
            <a:outerShdw blurRad="127000" dist="38100" dir="2700000" algn="t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8BFF1161-C643-4E0A-BD75-2468A23A7AD3}"/>
              </a:ext>
            </a:extLst>
          </p:cNvPr>
          <p:cNvSpPr txBox="1"/>
          <p:nvPr/>
        </p:nvSpPr>
        <p:spPr>
          <a:xfrm>
            <a:off x="476150" y="3500703"/>
            <a:ext cx="34748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Пост-релиз о проведении чемпионата </a:t>
            </a:r>
            <a:b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</a:b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с цитатой представителя РОИВ или руководителя ЦРД о результатах чемпионата, ссылка на фотоархив</a:t>
            </a:r>
          </a:p>
        </p:txBody>
      </p:sp>
      <p:sp>
        <p:nvSpPr>
          <p:cNvPr id="124" name="Прямоугольник: скругленные углы 123">
            <a:extLst>
              <a:ext uri="{FF2B5EF4-FFF2-40B4-BE49-F238E27FC236}">
                <a16:creationId xmlns:a16="http://schemas.microsoft.com/office/drawing/2014/main" id="{2306544C-6ECA-4E9B-BC9F-83AC422D7C44}"/>
              </a:ext>
            </a:extLst>
          </p:cNvPr>
          <p:cNvSpPr/>
          <p:nvPr/>
        </p:nvSpPr>
        <p:spPr>
          <a:xfrm>
            <a:off x="3793063" y="2533812"/>
            <a:ext cx="5709054" cy="563347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A3086D6-AE9F-4831-924D-46743F185FDA}"/>
              </a:ext>
            </a:extLst>
          </p:cNvPr>
          <p:cNvSpPr txBox="1"/>
          <p:nvPr/>
        </p:nvSpPr>
        <p:spPr>
          <a:xfrm>
            <a:off x="3982415" y="2640327"/>
            <a:ext cx="5153359" cy="372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Не позднее </a:t>
            </a:r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3-х</a:t>
            </a: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 рабочих дней</a:t>
            </a:r>
            <a:r>
              <a:rPr lang="en-US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после завершения РЧА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F6A5D881-96B9-4CEF-8B43-D7FC85A4C3A9}"/>
              </a:ext>
            </a:extLst>
          </p:cNvPr>
          <p:cNvSpPr txBox="1"/>
          <p:nvPr/>
        </p:nvSpPr>
        <p:spPr>
          <a:xfrm>
            <a:off x="3847913" y="1085112"/>
            <a:ext cx="559935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Полные фото - и видеоотчеты о проведении регионального чемпионата на облачном хранилище, материалы информационного освещения итогов проведения регионального чемпионата (в т.ч. «Фестиваля возможностей»), в том числе материалы, размещенные в СМИ (ссылки на публикации)</a:t>
            </a:r>
          </a:p>
        </p:txBody>
      </p:sp>
      <p:sp>
        <p:nvSpPr>
          <p:cNvPr id="131" name="Прямоугольник: скругленные углы 130">
            <a:extLst>
              <a:ext uri="{FF2B5EF4-FFF2-40B4-BE49-F238E27FC236}">
                <a16:creationId xmlns:a16="http://schemas.microsoft.com/office/drawing/2014/main" id="{5AC56DD2-28B8-48AD-ACA0-386D7164BA36}"/>
              </a:ext>
            </a:extLst>
          </p:cNvPr>
          <p:cNvSpPr/>
          <p:nvPr/>
        </p:nvSpPr>
        <p:spPr>
          <a:xfrm>
            <a:off x="4072531" y="4671611"/>
            <a:ext cx="5172469" cy="632685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AAC336E-87C2-41B5-B4BF-C64645308B74}"/>
              </a:ext>
            </a:extLst>
          </p:cNvPr>
          <p:cNvSpPr txBox="1"/>
          <p:nvPr/>
        </p:nvSpPr>
        <p:spPr>
          <a:xfrm>
            <a:off x="4196960" y="4788667"/>
            <a:ext cx="4913630" cy="372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Не позднее </a:t>
            </a:r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5</a:t>
            </a: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 рабочих дней</a:t>
            </a:r>
            <a:r>
              <a:rPr lang="en-US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после завершения РЧА</a:t>
            </a:r>
          </a:p>
        </p:txBody>
      </p:sp>
      <p:sp>
        <p:nvSpPr>
          <p:cNvPr id="138" name="Прямоугольник: скругленные углы 137">
            <a:extLst>
              <a:ext uri="{FF2B5EF4-FFF2-40B4-BE49-F238E27FC236}">
                <a16:creationId xmlns:a16="http://schemas.microsoft.com/office/drawing/2014/main" id="{72942D40-7BFD-4108-B232-00E960FA5810}"/>
              </a:ext>
            </a:extLst>
          </p:cNvPr>
          <p:cNvSpPr/>
          <p:nvPr/>
        </p:nvSpPr>
        <p:spPr>
          <a:xfrm>
            <a:off x="9656102" y="2533813"/>
            <a:ext cx="2285695" cy="1115197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E23744BC-F21B-468B-B5C1-3BD2716B54F2}"/>
              </a:ext>
            </a:extLst>
          </p:cNvPr>
          <p:cNvSpPr txBox="1"/>
          <p:nvPr/>
        </p:nvSpPr>
        <p:spPr>
          <a:xfrm>
            <a:off x="9739282" y="2640327"/>
            <a:ext cx="2119333" cy="81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Не позднее </a:t>
            </a:r>
            <a:r>
              <a:rPr lang="ru-RU" sz="20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10</a:t>
            </a: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 рабочих дней</a:t>
            </a:r>
            <a:r>
              <a:rPr lang="en-US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Futura PT Demi Italic" panose="020B0702020204090303" pitchFamily="34" charset="-52"/>
              </a:rPr>
              <a:t>после завершения РЧА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9892E4E-5CB4-41F7-9331-DEC542543FFD}"/>
              </a:ext>
            </a:extLst>
          </p:cNvPr>
          <p:cNvSpPr txBox="1"/>
          <p:nvPr/>
        </p:nvSpPr>
        <p:spPr>
          <a:xfrm>
            <a:off x="9809878" y="1120550"/>
            <a:ext cx="188688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Аналитическая справка по развитию движения «Абилимпикс» </a:t>
            </a:r>
            <a:b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</a:br>
            <a:r>
              <a:rPr lang="ru-RU" sz="1600" dirty="0">
                <a:solidFill>
                  <a:srgbClr val="000000"/>
                </a:solidFill>
                <a:latin typeface="Futura PT Book" panose="020B0502020204020303" pitchFamily="34" charset="-52"/>
              </a:rPr>
              <a:t>в субъекте РФ</a:t>
            </a:r>
          </a:p>
        </p:txBody>
      </p:sp>
      <p:sp>
        <p:nvSpPr>
          <p:cNvPr id="68" name="PlaceHolder 1">
            <a:extLst>
              <a:ext uri="{FF2B5EF4-FFF2-40B4-BE49-F238E27FC236}">
                <a16:creationId xmlns:a16="http://schemas.microsoft.com/office/drawing/2014/main" id="{C3FDB966-B4CB-4FC3-854C-09E28005B97B}"/>
              </a:ext>
            </a:extLst>
          </p:cNvPr>
          <p:cNvSpPr txBox="1">
            <a:spLocks/>
          </p:cNvSpPr>
          <p:nvPr/>
        </p:nvSpPr>
        <p:spPr>
          <a:xfrm>
            <a:off x="10049587" y="412537"/>
            <a:ext cx="1653737" cy="22496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600" algn="ctr">
              <a:spcBef>
                <a:spcPts val="130"/>
              </a:spcBef>
              <a:tabLst>
                <a:tab pos="0" algn="l"/>
              </a:tabLst>
            </a:pPr>
            <a:r>
              <a:rPr lang="ru-RU" sz="1800" b="1" spc="-1" dirty="0">
                <a:solidFill>
                  <a:srgbClr val="0540F2"/>
                </a:solidFill>
                <a:latin typeface="Futura PT Heavy"/>
                <a:ea typeface="Calibri"/>
              </a:rPr>
              <a:t>Приложение 1</a:t>
            </a:r>
            <a:endParaRPr lang="ru-RU" sz="18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Прямоугольник: скругленные углы 70">
            <a:extLst>
              <a:ext uri="{FF2B5EF4-FFF2-40B4-BE49-F238E27FC236}">
                <a16:creationId xmlns:a16="http://schemas.microsoft.com/office/drawing/2014/main" id="{A59A2115-7010-4C05-9187-FCDAC25909BB}"/>
              </a:ext>
            </a:extLst>
          </p:cNvPr>
          <p:cNvSpPr/>
          <p:nvPr/>
        </p:nvSpPr>
        <p:spPr>
          <a:xfrm>
            <a:off x="9843315" y="354843"/>
            <a:ext cx="2066280" cy="340351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2541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Обложка">
  <a:themeElements>
    <a:clrScheme name="Пользовательские 2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0540F2"/>
      </a:accent1>
      <a:accent2>
        <a:srgbClr val="009F79"/>
      </a:accent2>
      <a:accent3>
        <a:srgbClr val="E83745"/>
      </a:accent3>
      <a:accent4>
        <a:srgbClr val="4B83F1"/>
      </a:accent4>
      <a:accent5>
        <a:srgbClr val="C8D6F1"/>
      </a:accent5>
      <a:accent6>
        <a:srgbClr val="000000"/>
      </a:accent6>
      <a:hlink>
        <a:srgbClr val="4B83F1"/>
      </a:hlink>
      <a:folHlink>
        <a:srgbClr val="4B83F1"/>
      </a:folHlink>
    </a:clrScheme>
    <a:fontScheme name="Абилимпикс">
      <a:majorFont>
        <a:latin typeface="Futura PT Bold"/>
        <a:ea typeface=""/>
        <a:cs typeface=""/>
      </a:majorFont>
      <a:minorFont>
        <a:latin typeface="Futura PT Book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Основные блоки">
  <a:themeElements>
    <a:clrScheme name="Пользовательские 2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0540F2"/>
      </a:accent1>
      <a:accent2>
        <a:srgbClr val="009F79"/>
      </a:accent2>
      <a:accent3>
        <a:srgbClr val="E83745"/>
      </a:accent3>
      <a:accent4>
        <a:srgbClr val="4B83F1"/>
      </a:accent4>
      <a:accent5>
        <a:srgbClr val="C8D6F1"/>
      </a:accent5>
      <a:accent6>
        <a:srgbClr val="000000"/>
      </a:accent6>
      <a:hlink>
        <a:srgbClr val="4B83F1"/>
      </a:hlink>
      <a:folHlink>
        <a:srgbClr val="4B83F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Закрывающие слайды">
  <a:themeElements>
    <a:clrScheme name="Пользовательские 2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0540F2"/>
      </a:accent1>
      <a:accent2>
        <a:srgbClr val="009F79"/>
      </a:accent2>
      <a:accent3>
        <a:srgbClr val="E83745"/>
      </a:accent3>
      <a:accent4>
        <a:srgbClr val="4B83F1"/>
      </a:accent4>
      <a:accent5>
        <a:srgbClr val="C8D6F1"/>
      </a:accent5>
      <a:accent6>
        <a:srgbClr val="000000"/>
      </a:accent6>
      <a:hlink>
        <a:srgbClr val="4B83F1"/>
      </a:hlink>
      <a:folHlink>
        <a:srgbClr val="4B83F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Основные блоки">
  <a:themeElements>
    <a:clrScheme name="Пользовательские 2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0540F2"/>
      </a:accent1>
      <a:accent2>
        <a:srgbClr val="009F79"/>
      </a:accent2>
      <a:accent3>
        <a:srgbClr val="E83745"/>
      </a:accent3>
      <a:accent4>
        <a:srgbClr val="4B83F1"/>
      </a:accent4>
      <a:accent5>
        <a:srgbClr val="C8D6F1"/>
      </a:accent5>
      <a:accent6>
        <a:srgbClr val="000000"/>
      </a:accent6>
      <a:hlink>
        <a:srgbClr val="4B83F1"/>
      </a:hlink>
      <a:folHlink>
        <a:srgbClr val="4B83F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7085</TotalTime>
  <Words>1318</Words>
  <Application>Microsoft Office PowerPoint</Application>
  <PresentationFormat>Широкоэкранный</PresentationFormat>
  <Paragraphs>164</Paragraphs>
  <Slides>11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11</vt:i4>
      </vt:variant>
    </vt:vector>
  </HeadingPairs>
  <TitlesOfParts>
    <vt:vector size="28" baseType="lpstr">
      <vt:lpstr>Futura PT Book Italic</vt:lpstr>
      <vt:lpstr>Futura PT Heavy</vt:lpstr>
      <vt:lpstr>Calibri</vt:lpstr>
      <vt:lpstr>Futura PT Book</vt:lpstr>
      <vt:lpstr>XO Oriel</vt:lpstr>
      <vt:lpstr>Futura PT Demi Italic</vt:lpstr>
      <vt:lpstr>Futura PT Medium</vt:lpstr>
      <vt:lpstr>Arial</vt:lpstr>
      <vt:lpstr>Futura PT Demi</vt:lpstr>
      <vt:lpstr>Raleway SemiBold</vt:lpstr>
      <vt:lpstr>Futura PT Light</vt:lpstr>
      <vt:lpstr>Futura PT Bold</vt:lpstr>
      <vt:lpstr>Calibri Light</vt:lpstr>
      <vt:lpstr>Обложка</vt:lpstr>
      <vt:lpstr>Основные блоки</vt:lpstr>
      <vt:lpstr>Закрывающие слайды</vt:lpstr>
      <vt:lpstr>1_Основные блоки</vt:lpstr>
      <vt:lpstr>Чек лист руководителя  Центра развития движения «Абилимпикс» субъекта Российской Федерации</vt:lpstr>
      <vt:lpstr>Перечень нормативных актов Центров развития движения «Абилимпикс» субъектов Российской Федерации</vt:lpstr>
      <vt:lpstr>Перечень нормативных актов Центров развития движения «Абилимпикс» субъектов Российской Федерации</vt:lpstr>
      <vt:lpstr>График основных мероприятий движения «Абилимпикс» - 2025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Чукина Вера</cp:lastModifiedBy>
  <cp:revision>507</cp:revision>
  <cp:lastPrinted>2025-03-06T12:50:33Z</cp:lastPrinted>
  <dcterms:created xsi:type="dcterms:W3CDTF">2022-10-21T09:29:54Z</dcterms:created>
  <dcterms:modified xsi:type="dcterms:W3CDTF">2025-03-10T14:36:18Z</dcterms:modified>
</cp:coreProperties>
</file>