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81" r:id="rId4"/>
    <p:sldId id="259" r:id="rId5"/>
    <p:sldId id="480" r:id="rId6"/>
    <p:sldId id="264" r:id="rId7"/>
    <p:sldId id="265" r:id="rId8"/>
    <p:sldId id="267" r:id="rId9"/>
    <p:sldId id="268" r:id="rId10"/>
    <p:sldId id="482" r:id="rId11"/>
    <p:sldId id="483" r:id="rId12"/>
    <p:sldId id="271" r:id="rId13"/>
    <p:sldId id="287" r:id="rId14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Futura PT Book" panose="020B0604020202020204" charset="-52"/>
      <p:regular r:id="rId27"/>
    </p:embeddedFont>
    <p:embeddedFont>
      <p:font typeface="Futura PT Light" panose="020B0604020202020204" charset="-5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105" d="100"/>
          <a:sy n="105" d="100"/>
        </p:scale>
        <p:origin x="564" y="114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7-4BFD-BBDE-247A2BDA98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трудоустроенных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7-4BFD-BBDE-247A2BDA98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5087247"/>
        <c:axId val="2045090575"/>
      </c:barChart>
      <c:catAx>
        <c:axId val="204508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090575"/>
        <c:crosses val="autoZero"/>
        <c:auto val="1"/>
        <c:lblAlgn val="ctr"/>
        <c:lblOffset val="100"/>
        <c:noMultiLvlLbl val="0"/>
      </c:catAx>
      <c:valAx>
        <c:axId val="204509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087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7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3" y="1201407"/>
            <a:ext cx="4552700" cy="775597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Century Gothic" panose="020B0502020202020204" pitchFamily="34" charset="0"/>
              </a:rPr>
              <a:t>ГБПОУ «Нижегородский Губернский колледж»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4163234" cy="809205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Практика трудоустройства выпускников БПОО в Нижегородской области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2977898" cy="63817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>
                <a:latin typeface="Century Gothic" panose="020B0502020202020204" pitchFamily="34" charset="0"/>
              </a:rPr>
              <a:t>Пермагаева И.А.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830389" y="942533"/>
            <a:ext cx="10692745" cy="2022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выпускников с инвалидностью ГБПОУ «Нижегородский Губернский колледж» выросло с 46% (2021 год) до 100% (20223 год).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2023 году ГБПОУ «Нижегородский Губернский колледж» стал победителем регионального этапа Х Всероссийского конкурса «Лучшая инклюзивная школа России – 2023» в номинации «Лучшая инклюзивная профессиональная образовательная организация».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6391275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Руководитель БПОО стала победителем регионального этапа конкурса «ИНВА ПРОФИ».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FA12EB-716C-445B-9355-31A4CAE0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9" y="3236821"/>
            <a:ext cx="2442401" cy="348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19482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(000) 000-00-00</a:t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ru-RU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почта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mail.ru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19482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ФИО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19482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должность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689620" y="4992901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793462"/>
            <a:ext cx="10490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Цель: создание и развитие системы содействия трудоустройству выпускников с инвалидностью</a:t>
            </a:r>
            <a:r>
              <a:rPr lang="ru-RU" altLang="ko-K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151298" y="2737807"/>
            <a:ext cx="10900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создать условия, способствующие расширению возможностей рационального трудоустройства выпускников с инвалидностью и ОВЗ с учетом их возможностей и потребностей.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выявить потребности студентов с инвалидностью в трудоустройстве</a:t>
            </a:r>
          </a:p>
          <a:p>
            <a:pPr marL="342900" indent="-342900">
              <a:buFontTx/>
              <a:buAutoNum type="arabicPeriod"/>
            </a:pPr>
            <a:r>
              <a:rPr lang="ru-RU" altLang="ko-K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обеспечить социально-психологическую поддержку выпускников с инвалидностью</a:t>
            </a:r>
          </a:p>
          <a:p>
            <a:pPr marL="342900" indent="-342900">
              <a:buFontTx/>
              <a:buAutoNum type="arabicPeriod"/>
            </a:pPr>
            <a:r>
              <a:rPr lang="ru-RU" altLang="ko-K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обеспечить сопровождение выпускников с инвалидностью и ОВЗ на этапе поиска работы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99645" y="5597515"/>
            <a:ext cx="973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Выпускники с инвалидностью и ОВЗ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834682" y="2016054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65560" y="5581311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87767" y="278255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22;p41">
            <a:extLst>
              <a:ext uri="{FF2B5EF4-FFF2-40B4-BE49-F238E27FC236}">
                <a16:creationId xmlns:a16="http://schemas.microsoft.com/office/drawing/2014/main" id="{879CE97B-2A25-4B0E-9DCC-E76C97B02C67}"/>
              </a:ext>
            </a:extLst>
          </p:cNvPr>
          <p:cNvGrpSpPr/>
          <p:nvPr/>
        </p:nvGrpSpPr>
        <p:grpSpPr>
          <a:xfrm>
            <a:off x="633754" y="2184139"/>
            <a:ext cx="2534857" cy="2903098"/>
            <a:chOff x="356900" y="1529779"/>
            <a:chExt cx="1943313" cy="2225619"/>
          </a:xfrm>
        </p:grpSpPr>
        <p:sp>
          <p:nvSpPr>
            <p:cNvPr id="6" name="Google Shape;1623;p41">
              <a:extLst>
                <a:ext uri="{FF2B5EF4-FFF2-40B4-BE49-F238E27FC236}">
                  <a16:creationId xmlns:a16="http://schemas.microsoft.com/office/drawing/2014/main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Google Shape;1624;p41">
              <a:extLst>
                <a:ext uri="{FF2B5EF4-FFF2-40B4-BE49-F238E27FC236}">
                  <a16:creationId xmlns:a16="http://schemas.microsoft.com/office/drawing/2014/main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Google Shape;1625;p41">
            <a:extLst>
              <a:ext uri="{FF2B5EF4-FFF2-40B4-BE49-F238E27FC236}">
                <a16:creationId xmlns:a16="http://schemas.microsoft.com/office/drawing/2014/main" id="{026961AA-A0A7-4C39-BC9F-90D766DE2AAE}"/>
              </a:ext>
            </a:extLst>
          </p:cNvPr>
          <p:cNvSpPr/>
          <p:nvPr/>
        </p:nvSpPr>
        <p:spPr>
          <a:xfrm>
            <a:off x="1608451" y="1780760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1626;p41">
            <a:extLst>
              <a:ext uri="{FF2B5EF4-FFF2-40B4-BE49-F238E27FC236}">
                <a16:creationId xmlns:a16="http://schemas.microsoft.com/office/drawing/2014/main" id="{89F30AA7-E269-48FC-AAFF-25D39228867A}"/>
              </a:ext>
            </a:extLst>
          </p:cNvPr>
          <p:cNvSpPr/>
          <p:nvPr/>
        </p:nvSpPr>
        <p:spPr>
          <a:xfrm>
            <a:off x="1538377" y="1709874"/>
            <a:ext cx="843735" cy="855792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1628;p41">
            <a:extLst>
              <a:ext uri="{FF2B5EF4-FFF2-40B4-BE49-F238E27FC236}">
                <a16:creationId xmlns:a16="http://schemas.microsoft.com/office/drawing/2014/main" id="{3E5CF421-C70A-4F48-A188-A3395F5BC29E}"/>
              </a:ext>
            </a:extLst>
          </p:cNvPr>
          <p:cNvSpPr/>
          <p:nvPr/>
        </p:nvSpPr>
        <p:spPr>
          <a:xfrm>
            <a:off x="7026956" y="3155137"/>
            <a:ext cx="2534857" cy="278569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629;p41">
            <a:extLst>
              <a:ext uri="{FF2B5EF4-FFF2-40B4-BE49-F238E27FC236}">
                <a16:creationId xmlns:a16="http://schemas.microsoft.com/office/drawing/2014/main" id="{6894DC32-D339-40CA-A71D-392489DE2BE5}"/>
              </a:ext>
            </a:extLst>
          </p:cNvPr>
          <p:cNvSpPr/>
          <p:nvPr/>
        </p:nvSpPr>
        <p:spPr>
          <a:xfrm>
            <a:off x="8783774" y="3037494"/>
            <a:ext cx="288597" cy="377936"/>
          </a:xfrm>
          <a:custGeom>
            <a:avLst/>
            <a:gdLst/>
            <a:ahLst/>
            <a:cxnLst/>
            <a:rect l="l" t="t" r="r" b="b"/>
            <a:pathLst>
              <a:path w="2329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1630;p41">
            <a:extLst>
              <a:ext uri="{FF2B5EF4-FFF2-40B4-BE49-F238E27FC236}">
                <a16:creationId xmlns:a16="http://schemas.microsoft.com/office/drawing/2014/main" id="{2C502E66-E245-40F4-B51E-85E86AE472B5}"/>
              </a:ext>
            </a:extLst>
          </p:cNvPr>
          <p:cNvSpPr/>
          <p:nvPr/>
        </p:nvSpPr>
        <p:spPr>
          <a:xfrm>
            <a:off x="7942526" y="5512755"/>
            <a:ext cx="703712" cy="713768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1631;p41">
            <a:extLst>
              <a:ext uri="{FF2B5EF4-FFF2-40B4-BE49-F238E27FC236}">
                <a16:creationId xmlns:a16="http://schemas.microsoft.com/office/drawing/2014/main" id="{F6446A05-F70A-4D01-AEBF-0E59DBBCAE67}"/>
              </a:ext>
            </a:extLst>
          </p:cNvPr>
          <p:cNvSpPr/>
          <p:nvPr/>
        </p:nvSpPr>
        <p:spPr>
          <a:xfrm>
            <a:off x="7872452" y="5441743"/>
            <a:ext cx="843859" cy="855667"/>
          </a:xfrm>
          <a:custGeom>
            <a:avLst/>
            <a:gdLst/>
            <a:ahLst/>
            <a:cxnLst/>
            <a:rect l="l" t="t" r="r" b="b"/>
            <a:pathLst>
              <a:path w="6810" h="6808" extrusionOk="0">
                <a:moveTo>
                  <a:pt x="3405" y="1132"/>
                </a:moveTo>
                <a:cubicBezTo>
                  <a:pt x="4659" y="1132"/>
                  <a:pt x="5677" y="2151"/>
                  <a:pt x="5677" y="3405"/>
                </a:cubicBezTo>
                <a:cubicBezTo>
                  <a:pt x="5677" y="4658"/>
                  <a:pt x="4659" y="5676"/>
                  <a:pt x="3405" y="5676"/>
                </a:cubicBezTo>
                <a:cubicBezTo>
                  <a:pt x="2152" y="5676"/>
                  <a:pt x="1132" y="4658"/>
                  <a:pt x="1132" y="3405"/>
                </a:cubicBezTo>
                <a:cubicBezTo>
                  <a:pt x="1132" y="2151"/>
                  <a:pt x="2152" y="1132"/>
                  <a:pt x="3405" y="1132"/>
                </a:cubicBezTo>
                <a:close/>
                <a:moveTo>
                  <a:pt x="3405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8" y="6808"/>
                  <a:pt x="3405" y="6808"/>
                </a:cubicBezTo>
                <a:cubicBezTo>
                  <a:pt x="5283" y="6808"/>
                  <a:pt x="6810" y="5282"/>
                  <a:pt x="6809" y="3405"/>
                </a:cubicBezTo>
                <a:cubicBezTo>
                  <a:pt x="6809" y="1527"/>
                  <a:pt x="5283" y="0"/>
                  <a:pt x="3405" y="0"/>
                </a:cubicBez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633;p41">
            <a:extLst>
              <a:ext uri="{FF2B5EF4-FFF2-40B4-BE49-F238E27FC236}">
                <a16:creationId xmlns:a16="http://schemas.microsoft.com/office/drawing/2014/main" id="{2175FC53-2BF0-4A99-B87E-2D4DBBB853EB}"/>
              </a:ext>
            </a:extLst>
          </p:cNvPr>
          <p:cNvSpPr/>
          <p:nvPr/>
        </p:nvSpPr>
        <p:spPr>
          <a:xfrm>
            <a:off x="2806902" y="3155137"/>
            <a:ext cx="2535004" cy="2785693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634;p41">
            <a:extLst>
              <a:ext uri="{FF2B5EF4-FFF2-40B4-BE49-F238E27FC236}">
                <a16:creationId xmlns:a16="http://schemas.microsoft.com/office/drawing/2014/main" id="{AF66549D-FA99-437C-96B8-223E821DF763}"/>
              </a:ext>
            </a:extLst>
          </p:cNvPr>
          <p:cNvSpPr/>
          <p:nvPr/>
        </p:nvSpPr>
        <p:spPr>
          <a:xfrm>
            <a:off x="4530677" y="3037494"/>
            <a:ext cx="288473" cy="377936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Google Shape;1635;p41">
            <a:extLst>
              <a:ext uri="{FF2B5EF4-FFF2-40B4-BE49-F238E27FC236}">
                <a16:creationId xmlns:a16="http://schemas.microsoft.com/office/drawing/2014/main" id="{19FBC0DA-FE8B-472F-BA70-943DD993BBB0}"/>
              </a:ext>
            </a:extLst>
          </p:cNvPr>
          <p:cNvSpPr/>
          <p:nvPr/>
        </p:nvSpPr>
        <p:spPr>
          <a:xfrm>
            <a:off x="3722608" y="5512755"/>
            <a:ext cx="703588" cy="713768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636;p41">
            <a:extLst>
              <a:ext uri="{FF2B5EF4-FFF2-40B4-BE49-F238E27FC236}">
                <a16:creationId xmlns:a16="http://schemas.microsoft.com/office/drawing/2014/main" id="{E357133A-9C0A-409C-9BDD-9E942B47169C}"/>
              </a:ext>
            </a:extLst>
          </p:cNvPr>
          <p:cNvSpPr/>
          <p:nvPr/>
        </p:nvSpPr>
        <p:spPr>
          <a:xfrm>
            <a:off x="3652349" y="5441743"/>
            <a:ext cx="844107" cy="855667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Google Shape;1643;p41">
            <a:extLst>
              <a:ext uri="{FF2B5EF4-FFF2-40B4-BE49-F238E27FC236}">
                <a16:creationId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4916929" y="2066567"/>
            <a:ext cx="2534857" cy="2785442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1644;p41">
            <a:extLst>
              <a:ext uri="{FF2B5EF4-FFF2-40B4-BE49-F238E27FC236}">
                <a16:creationId xmlns:a16="http://schemas.microsoft.com/office/drawing/2014/main" id="{2747AA7C-89BE-4070-B271-153467BED080}"/>
              </a:ext>
            </a:extLst>
          </p:cNvPr>
          <p:cNvSpPr/>
          <p:nvPr/>
        </p:nvSpPr>
        <p:spPr>
          <a:xfrm>
            <a:off x="6607529" y="4591855"/>
            <a:ext cx="288597" cy="377810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8" y="15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645;p41">
            <a:extLst>
              <a:ext uri="{FF2B5EF4-FFF2-40B4-BE49-F238E27FC236}">
                <a16:creationId xmlns:a16="http://schemas.microsoft.com/office/drawing/2014/main" id="{F7E20D92-CD66-482D-8C33-76693E84C55E}"/>
              </a:ext>
            </a:extLst>
          </p:cNvPr>
          <p:cNvSpPr/>
          <p:nvPr/>
        </p:nvSpPr>
        <p:spPr>
          <a:xfrm>
            <a:off x="5832562" y="1780760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646;p41">
            <a:extLst>
              <a:ext uri="{FF2B5EF4-FFF2-40B4-BE49-F238E27FC236}">
                <a16:creationId xmlns:a16="http://schemas.microsoft.com/office/drawing/2014/main" id="{5D1CE96A-5B8F-435E-BE69-E4627D03F7BF}"/>
              </a:ext>
            </a:extLst>
          </p:cNvPr>
          <p:cNvSpPr/>
          <p:nvPr/>
        </p:nvSpPr>
        <p:spPr>
          <a:xfrm>
            <a:off x="5762427" y="1709874"/>
            <a:ext cx="843859" cy="855792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653;p41">
            <a:extLst>
              <a:ext uri="{FF2B5EF4-FFF2-40B4-BE49-F238E27FC236}">
                <a16:creationId xmlns:a16="http://schemas.microsoft.com/office/drawing/2014/main" id="{38BC9A89-BB96-4061-987D-DFE692DC8DAA}"/>
              </a:ext>
            </a:extLst>
          </p:cNvPr>
          <p:cNvSpPr txBox="1"/>
          <p:nvPr/>
        </p:nvSpPr>
        <p:spPr>
          <a:xfrm>
            <a:off x="7748263" y="5478732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kern="0" dirty="0">
                <a:cs typeface="+mn-ea"/>
                <a:sym typeface="+mn-lt"/>
              </a:rPr>
              <a:t>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654;p41">
            <a:extLst>
              <a:ext uri="{FF2B5EF4-FFF2-40B4-BE49-F238E27FC236}">
                <a16:creationId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1404844" y="1732437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655;p41">
            <a:extLst>
              <a:ext uri="{FF2B5EF4-FFF2-40B4-BE49-F238E27FC236}">
                <a16:creationId xmlns:a16="http://schemas.microsoft.com/office/drawing/2014/main" id="{0A967CD9-5B99-484B-9903-33FD7442B530}"/>
              </a:ext>
            </a:extLst>
          </p:cNvPr>
          <p:cNvSpPr txBox="1"/>
          <p:nvPr/>
        </p:nvSpPr>
        <p:spPr>
          <a:xfrm>
            <a:off x="3519371" y="5487292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656;p41">
            <a:extLst>
              <a:ext uri="{FF2B5EF4-FFF2-40B4-BE49-F238E27FC236}">
                <a16:creationId xmlns:a16="http://schemas.microsoft.com/office/drawing/2014/main" id="{90BBC4B2-4816-4357-BFB0-39D5A4B36172}"/>
              </a:ext>
            </a:extLst>
          </p:cNvPr>
          <p:cNvSpPr txBox="1"/>
          <p:nvPr/>
        </p:nvSpPr>
        <p:spPr>
          <a:xfrm>
            <a:off x="5628956" y="1756040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3200" b="1" kern="0" dirty="0">
                <a:cs typeface="+mn-ea"/>
                <a:sym typeface="+mn-lt"/>
              </a:rPr>
              <a:t>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8CB659-59F1-4233-98C4-71868BF63CB4}"/>
              </a:ext>
            </a:extLst>
          </p:cNvPr>
          <p:cNvSpPr txBox="1"/>
          <p:nvPr/>
        </p:nvSpPr>
        <p:spPr>
          <a:xfrm>
            <a:off x="5243698" y="2707356"/>
            <a:ext cx="18988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CE63A42-1801-4AC2-8553-8F3BAB417BA0}"/>
              </a:ext>
            </a:extLst>
          </p:cNvPr>
          <p:cNvSpPr txBox="1"/>
          <p:nvPr/>
        </p:nvSpPr>
        <p:spPr>
          <a:xfrm>
            <a:off x="7383275" y="3576860"/>
            <a:ext cx="189888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600" b="1" dirty="0">
                <a:solidFill>
                  <a:srgbClr val="C00000"/>
                </a:solidFill>
                <a:cs typeface="Arial" pitchFamily="34" charset="0"/>
              </a:rPr>
              <a:t>Помощь в составлении резюме, регистрация на портале «Работа России», Агрегаторе трудоустройства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DD32FE-879F-4251-9C76-54D858815B70}"/>
              </a:ext>
            </a:extLst>
          </p:cNvPr>
          <p:cNvSpPr txBox="1"/>
          <p:nvPr/>
        </p:nvSpPr>
        <p:spPr>
          <a:xfrm>
            <a:off x="2909841" y="3892587"/>
            <a:ext cx="2043251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Психолого-педагогическая поддержка, тестирование</a:t>
            </a:r>
            <a:endParaRPr lang="ru-RU" altLang="ko-KR" b="1" dirty="0">
              <a:solidFill>
                <a:srgbClr val="C00000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7" name="Google Shape;1622;p41">
            <a:extLst>
              <a:ext uri="{FF2B5EF4-FFF2-40B4-BE49-F238E27FC236}">
                <a16:creationId xmlns:a16="http://schemas.microsoft.com/office/drawing/2014/main" id="{5D13A136-24F7-479B-9921-0952195B43D9}"/>
              </a:ext>
            </a:extLst>
          </p:cNvPr>
          <p:cNvGrpSpPr/>
          <p:nvPr/>
        </p:nvGrpSpPr>
        <p:grpSpPr>
          <a:xfrm>
            <a:off x="9374306" y="2220202"/>
            <a:ext cx="2534857" cy="2903098"/>
            <a:chOff x="356900" y="1529779"/>
            <a:chExt cx="1943313" cy="22256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Google Shape;1623;p41">
              <a:extLst>
                <a:ext uri="{FF2B5EF4-FFF2-40B4-BE49-F238E27FC236}">
                  <a16:creationId xmlns:a16="http://schemas.microsoft.com/office/drawing/2014/main" id="{FDCBECBF-14DE-4FA2-9C83-D0E4C6F06D8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Google Shape;1624;p41">
              <a:extLst>
                <a:ext uri="{FF2B5EF4-FFF2-40B4-BE49-F238E27FC236}">
                  <a16:creationId xmlns:a16="http://schemas.microsoft.com/office/drawing/2014/main" id="{80A1AAD2-7F86-490C-8B62-7B6C357DA162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6F4C92-7A01-4BF9-9646-890128FE271F}"/>
              </a:ext>
            </a:extLst>
          </p:cNvPr>
          <p:cNvSpPr txBox="1"/>
          <p:nvPr/>
        </p:nvSpPr>
        <p:spPr>
          <a:xfrm>
            <a:off x="9706120" y="2204996"/>
            <a:ext cx="18988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Google Shape;1625;p41">
            <a:extLst>
              <a:ext uri="{FF2B5EF4-FFF2-40B4-BE49-F238E27FC236}">
                <a16:creationId xmlns:a16="http://schemas.microsoft.com/office/drawing/2014/main" id="{A142AFB6-66D4-4748-AA20-D4E97908A979}"/>
              </a:ext>
            </a:extLst>
          </p:cNvPr>
          <p:cNvSpPr/>
          <p:nvPr/>
        </p:nvSpPr>
        <p:spPr>
          <a:xfrm>
            <a:off x="10339664" y="1308053"/>
            <a:ext cx="607172" cy="630497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F25E09-1D9F-4A5D-A5BA-FD225A1728CA}"/>
              </a:ext>
            </a:extLst>
          </p:cNvPr>
          <p:cNvGrpSpPr/>
          <p:nvPr/>
        </p:nvGrpSpPr>
        <p:grpSpPr>
          <a:xfrm>
            <a:off x="10365288" y="1525860"/>
            <a:ext cx="843735" cy="855792"/>
            <a:chOff x="10309446" y="1191199"/>
            <a:chExt cx="843735" cy="855792"/>
          </a:xfrm>
        </p:grpSpPr>
        <p:sp>
          <p:nvSpPr>
            <p:cNvPr id="40" name="Google Shape;1626;p41">
              <a:extLst>
                <a:ext uri="{FF2B5EF4-FFF2-40B4-BE49-F238E27FC236}">
                  <a16:creationId xmlns:a16="http://schemas.microsoft.com/office/drawing/2014/main" id="{CEDCD452-C481-4900-AEEC-DB5D4B347029}"/>
                </a:ext>
              </a:extLst>
            </p:cNvPr>
            <p:cNvSpPr/>
            <p:nvPr/>
          </p:nvSpPr>
          <p:spPr>
            <a:xfrm>
              <a:off x="10309446" y="1191199"/>
              <a:ext cx="843735" cy="855792"/>
            </a:xfrm>
            <a:custGeom>
              <a:avLst/>
              <a:gdLst/>
              <a:ahLst/>
              <a:cxnLst/>
              <a:rect l="l" t="t" r="r" b="b"/>
              <a:pathLst>
                <a:path w="6809" h="6809" extrusionOk="0">
                  <a:moveTo>
                    <a:pt x="3405" y="1131"/>
                  </a:moveTo>
                  <a:cubicBezTo>
                    <a:pt x="4658" y="1131"/>
                    <a:pt x="5677" y="2152"/>
                    <a:pt x="5677" y="3403"/>
                  </a:cubicBezTo>
                  <a:cubicBezTo>
                    <a:pt x="5677" y="4656"/>
                    <a:pt x="4658" y="5676"/>
                    <a:pt x="3405" y="5676"/>
                  </a:cubicBezTo>
                  <a:cubicBezTo>
                    <a:pt x="2152" y="5676"/>
                    <a:pt x="1132" y="4656"/>
                    <a:pt x="1132" y="3403"/>
                  </a:cubicBezTo>
                  <a:cubicBezTo>
                    <a:pt x="1132" y="2150"/>
                    <a:pt x="2152" y="1131"/>
                    <a:pt x="3405" y="1131"/>
                  </a:cubicBezTo>
                  <a:close/>
                  <a:moveTo>
                    <a:pt x="3405" y="1"/>
                  </a:moveTo>
                  <a:cubicBezTo>
                    <a:pt x="1527" y="1"/>
                    <a:pt x="1" y="1527"/>
                    <a:pt x="1" y="3405"/>
                  </a:cubicBezTo>
                  <a:cubicBezTo>
                    <a:pt x="1" y="5282"/>
                    <a:pt x="1528" y="6809"/>
                    <a:pt x="3405" y="6809"/>
                  </a:cubicBezTo>
                  <a:cubicBezTo>
                    <a:pt x="5282" y="6809"/>
                    <a:pt x="6809" y="5282"/>
                    <a:pt x="6809" y="3405"/>
                  </a:cubicBezTo>
                  <a:cubicBezTo>
                    <a:pt x="6809" y="1527"/>
                    <a:pt x="5282" y="1"/>
                    <a:pt x="3405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1654;p41">
              <a:extLst>
                <a:ext uri="{FF2B5EF4-FFF2-40B4-BE49-F238E27FC236}">
                  <a16:creationId xmlns:a16="http://schemas.microsoft.com/office/drawing/2014/main" id="{A129FBE7-D1BE-4000-8E9A-30CEDF77D8A3}"/>
                </a:ext>
              </a:extLst>
            </p:cNvPr>
            <p:cNvSpPr txBox="1"/>
            <p:nvPr/>
          </p:nvSpPr>
          <p:spPr>
            <a:xfrm>
              <a:off x="10431126" y="1223521"/>
              <a:ext cx="611042" cy="756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33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dirty="0">
                  <a:cs typeface="+mn-ea"/>
                  <a:sym typeface="+mn-lt"/>
                </a:rPr>
                <a:t>5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8A0A5E-F285-4D04-B02A-26B81C459512}"/>
              </a:ext>
            </a:extLst>
          </p:cNvPr>
          <p:cNvSpPr txBox="1"/>
          <p:nvPr/>
        </p:nvSpPr>
        <p:spPr>
          <a:xfrm>
            <a:off x="784319" y="2782738"/>
            <a:ext cx="214278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Выявление потребностей у </a:t>
            </a:r>
            <a:r>
              <a:rPr lang="ru-RU" altLang="ko-KR" b="1" dirty="0">
                <a:solidFill>
                  <a:srgbClr val="C00000"/>
                </a:solidFill>
                <a:cs typeface="Arial" pitchFamily="34" charset="0"/>
              </a:rPr>
              <a:t>выпускников ПОО </a:t>
            </a:r>
          </a:p>
          <a:p>
            <a:pPr algn="ctr"/>
            <a:r>
              <a:rPr lang="ru-RU" altLang="ko-K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в трудоустройстве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C27920-EE75-4002-9775-E6916F4FE424}"/>
              </a:ext>
            </a:extLst>
          </p:cNvPr>
          <p:cNvSpPr txBox="1"/>
          <p:nvPr/>
        </p:nvSpPr>
        <p:spPr>
          <a:xfrm>
            <a:off x="9653960" y="2857961"/>
            <a:ext cx="18988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Собеседование и трудоустройство выпускника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55F5BA94-DEB3-4524-9769-278473B3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1938"/>
            <a:ext cx="10515600" cy="1325562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39A9E94-3023-4809-B16D-43F8FF66E0F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A0D97B-B090-415E-8D41-8042F1669F80}"/>
              </a:ext>
            </a:extLst>
          </p:cNvPr>
          <p:cNvSpPr txBox="1"/>
          <p:nvPr/>
        </p:nvSpPr>
        <p:spPr>
          <a:xfrm>
            <a:off x="5128941" y="2648573"/>
            <a:ext cx="197468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C00000"/>
                </a:solidFill>
                <a:cs typeface="Arial" pitchFamily="34" charset="0"/>
              </a:rPr>
              <a:t>Экскурсии на предприятия, в</a:t>
            </a:r>
            <a:r>
              <a:rPr lang="ru-RU" altLang="ko-K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стречи, беседы </a:t>
            </a:r>
          </a:p>
          <a:p>
            <a:pPr algn="ctr"/>
            <a:r>
              <a:rPr lang="ru-RU" altLang="ko-K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с потенциальными работодателями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algn="ctr"/>
            <a:endParaRPr lang="ru-RU" altLang="ko-KR" b="1" dirty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ru-RU" altLang="ko-KR" b="1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8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1728216" y="1967913"/>
            <a:ext cx="943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сопровождения выпускников на этапе определения будущего места трудоустройства: диагностика, проведение тренингов, помощь в составлении резюме. Подготовка к собеседованию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F97F6725-F124-4799-BE57-03DB1D1EDD1F}"/>
              </a:ext>
            </a:extLst>
          </p:cNvPr>
          <p:cNvSpPr/>
          <p:nvPr/>
        </p:nvSpPr>
        <p:spPr>
          <a:xfrm rot="5400000">
            <a:off x="834682" y="2016054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5222A52-C62C-4B06-A197-421DD17273F7}"/>
              </a:ext>
            </a:extLst>
          </p:cNvPr>
          <p:cNvSpPr/>
          <p:nvPr/>
        </p:nvSpPr>
        <p:spPr>
          <a:xfrm rot="5400000">
            <a:off x="834682" y="325289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D2D7CF99-0D5E-49CD-BF25-CDE51D4C04C8}"/>
              </a:ext>
            </a:extLst>
          </p:cNvPr>
          <p:cNvSpPr/>
          <p:nvPr/>
        </p:nvSpPr>
        <p:spPr>
          <a:xfrm rot="5400000">
            <a:off x="844254" y="4312271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B386C-BB29-475A-AB74-F26F71D3E398}"/>
              </a:ext>
            </a:extLst>
          </p:cNvPr>
          <p:cNvSpPr txBox="1"/>
          <p:nvPr/>
        </p:nvSpPr>
        <p:spPr>
          <a:xfrm>
            <a:off x="1728216" y="3208020"/>
            <a:ext cx="924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Развитие партнёрских отношений с работодателями региона. Встречи, беседы с работодателями, экскурсии на предприятия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8AD29-E6CC-4C79-B1B6-559091F7CB9C}"/>
              </a:ext>
            </a:extLst>
          </p:cNvPr>
          <p:cNvSpPr txBox="1"/>
          <p:nvPr/>
        </p:nvSpPr>
        <p:spPr>
          <a:xfrm>
            <a:off x="1728216" y="4205263"/>
            <a:ext cx="9245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Заключение трудовых договоров во время проведения регионального чемпионата «Абилимпикс»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528637" y="1792030"/>
            <a:ext cx="10994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Сотрудники регионального Центра инклюзивного образования «Равные возможности»: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Руководитель Центра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Тифлопедагог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Сурдопереводчик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Методист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Тьютор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Сотрудники мультимедийного парка профориентации «Сфера»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28637" y="1792030"/>
            <a:ext cx="10023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выпускников – не менее 70 %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Закрепляемость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на рабочем месте.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616002" y="1316542"/>
            <a:ext cx="112305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2017 году на базе ГБПОУ «Нижегородский Губернский колледж» был открыт Региональный Центр инклюзивного образования «Равные возможности», сотрудники которого оказывают содействие в трудоустройстве выпускников.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В 2017 году открыт мультимедийный парк профориентации «Сфера», где проходят встречи с работодателями. Выпускники имеют возможность пройти квест на профессиональное самоопределение, диагностику профессиональной направленности личности.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2021 году на сайте ГБПОУ «Нижегородский Губернский колледж» создан Агрегатор трудоустройства для оказания содействия в поиске работы, размещению резюме.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2022 году открыт Центр опережающей профессиональной подготовки (ЦОПП) для содействия в трудоустройстве выпускников педагогических специальностей.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4313E7-4DF6-498E-9A05-216EC150F6A4}"/>
              </a:ext>
            </a:extLst>
          </p:cNvPr>
          <p:cNvSpPr txBox="1">
            <a:spLocks/>
          </p:cNvSpPr>
          <p:nvPr/>
        </p:nvSpPr>
        <p:spPr>
          <a:xfrm>
            <a:off x="1197864" y="119089"/>
            <a:ext cx="10378134" cy="4476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CE3B69A-350A-4CDE-BE76-947D9D44A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354841"/>
              </p:ext>
            </p:extLst>
          </p:nvPr>
        </p:nvGraphicFramePr>
        <p:xfrm>
          <a:off x="1197864" y="9724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78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4313E7-4DF6-498E-9A05-216EC150F6A4}"/>
              </a:ext>
            </a:extLst>
          </p:cNvPr>
          <p:cNvSpPr txBox="1">
            <a:spLocks/>
          </p:cNvSpPr>
          <p:nvPr/>
        </p:nvSpPr>
        <p:spPr>
          <a:xfrm>
            <a:off x="1216152" y="347689"/>
            <a:ext cx="10378134" cy="4476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D4E6A-5963-4EF2-AD87-6E425A81A93C}"/>
              </a:ext>
            </a:extLst>
          </p:cNvPr>
          <p:cNvSpPr txBox="1"/>
          <p:nvPr/>
        </p:nvSpPr>
        <p:spPr>
          <a:xfrm>
            <a:off x="588570" y="1298254"/>
            <a:ext cx="112305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 время проведения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VIII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регионального чемпионата «Абилимпикс были заключены три трудовых договора на площадке ГБПОУ «Нижегородский Губернский колледж». Участники  по компетенции «Изготовление изделий из ротанга» заключили договоры с директором «ИП Егорова» о трудоустройстве на должность «мастер по плетению ротанга».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2023 году на базе мультимедийного парк профориентации «Сфера» были проведены встречи со следующими работодателями: ООО «Автомобильный завод ГАЗ», завод «Красный якорь»,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SPAR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банк ПАО ВТБ, Волго-Вятский банк ПАО Сбербанк, АО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ГринАтом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», ООО «Лента» и др.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Мастер-классы «Составление эффективных резюме и портфолио» и «Адаптация молодого специалиста на рабочем месте».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Экскурсии на предприятия г.Нижнего Новгорода.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VR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-экскурсии по предприятиям 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03BC7-44CD-4C37-BB33-296B7936FE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00" y="4036936"/>
            <a:ext cx="3254132" cy="220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ngknn.ru/images/news/2K19/1_korpus/1_19/Znakomstvo_s_logisticheskoj_kompaniej_Avtokomponent/1.jpg">
            <a:extLst>
              <a:ext uri="{FF2B5EF4-FFF2-40B4-BE49-F238E27FC236}">
                <a16:creationId xmlns:a16="http://schemas.microsoft.com/office/drawing/2014/main" id="{90432D26-A709-4990-9382-C7F94A1C67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59" y="4128376"/>
            <a:ext cx="3503953" cy="220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71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595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Calibri</vt:lpstr>
      <vt:lpstr>Futura PT Demi</vt:lpstr>
      <vt:lpstr>Wingdings</vt:lpstr>
      <vt:lpstr>Futura PT Light</vt:lpstr>
      <vt:lpstr>Futura PT Book</vt:lpstr>
      <vt:lpstr>Arial</vt:lpstr>
      <vt:lpstr>Futura PT Medium</vt:lpstr>
      <vt:lpstr>Futura PT Bold</vt:lpstr>
      <vt:lpstr>Century Gothic</vt:lpstr>
      <vt:lpstr>Calibri Light</vt:lpstr>
      <vt:lpstr>Обложка</vt:lpstr>
      <vt:lpstr>Основные блоки</vt:lpstr>
      <vt:lpstr>Закрывающие слайды</vt:lpstr>
      <vt:lpstr>ГБПОУ «Нижегородский Губернский колледж»</vt:lpstr>
      <vt:lpstr>Введение </vt:lpstr>
      <vt:lpstr>Алгоритм реализации региональной практики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  </vt:lpstr>
      <vt:lpstr>Презентация PowerPoint</vt:lpstr>
      <vt:lpstr>Презентация PowerPoint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423</cp:revision>
  <cp:lastPrinted>2023-10-04T12:23:58Z</cp:lastPrinted>
  <dcterms:created xsi:type="dcterms:W3CDTF">2022-10-21T09:29:54Z</dcterms:created>
  <dcterms:modified xsi:type="dcterms:W3CDTF">2023-10-04T13:33:45Z</dcterms:modified>
</cp:coreProperties>
</file>