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howSpecialPlsOnTitleSld="0">
  <p:sldMasterIdLst>
    <p:sldMasterId id="2147483648" r:id="rId1"/>
    <p:sldMasterId id="2147483660" r:id="rId2"/>
    <p:sldMasterId id="2147483680" r:id="rId3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09" d="100"/>
          <a:sy n="109" d="100"/>
        </p:scale>
        <p:origin x="480" y="114"/>
      </p:cViewPr>
      <p:guideLst>
        <p:guide pos="2115" orient="horz"/>
        <p:guide pos="3840"/>
        <p:guide pos="1118"/>
        <p:guide pos="143"/>
        <p:guide pos="5133"/>
        <p:guide pos="527" orient="horz"/>
        <p:guide pos="4088" orient="horz"/>
        <p:guide pos="212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5.emf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18.emf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18.emf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18.emf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18.emf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18.emf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18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5.emf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63B746-5D29-45CB-9A43-B12205F98D4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9C881A-CE5C-471A-9BDA-9DADB4A6A98C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A1DE86A-2E30-4AEA-8AD9-BB305C8FD23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6" name="Группа 5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6" name="Группа 5"/>
          <p:cNvGrpSpPr/>
          <p:nvPr userDrawn="1"/>
        </p:nvGrpSpPr>
        <p:grpSpPr bwMode="auto"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6135384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8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6</a:t>
            </a:fld>
            <a:endParaRPr lang="ru-RU" sz="200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231314" y="6135384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Основные задач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 bwMode="auto"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600" b="0" i="0">
                <a:latin typeface="Futura PT Book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>
              <a:latin typeface="Futura PT Book"/>
            </a:endParaRPr>
          </a:p>
        </p:txBody>
      </p:sp>
      <p:sp>
        <p:nvSpPr>
          <p:cNvPr id="25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Основные задачи</a:t>
            </a:r>
            <a:endParaRPr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327293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324067" y="3896655"/>
            <a:ext cx="790051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 bwMode="auto"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Futura PT Book"/>
                <a:ea typeface="Helvetica Neue"/>
                <a:cs typeface="Helvetica Neue"/>
              </a:rPr>
              <a:t>Координация проведения региональных отборочных этапов и развития движения «</a:t>
            </a:r>
            <a:r>
              <a:rPr lang="ru-RU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Futura PT Book"/>
                <a:ea typeface="Helvetica Neue"/>
                <a:cs typeface="Helvetica Neue"/>
              </a:rPr>
              <a:t>Абилимпикс</a:t>
            </a:r>
            <a:r>
              <a:rPr lang="ru-RU" sz="16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Futura PT Book"/>
                <a:ea typeface="Helvetica Neue"/>
                <a:cs typeface="Helvetica Neue"/>
              </a:rPr>
              <a:t>» в субъектах Российской Федерации</a:t>
            </a:r>
            <a:endParaRPr/>
          </a:p>
        </p:txBody>
      </p:sp>
      <p:sp>
        <p:nvSpPr>
          <p:cNvPr id="40" name="TextBox 39"/>
          <p:cNvSpPr txBox="1"/>
          <p:nvPr userDrawn="1"/>
        </p:nvSpPr>
        <p:spPr bwMode="auto"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600" b="0" i="0">
                <a:solidFill>
                  <a:schemeClr val="tx1"/>
                </a:solidFill>
                <a:latin typeface="Futura PT Book"/>
                <a:ea typeface="Arial"/>
                <a:cs typeface="Arial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lang="ru-RU" sz="1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Futura PT Book"/>
                <a:ea typeface="Arial"/>
                <a:cs typeface="Arial"/>
              </a:rPr>
              <a:t>Абилимпикс</a:t>
            </a:r>
            <a:r>
              <a:rPr lang="ru-RU" sz="1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Futura PT Book"/>
                <a:ea typeface="Arial"/>
                <a:cs typeface="Arial"/>
              </a:rPr>
              <a:t>»</a:t>
            </a:r>
            <a:endParaRPr lang="en-US" sz="1600" b="0" i="0" u="none" strike="noStrike" cap="none" spc="0">
              <a:ln>
                <a:noFill/>
              </a:ln>
              <a:solidFill>
                <a:schemeClr val="tx1"/>
              </a:solidFill>
              <a:latin typeface="Futura PT Book"/>
              <a:ea typeface="Arial"/>
              <a:cs typeface="Arial"/>
            </a:endParaRPr>
          </a:p>
        </p:txBody>
      </p:sp>
      <p:sp>
        <p:nvSpPr>
          <p:cNvPr id="41" name="TextBox 40"/>
          <p:cNvSpPr txBox="1"/>
          <p:nvPr userDrawn="1"/>
        </p:nvSpPr>
        <p:spPr bwMode="auto">
          <a:xfrm>
            <a:off x="7299510" y="2322526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600" b="0" i="0">
                <a:solidFill>
                  <a:schemeClr val="tx1"/>
                </a:solidFill>
                <a:latin typeface="Futura PT Book"/>
                <a:ea typeface="Arial"/>
                <a:cs typeface="Arial"/>
              </a:rPr>
              <a:t>Поддержка и развитие волонтёрского движения «</a:t>
            </a:r>
            <a:r>
              <a:rPr lang="ru-RU" sz="1600" b="0" i="0">
                <a:solidFill>
                  <a:schemeClr val="tx1"/>
                </a:solidFill>
                <a:latin typeface="Futura PT Book"/>
                <a:ea typeface="Arial"/>
                <a:cs typeface="Arial"/>
              </a:rPr>
              <a:t>Абилимпикс</a:t>
            </a:r>
            <a:r>
              <a:rPr lang="ru-RU" sz="1600" b="0" i="0">
                <a:solidFill>
                  <a:schemeClr val="tx1"/>
                </a:solidFill>
                <a:latin typeface="Futura PT Book"/>
                <a:ea typeface="Arial"/>
                <a:cs typeface="Arial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>
              <a:solidFill>
                <a:schemeClr val="tx1"/>
              </a:solidFill>
              <a:latin typeface="Futura PT Book"/>
              <a:ea typeface="Arial"/>
              <a:cs typeface="Arial"/>
            </a:endParaRPr>
          </a:p>
        </p:txBody>
      </p:sp>
      <p:sp>
        <p:nvSpPr>
          <p:cNvPr id="42" name="TextBox 41"/>
          <p:cNvSpPr txBox="1"/>
          <p:nvPr userDrawn="1"/>
        </p:nvSpPr>
        <p:spPr bwMode="auto"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2400" b="0" i="0">
                <a:solidFill>
                  <a:schemeClr val="tx1"/>
                </a:solidFill>
                <a:latin typeface="Futura PT Medium"/>
                <a:ea typeface="Arial"/>
                <a:cs typeface="Arial"/>
              </a:rPr>
              <a:t>Взаимодействие с</a:t>
            </a:r>
            <a:r>
              <a:rPr lang="en-US" sz="2400" b="0" i="0">
                <a:solidFill>
                  <a:schemeClr val="tx1"/>
                </a:solidFill>
                <a:latin typeface="Futura PT Medium"/>
                <a:ea typeface="Arial"/>
                <a:cs typeface="Arial"/>
              </a:rPr>
              <a:t> </a:t>
            </a:r>
            <a:r>
              <a:rPr lang="ru-RU" sz="2400" b="0" i="0">
                <a:solidFill>
                  <a:schemeClr val="tx1"/>
                </a:solidFill>
                <a:latin typeface="Futura PT Medium"/>
                <a:ea typeface="Arial"/>
                <a:cs typeface="Arial"/>
              </a:rPr>
              <a:t>ассоциациями</a:t>
            </a:r>
            <a:endParaRPr lang="en-US" sz="2400" b="0" i="0">
              <a:solidFill>
                <a:schemeClr val="tx1"/>
              </a:solidFill>
              <a:latin typeface="Futura PT Medium"/>
              <a:ea typeface="Arial"/>
              <a:cs typeface="Arial"/>
            </a:endParaRPr>
          </a:p>
        </p:txBody>
      </p:sp>
      <p:sp>
        <p:nvSpPr>
          <p:cNvPr id="43" name="TextBox 42"/>
          <p:cNvSpPr txBox="1"/>
          <p:nvPr userDrawn="1"/>
        </p:nvSpPr>
        <p:spPr bwMode="auto"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2400" b="0" i="0">
                <a:solidFill>
                  <a:schemeClr val="tx1"/>
                </a:solidFill>
                <a:latin typeface="Futura PT Medium"/>
                <a:ea typeface="Arial"/>
                <a:cs typeface="Arial"/>
              </a:rPr>
              <a:t>Развитие волонтерства</a:t>
            </a:r>
            <a:endParaRPr lang="en-US" sz="2400" b="0" i="0">
              <a:solidFill>
                <a:schemeClr val="tx1"/>
              </a:solidFill>
              <a:latin typeface="Futura PT Medium"/>
              <a:ea typeface="Arial"/>
              <a:cs typeface="Arial"/>
            </a:endParaRPr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2400" b="0" i="0">
                <a:solidFill>
                  <a:schemeClr val="tx1"/>
                </a:solidFill>
                <a:latin typeface="Futura PT Medium"/>
                <a:ea typeface="Arial"/>
                <a:cs typeface="Arial"/>
              </a:rPr>
              <a:t>Мониторинг данных</a:t>
            </a:r>
            <a:endParaRPr lang="en-US" sz="2400" b="0" i="0">
              <a:solidFill>
                <a:schemeClr val="tx1"/>
              </a:solidFill>
              <a:latin typeface="Futura PT Medium"/>
              <a:ea typeface="Arial"/>
              <a:cs typeface="Arial"/>
            </a:endParaRPr>
          </a:p>
        </p:txBody>
      </p:sp>
      <p:sp>
        <p:nvSpPr>
          <p:cNvPr id="45" name="TextBox 44"/>
          <p:cNvSpPr txBox="1"/>
          <p:nvPr userDrawn="1"/>
        </p:nvSpPr>
        <p:spPr bwMode="auto"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schemeClr val="tx1"/>
                </a:solidFill>
                <a:latin typeface="Futura PT Medium"/>
                <a:ea typeface="Arial"/>
                <a:cs typeface="Arial"/>
              </a:rPr>
              <a:t>Проведение этапов</a:t>
            </a:r>
            <a:endParaRPr lang="en-US" sz="2400" b="0" i="0" u="none" strike="noStrike" cap="none" spc="0">
              <a:ln>
                <a:noFill/>
              </a:ln>
              <a:solidFill>
                <a:schemeClr val="tx1"/>
              </a:solidFill>
              <a:latin typeface="Futura PT Medium"/>
              <a:ea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28" name="Группа 27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10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о движени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О движении</a:t>
            </a:r>
            <a:endParaRPr/>
          </a:p>
        </p:txBody>
      </p:sp>
      <p:sp>
        <p:nvSpPr>
          <p:cNvPr id="27" name="TextBox 26"/>
          <p:cNvSpPr txBox="1"/>
          <p:nvPr userDrawn="1"/>
        </p:nvSpPr>
        <p:spPr bwMode="auto"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2400" b="0" i="0">
                <a:solidFill>
                  <a:srgbClr val="0540F2"/>
                </a:solidFill>
                <a:latin typeface="Futura PT Medium"/>
              </a:rPr>
              <a:t>ЦЕЛЬ ДЕЯТЕЛЬНОСТИ НАЦИОНАЛЬНОГО ЦЕНТРА </a:t>
            </a:r>
            <a:endParaRPr lang="en-US" sz="2400" b="0" i="0">
              <a:solidFill>
                <a:srgbClr val="0540F2"/>
              </a:solidFill>
              <a:latin typeface="Futura PT Medium"/>
            </a:endParaRPr>
          </a:p>
        </p:txBody>
      </p:sp>
      <p:sp>
        <p:nvSpPr>
          <p:cNvPr id="30" name="TextBox 29"/>
          <p:cNvSpPr txBox="1"/>
          <p:nvPr userDrawn="1"/>
        </p:nvSpPr>
        <p:spPr bwMode="auto"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600" b="0" i="0">
                <a:latin typeface="Futura PT Book"/>
                <a:ea typeface="Lato Light"/>
                <a:cs typeface="Lato Light"/>
              </a:rPr>
              <a:t>Национальных</a:t>
            </a:r>
            <a:endParaRPr/>
          </a:p>
          <a:p>
            <a:pPr algn="l">
              <a:defRPr/>
            </a:pPr>
            <a:r>
              <a:rPr lang="ru-RU" sz="1600" b="0" i="0">
                <a:latin typeface="Futura PT Book"/>
                <a:ea typeface="Lato Light"/>
                <a:cs typeface="Lato Light"/>
              </a:rPr>
              <a:t>чемпионатов</a:t>
            </a:r>
            <a:endParaRPr lang="en-US" sz="1600" b="0" i="0">
              <a:latin typeface="Futura PT Book"/>
              <a:ea typeface="Lato Light"/>
              <a:cs typeface="Lato Light"/>
            </a:endParaRPr>
          </a:p>
        </p:txBody>
      </p:sp>
      <p:sp>
        <p:nvSpPr>
          <p:cNvPr id="36" name="TextBox 35"/>
          <p:cNvSpPr txBox="1"/>
          <p:nvPr userDrawn="1"/>
        </p:nvSpPr>
        <p:spPr bwMode="auto"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600">
                <a:latin typeface="Futura PT Light"/>
                <a:ea typeface="Lato Light"/>
                <a:cs typeface="Lato Light"/>
              </a:rPr>
              <a:t>Региональных</a:t>
            </a:r>
            <a:endParaRPr/>
          </a:p>
          <a:p>
            <a:pPr algn="l">
              <a:defRPr/>
            </a:pPr>
            <a:r>
              <a:rPr lang="ru-RU" sz="1600">
                <a:latin typeface="Futura PT Light"/>
                <a:ea typeface="Lato Light"/>
                <a:cs typeface="Lato Light"/>
              </a:rPr>
              <a:t>чемпионатов</a:t>
            </a:r>
            <a:endParaRPr lang="en-US" sz="1600">
              <a:latin typeface="Futura PT Light"/>
              <a:ea typeface="Lato Light"/>
              <a:cs typeface="Lato Light"/>
            </a:endParaRPr>
          </a:p>
        </p:txBody>
      </p:sp>
      <p:sp>
        <p:nvSpPr>
          <p:cNvPr id="38" name="TextBox 37"/>
          <p:cNvSpPr txBox="1"/>
          <p:nvPr userDrawn="1"/>
        </p:nvSpPr>
        <p:spPr bwMode="auto">
          <a:xfrm>
            <a:off x="6496849" y="3616928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600" b="0">
                <a:latin typeface="Futura PT Light"/>
                <a:ea typeface="Lato Light"/>
                <a:cs typeface="Lato Light"/>
              </a:rPr>
              <a:t>Региональных</a:t>
            </a:r>
            <a:endParaRPr/>
          </a:p>
          <a:p>
            <a:pPr algn="l">
              <a:defRPr/>
            </a:pPr>
            <a:r>
              <a:rPr lang="ru-RU" sz="1600" b="0">
                <a:latin typeface="Futura PT Light"/>
                <a:ea typeface="Lato Light"/>
                <a:cs typeface="Lato Light"/>
              </a:rPr>
              <a:t>центров «</a:t>
            </a:r>
            <a:r>
              <a:rPr lang="ru-RU" sz="1600" b="0">
                <a:latin typeface="Futura PT Light"/>
                <a:ea typeface="Lato Light"/>
                <a:cs typeface="Lato Light"/>
              </a:rPr>
              <a:t>Абилимпикс</a:t>
            </a:r>
            <a:r>
              <a:rPr lang="ru-RU" sz="1600" b="0">
                <a:latin typeface="Futura PT Light"/>
                <a:ea typeface="Lato Light"/>
                <a:cs typeface="Lato Light"/>
              </a:rPr>
              <a:t>»</a:t>
            </a:r>
            <a:endParaRPr lang="en-US" sz="1600" b="0">
              <a:latin typeface="Futura PT Light"/>
              <a:ea typeface="Lato Light"/>
              <a:cs typeface="Lato Light"/>
            </a:endParaRPr>
          </a:p>
        </p:txBody>
      </p:sp>
      <p:sp>
        <p:nvSpPr>
          <p:cNvPr id="40" name="TextBox 39"/>
          <p:cNvSpPr txBox="1"/>
          <p:nvPr userDrawn="1"/>
        </p:nvSpPr>
        <p:spPr bwMode="auto">
          <a:xfrm>
            <a:off x="8950325" y="3616928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600">
                <a:latin typeface="Futura PT Light"/>
                <a:ea typeface="Lato Light"/>
                <a:cs typeface="Lato Light"/>
              </a:rPr>
              <a:t>Волонтерских</a:t>
            </a:r>
            <a:endParaRPr/>
          </a:p>
          <a:p>
            <a:pPr algn="l">
              <a:defRPr/>
            </a:pPr>
            <a:r>
              <a:rPr lang="ru-RU" sz="1600">
                <a:latin typeface="Futura PT Light"/>
                <a:ea typeface="Lato Light"/>
                <a:cs typeface="Lato Light"/>
              </a:rPr>
              <a:t>центров</a:t>
            </a:r>
            <a:endParaRPr lang="en-US" sz="1600">
              <a:latin typeface="Futura PT Light"/>
              <a:ea typeface="Lato Light"/>
              <a:cs typeface="Lato Light"/>
            </a:endParaRPr>
          </a:p>
        </p:txBody>
      </p:sp>
      <p:sp>
        <p:nvSpPr>
          <p:cNvPr id="42" name="TextBox 41"/>
          <p:cNvSpPr txBox="1"/>
          <p:nvPr userDrawn="1"/>
        </p:nvSpPr>
        <p:spPr bwMode="auto"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600">
                <a:latin typeface="Futura PT Light"/>
                <a:ea typeface="Lato Light"/>
                <a:cs typeface="Lato Light"/>
              </a:rPr>
              <a:t>Региональных</a:t>
            </a:r>
            <a:r>
              <a:rPr lang="en-US" sz="1600">
                <a:latin typeface="Futura PT Light"/>
                <a:ea typeface="Lato Light"/>
                <a:cs typeface="Lato Light"/>
              </a:rPr>
              <a:t> </a:t>
            </a:r>
            <a:r>
              <a:rPr lang="ru-RU" sz="1600">
                <a:latin typeface="Futura PT Light"/>
                <a:ea typeface="Lato Light"/>
                <a:cs typeface="Lato Light"/>
              </a:rPr>
              <a:t>центров </a:t>
            </a:r>
            <a:endParaRPr lang="en-US" sz="1600">
              <a:latin typeface="Futura PT Light"/>
              <a:ea typeface="Lato Light"/>
              <a:cs typeface="Lato Light"/>
            </a:endParaRPr>
          </a:p>
          <a:p>
            <a:pPr algn="l">
              <a:defRPr/>
            </a:pPr>
            <a:r>
              <a:rPr lang="ru-RU" sz="1600">
                <a:latin typeface="Futura PT Light"/>
                <a:ea typeface="Lato Light"/>
                <a:cs typeface="Lato Light"/>
              </a:rPr>
              <a:t>обучения</a:t>
            </a:r>
            <a:r>
              <a:rPr lang="en-US" sz="1600">
                <a:latin typeface="Futura PT Light"/>
                <a:ea typeface="Lato Light"/>
                <a:cs typeface="Lato Light"/>
              </a:rPr>
              <a:t> </a:t>
            </a:r>
            <a:r>
              <a:rPr lang="ru-RU" sz="1600">
                <a:latin typeface="Futura PT Light"/>
                <a:ea typeface="Lato Light"/>
                <a:cs typeface="Lato Light"/>
              </a:rPr>
              <a:t>экспертов</a:t>
            </a:r>
            <a:endParaRPr lang="en-US" sz="1600">
              <a:latin typeface="Futura PT Light"/>
              <a:ea typeface="Lato Light"/>
              <a:cs typeface="Lato Light"/>
            </a:endParaRPr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600">
                <a:latin typeface="Futura PT Light"/>
                <a:ea typeface="Lato Light"/>
                <a:cs typeface="Lato Light"/>
              </a:rPr>
              <a:t>Подготовленных</a:t>
            </a:r>
            <a:endParaRPr/>
          </a:p>
          <a:p>
            <a:pPr algn="l">
              <a:defRPr/>
            </a:pPr>
            <a:r>
              <a:rPr lang="ru-RU" sz="1600">
                <a:latin typeface="Futura PT Light"/>
                <a:ea typeface="Lato Light"/>
                <a:cs typeface="Lato Light"/>
              </a:rPr>
              <a:t>экспертов</a:t>
            </a:r>
            <a:endParaRPr lang="en-US" sz="1600">
              <a:latin typeface="Futura PT Light"/>
              <a:ea typeface="Lato Light"/>
              <a:cs typeface="Lato Light"/>
            </a:endParaRPr>
          </a:p>
        </p:txBody>
      </p:sp>
      <p:sp>
        <p:nvSpPr>
          <p:cNvPr id="47" name="TextBox 46"/>
          <p:cNvSpPr txBox="1"/>
          <p:nvPr userDrawn="1"/>
        </p:nvSpPr>
        <p:spPr bwMode="auto"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ru-RU" sz="1800" b="0" i="0">
                <a:solidFill>
                  <a:srgbClr val="000000"/>
                </a:solidFill>
                <a:latin typeface="Futura PT Book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>
                <a:solidFill>
                  <a:srgbClr val="000000"/>
                </a:solidFill>
                <a:latin typeface="Futura PT Book"/>
              </a:rPr>
              <a:t>Абилимпикс</a:t>
            </a:r>
            <a:r>
              <a:rPr lang="ru-RU" sz="1800" b="0" i="0">
                <a:solidFill>
                  <a:srgbClr val="000000"/>
                </a:solidFill>
                <a:latin typeface="Futura PT Book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>
                <a:solidFill>
                  <a:srgbClr val="000000"/>
                </a:solidFill>
                <a:latin typeface="Futura PT Book"/>
              </a:rPr>
              <a:t>Абилимпикс</a:t>
            </a:r>
            <a:r>
              <a:rPr lang="ru-RU" sz="1800" b="0" i="0">
                <a:solidFill>
                  <a:srgbClr val="000000"/>
                </a:solidFill>
                <a:latin typeface="Futura PT Book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>
              <a:latin typeface="Futura PT Book"/>
            </a:endParaRP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4800" b="1" i="0">
                <a:solidFill>
                  <a:srgbClr val="0540F2"/>
                </a:solidFill>
                <a:latin typeface="Futura PT Demi"/>
                <a:ea typeface="Arial"/>
                <a:cs typeface="Arial"/>
              </a:rPr>
              <a:t>6</a:t>
            </a:r>
            <a:endParaRPr sz="4800" b="1" i="0">
              <a:solidFill>
                <a:srgbClr val="0540F2"/>
              </a:solidFill>
              <a:latin typeface="Futura PT Demi"/>
              <a:ea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4800" b="1" i="0">
                <a:solidFill>
                  <a:srgbClr val="0540F2"/>
                </a:solidFill>
                <a:latin typeface="Futura PT Demi"/>
                <a:ea typeface="Arial"/>
                <a:cs typeface="Arial"/>
              </a:rPr>
              <a:t>85</a:t>
            </a:r>
            <a:endParaRPr sz="4800" b="1" i="0">
              <a:solidFill>
                <a:srgbClr val="0540F2"/>
              </a:solidFill>
              <a:latin typeface="Futura PT Demi"/>
              <a:ea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4800" b="1" i="0">
                <a:solidFill>
                  <a:srgbClr val="0540F2"/>
                </a:solidFill>
                <a:latin typeface="Futura PT Demi"/>
                <a:ea typeface="Arial"/>
                <a:cs typeface="Arial"/>
              </a:rPr>
              <a:t>85</a:t>
            </a:r>
            <a:endParaRPr sz="4800" b="1" i="0">
              <a:solidFill>
                <a:srgbClr val="0540F2"/>
              </a:solidFill>
              <a:latin typeface="Futura PT Demi"/>
              <a:ea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4800" b="1" i="0">
                <a:solidFill>
                  <a:srgbClr val="0540F2"/>
                </a:solidFill>
                <a:latin typeface="Futura PT Demi"/>
                <a:ea typeface="Arial"/>
                <a:cs typeface="Arial"/>
              </a:rPr>
              <a:t>573</a:t>
            </a:r>
            <a:endParaRPr sz="4800" b="1" i="0">
              <a:solidFill>
                <a:srgbClr val="0540F2"/>
              </a:solidFill>
              <a:latin typeface="Futura PT Demi"/>
              <a:ea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4800" b="1" i="0">
                <a:solidFill>
                  <a:srgbClr val="0540F2"/>
                </a:solidFill>
                <a:latin typeface="Futura PT Demi"/>
                <a:ea typeface="Arial"/>
                <a:cs typeface="Arial"/>
              </a:rPr>
              <a:t>83</a:t>
            </a:r>
            <a:endParaRPr sz="4800" b="1" i="0">
              <a:solidFill>
                <a:srgbClr val="0540F2"/>
              </a:solidFill>
              <a:latin typeface="Futura PT Demi"/>
              <a:ea typeface="Arial"/>
              <a:cs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4800" b="1" i="0">
                <a:solidFill>
                  <a:srgbClr val="0540F2"/>
                </a:solidFill>
                <a:latin typeface="Futura PT Demi"/>
                <a:ea typeface="Arial"/>
                <a:cs typeface="Arial"/>
              </a:rPr>
              <a:t>&gt; 14 000</a:t>
            </a:r>
            <a:endParaRPr sz="4800" b="1" i="0">
              <a:solidFill>
                <a:srgbClr val="0540F2"/>
              </a:solidFill>
              <a:latin typeface="Futura PT Demi"/>
              <a:ea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21" name="Группа 20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sz="18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/>
              <a:t>18</a:t>
            </a:r>
            <a:r>
              <a:rPr/>
              <a:t>pt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pt</a:t>
            </a:r>
            <a:r>
              <a:rPr lang="en-US"/>
              <a:t> Lorem ipsum dolor sit amet, consectetuer adipiscing elit. Maecenas porttitor congue massa </a:t>
            </a:r>
            <a:endParaRPr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sz="3200" b="0" i="0">
                <a:solidFill>
                  <a:srgbClr val="0540F2"/>
                </a:solidFill>
                <a:latin typeface="Futura PT Book"/>
                <a:ea typeface="Roboto"/>
              </a:defRPr>
            </a:lvl1pPr>
          </a:lstStyle>
          <a:p>
            <a:pPr lvl="0"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25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sz="18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/>
              <a:t>18</a:t>
            </a:r>
            <a:r>
              <a:rPr/>
              <a:t>pt</a:t>
            </a:r>
            <a:endParaRPr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pt</a:t>
            </a:r>
            <a:r>
              <a:rPr lang="en-US"/>
              <a:t> Lorem ipsum dolor sit amet, consectetuer adipiscing elit. Maecenas porttitor congue massa </a:t>
            </a:r>
            <a:endParaRPr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sz="3200" b="0" i="0">
                <a:solidFill>
                  <a:srgbClr val="0540F2"/>
                </a:solidFill>
                <a:latin typeface="Futura PT Book"/>
                <a:ea typeface="Roboto"/>
              </a:defRPr>
            </a:lvl1pPr>
          </a:lstStyle>
          <a:p>
            <a:pPr lvl="0">
              <a:defRPr/>
            </a:pPr>
            <a:r>
              <a:rPr lang="ru-RU"/>
              <a:t>02</a:t>
            </a:r>
            <a:endParaRPr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sz="18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/>
              <a:t>18</a:t>
            </a:r>
            <a:r>
              <a:rPr/>
              <a:t>pt</a:t>
            </a:r>
            <a:endParaRPr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pt</a:t>
            </a:r>
            <a:r>
              <a:rPr lang="en-US"/>
              <a:t> Lorem ipsum dolor sit amet, consectetuer adipiscing elit. Maecenas porttitor congue massa </a:t>
            </a:r>
            <a:endParaRPr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616003" y="331853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sz="3200" b="0" i="0">
                <a:solidFill>
                  <a:srgbClr val="0540F2"/>
                </a:solidFill>
                <a:latin typeface="Futura PT Book"/>
                <a:ea typeface="Roboto"/>
              </a:defRPr>
            </a:lvl1pPr>
          </a:lstStyle>
          <a:p>
            <a:pPr lvl="0"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sz="18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/>
              <a:t>18</a:t>
            </a:r>
            <a:r>
              <a:rPr/>
              <a:t>pt</a:t>
            </a:r>
            <a:endParaRPr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pt</a:t>
            </a:r>
            <a:r>
              <a:rPr lang="en-US"/>
              <a:t> Lorem ipsum dolor sit amet, consectetuer adipiscing elit. Maecenas porttitor congue massa </a:t>
            </a:r>
            <a:endParaRPr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6379238" y="331853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sz="3200" b="0" i="0">
                <a:solidFill>
                  <a:srgbClr val="0540F2"/>
                </a:solidFill>
                <a:latin typeface="Futura PT Book"/>
                <a:ea typeface="Roboto"/>
              </a:defRPr>
            </a:lvl1pPr>
          </a:lstStyle>
          <a:p>
            <a:pPr lvl="0">
              <a:defRPr/>
            </a:pPr>
            <a:r>
              <a:rPr lang="ru-RU"/>
              <a:t>02</a:t>
            </a:r>
            <a:endParaRPr/>
          </a:p>
        </p:txBody>
      </p:sp>
      <p:sp>
        <p:nvSpPr>
          <p:cNvPr id="36" name="TextBox 35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37" name="Группа 36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26"/>
          </p:nvPr>
        </p:nvSpPr>
        <p:spPr bwMode="auto"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7"/>
          </p:nvPr>
        </p:nvSpPr>
        <p:spPr bwMode="auto"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30"/>
          </p:nvPr>
        </p:nvSpPr>
        <p:spPr bwMode="auto"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3"/>
          </p:nvPr>
        </p:nvSpPr>
        <p:spPr bwMode="auto"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6"/>
          </p:nvPr>
        </p:nvSpPr>
        <p:spPr bwMode="auto"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38"/>
          </p:nvPr>
        </p:nvSpPr>
        <p:spPr bwMode="auto"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32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19" name="Группа 18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1-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/>
          <a:srcRect l="0" t="0" r="42498" b="0"/>
          <a:stretch/>
        </p:blipFill>
        <p:spPr bwMode="auto"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 bwMode="auto">
          <a:xfrm>
            <a:off x="10099234" y="631628"/>
            <a:ext cx="962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Futura PT Demi"/>
              </a:rPr>
              <a:t>2</a:t>
            </a:r>
            <a:r>
              <a:rPr lang="ru-RU" sz="2400" b="1">
                <a:solidFill>
                  <a:schemeClr val="bg1"/>
                </a:solidFill>
                <a:latin typeface="Futura PT Demi"/>
              </a:rPr>
              <a:t>022 г.</a:t>
            </a:r>
            <a:endParaRPr/>
          </a:p>
        </p:txBody>
      </p:sp>
      <p:sp>
        <p:nvSpPr>
          <p:cNvPr id="22" name="Овал 21"/>
          <p:cNvSpPr/>
          <p:nvPr userDrawn="1"/>
        </p:nvSpPr>
        <p:spPr bwMode="auto"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Название темы </a:t>
            </a:r>
            <a:br>
              <a:rPr lang="ru-RU"/>
            </a:br>
            <a:r>
              <a:rPr lang="ru-RU"/>
              <a:t>на 2 строчки 48</a:t>
            </a:r>
            <a:r>
              <a:rPr lang="en-US"/>
              <a:t>pt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Имя Фамилия в 1 строку</a:t>
            </a:r>
            <a:r>
              <a:rPr lang="en-US"/>
              <a:t> 24pt</a:t>
            </a:r>
            <a:endParaRPr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Должность, сервис</a:t>
            </a:r>
            <a:r>
              <a:rPr lang="en-US"/>
              <a:t> 16pt</a:t>
            </a:r>
            <a:endParaRPr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077160" y="4971300"/>
            <a:ext cx="1416305" cy="1359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27"/>
          </p:nvPr>
        </p:nvSpPr>
        <p:spPr bwMode="auto"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3"/>
          </p:nvPr>
        </p:nvSpPr>
        <p:spPr bwMode="auto">
          <a:xfrm>
            <a:off x="6381015" y="239254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7289629" y="238632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38"/>
          </p:nvPr>
        </p:nvSpPr>
        <p:spPr bwMode="auto"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32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40"/>
          </p:nvPr>
        </p:nvSpPr>
        <p:spPr bwMode="auto"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41"/>
          </p:nvPr>
        </p:nvSpPr>
        <p:spPr bwMode="auto"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16" name="Группа 15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7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26"/>
          </p:nvPr>
        </p:nvSpPr>
        <p:spPr bwMode="auto">
          <a:xfrm>
            <a:off x="616001" y="134762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524615" y="134762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>
                <a:latin typeface="Futura PT Medium"/>
              </a:defRPr>
            </a:lvl1pPr>
          </a:lstStyle>
          <a:p>
            <a:pPr lvl="0">
              <a:defRPr/>
            </a:pPr>
            <a:r>
              <a:rPr lang="en-US"/>
              <a:t>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ru-RU"/>
              <a:t>24</a:t>
            </a:r>
            <a:r>
              <a:rPr lang="en-US"/>
              <a:t>pt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37"/>
          </p:nvPr>
        </p:nvSpPr>
        <p:spPr bwMode="auto">
          <a:xfrm>
            <a:off x="6385212" y="134762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7293827" y="134762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>
                <a:latin typeface="Futura PT Medium"/>
              </a:defRPr>
            </a:lvl1pPr>
          </a:lstStyle>
          <a:p>
            <a:pPr lvl="0">
              <a:defRPr/>
            </a:pPr>
            <a:r>
              <a:rPr lang="en-US"/>
              <a:t>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ru-RU"/>
              <a:t>24</a:t>
            </a:r>
            <a:r>
              <a:rPr lang="en-US"/>
              <a:t>pt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40"/>
          </p:nvPr>
        </p:nvSpPr>
        <p:spPr bwMode="auto">
          <a:xfrm>
            <a:off x="616001" y="370306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1524615" y="3703065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>
                <a:latin typeface="Futura PT Medium"/>
              </a:defRPr>
            </a:lvl1pPr>
          </a:lstStyle>
          <a:p>
            <a:pPr lvl="0">
              <a:defRPr/>
            </a:pPr>
            <a:r>
              <a:rPr lang="en-US"/>
              <a:t>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ru-RU"/>
              <a:t>24</a:t>
            </a:r>
            <a:r>
              <a:rPr lang="en-US"/>
              <a:t>pt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43"/>
          </p:nvPr>
        </p:nvSpPr>
        <p:spPr bwMode="auto">
          <a:xfrm>
            <a:off x="6385212" y="370306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7293827" y="3703065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>
                <a:latin typeface="Futura PT Medium"/>
              </a:defRPr>
            </a:lvl1pPr>
          </a:lstStyle>
          <a:p>
            <a:pPr lvl="0">
              <a:defRPr/>
            </a:pPr>
            <a:r>
              <a:rPr lang="en-US"/>
              <a:t>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ru-RU"/>
              <a:t>24</a:t>
            </a:r>
            <a:r>
              <a:rPr lang="en-US"/>
              <a:t>pt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21" name="TextBox 20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22" name="Группа 21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9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6"/>
          </p:nvPr>
        </p:nvSpPr>
        <p:spPr bwMode="auto"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7"/>
          </p:nvPr>
        </p:nvSpPr>
        <p:spPr bwMode="auto"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0"/>
          </p:nvPr>
        </p:nvSpPr>
        <p:spPr bwMode="auto"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Lorem ipsum dolor sit amet, consectetuer adipiscing elit. Maecenas porttitor congue massa. Fusce posuere, magna sed</a:t>
            </a:r>
            <a:endParaRPr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13" name="Группа 12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0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auto"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sp>
        <p:nvSpPr>
          <p:cNvPr id="19" name="Прямоугольник 18"/>
          <p:cNvSpPr/>
          <p:nvPr userDrawn="1"/>
        </p:nvSpPr>
        <p:spPr bwMode="auto"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27"/>
          </p:nvPr>
        </p:nvSpPr>
        <p:spPr bwMode="auto"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endParaRPr/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>
                <a:latin typeface="Futura PT Medium"/>
              </a:defRPr>
            </a:lvl1pPr>
          </a:lstStyle>
          <a:p>
            <a:pPr lvl="0">
              <a:defRPr/>
            </a:pPr>
            <a:r>
              <a:rPr lang="en-US"/>
              <a:t>Lorem ipsum dolor sit </a:t>
            </a:r>
            <a:r>
              <a:rPr lang="en-US"/>
              <a:t>amet</a:t>
            </a:r>
            <a:r>
              <a:rPr lang="en-US"/>
              <a:t>, </a:t>
            </a:r>
            <a:endParaRPr lang="ru-RU"/>
          </a:p>
          <a:p>
            <a:pPr lvl="0">
              <a:defRPr/>
            </a:pPr>
            <a:r>
              <a:rPr lang="en-US"/>
              <a:t>consectetuer</a:t>
            </a:r>
            <a:r>
              <a:rPr lang="en-US"/>
              <a:t> </a:t>
            </a:r>
            <a:r>
              <a:rPr lang="ru-RU"/>
              <a:t>18</a:t>
            </a:r>
            <a:r>
              <a:rPr lang="en-US"/>
              <a:t>pt</a:t>
            </a:r>
            <a:endParaRPr lang="en-US"/>
          </a:p>
        </p:txBody>
      </p:sp>
      <p:cxnSp>
        <p:nvCxnSpPr>
          <p:cNvPr id="53" name="Прямая соединительная линия 52"/>
          <p:cNvCxnSpPr>
            <a:cxnSpLocks/>
          </p:cNvCxnSpPr>
          <p:nvPr userDrawn="1"/>
        </p:nvCxnSpPr>
        <p:spPr bwMode="auto"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sz="3200" b="1" i="0">
                <a:solidFill>
                  <a:srgbClr val="0540F2"/>
                </a:solidFill>
                <a:latin typeface="Futura PT Bold"/>
                <a:ea typeface="Roboto"/>
              </a:defRPr>
            </a:lvl1pPr>
          </a:lstStyle>
          <a:p>
            <a:pPr lvl="0">
              <a:defRPr/>
            </a:pPr>
            <a:r>
              <a:rPr lang="ru-RU"/>
              <a:t>01</a:t>
            </a:r>
            <a:endParaRPr/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sz="18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/>
              <a:t>18</a:t>
            </a:r>
            <a:r>
              <a:rPr/>
              <a:t>pt</a:t>
            </a:r>
            <a:endParaRPr/>
          </a:p>
        </p:txBody>
      </p:sp>
      <p:sp>
        <p:nvSpPr>
          <p:cNvPr id="2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15" name="Группа 14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1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>
                <a:solidFill>
                  <a:srgbClr val="0540F2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en-US"/>
              <a:t>Lorem ipsum dolor sit </a:t>
            </a:r>
            <a:r>
              <a:rPr lang="en-US"/>
              <a:t>amet</a:t>
            </a:r>
            <a:r>
              <a:rPr lang="en-US"/>
              <a:t>, </a:t>
            </a:r>
            <a:endParaRPr lang="ru-RU"/>
          </a:p>
          <a:p>
            <a:pPr lvl="0">
              <a:defRPr/>
            </a:pPr>
            <a:r>
              <a:rPr lang="en-US"/>
              <a:t>consectetuer</a:t>
            </a:r>
            <a:r>
              <a:rPr lang="en-US"/>
              <a:t> </a:t>
            </a:r>
            <a:r>
              <a:rPr lang="ru-RU"/>
              <a:t>24</a:t>
            </a:r>
            <a:r>
              <a:rPr lang="en-US"/>
              <a:t>pt</a:t>
            </a:r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6599964" y="2522029"/>
            <a:ext cx="4923169" cy="3031045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  <a:defRPr sz="1600" b="0" i="0">
                <a:latin typeface="Futura PT Book"/>
              </a:defRPr>
            </a:lvl1pPr>
            <a:lvl2pPr marL="457200" indent="0">
              <a:buFont typeface="Arial"/>
              <a:buNone/>
              <a:defRPr sz="1600" b="0" i="0">
                <a:latin typeface="Futura PT Book"/>
              </a:defRPr>
            </a:lvl2pPr>
            <a:lvl3pPr marL="1200150" indent="-285750">
              <a:buFont typeface="Arial"/>
              <a:buChar char="•"/>
              <a:defRPr sz="1600" b="0" i="0">
                <a:latin typeface="Futura PT Book"/>
              </a:defRPr>
            </a:lvl3pPr>
            <a:lvl4pPr marL="1657350" indent="-285750">
              <a:buFont typeface="Arial"/>
              <a:buChar char="•"/>
              <a:defRPr sz="1600" b="0" i="0">
                <a:latin typeface="Futura PT Book"/>
              </a:defRPr>
            </a:lvl4pPr>
            <a:lvl5pPr marL="2114550" indent="-285750">
              <a:buFont typeface="Arial"/>
              <a:buChar char="•"/>
              <a:defRPr sz="1600" b="0" i="0">
                <a:latin typeface="Futura PT Book"/>
              </a:defRPr>
            </a:lvl5pPr>
          </a:lstStyle>
          <a:p>
            <a:pPr lvl="0">
              <a:defRPr/>
            </a:pPr>
            <a:r>
              <a:rPr lang="ru-RU"/>
              <a:t>1</a:t>
            </a:r>
            <a:endParaRPr/>
          </a:p>
          <a:p>
            <a:pPr lvl="0">
              <a:defRPr/>
            </a:pPr>
            <a:r>
              <a:rPr lang="ru-RU"/>
              <a:t>2</a:t>
            </a:r>
            <a:endParaRPr/>
          </a:p>
          <a:p>
            <a:pPr lvl="0">
              <a:defRPr/>
            </a:pPr>
            <a:r>
              <a:rPr lang="ru-RU"/>
              <a:t>3</a:t>
            </a:r>
            <a:endParaRPr/>
          </a:p>
          <a:p>
            <a:pPr lvl="0">
              <a:defRPr/>
            </a:pPr>
            <a:r>
              <a:rPr lang="ru-RU"/>
              <a:t>4</a:t>
            </a:r>
            <a:endParaRPr/>
          </a:p>
          <a:p>
            <a:pPr lvl="0">
              <a:defRPr/>
            </a:pPr>
            <a:r>
              <a:rPr lang="ru-RU"/>
              <a:t>5</a:t>
            </a:r>
            <a:endParaRPr/>
          </a:p>
          <a:p>
            <a:pPr lvl="0">
              <a:defRPr/>
            </a:pPr>
            <a:r>
              <a:rPr lang="ru-RU"/>
              <a:t>6</a:t>
            </a:r>
            <a:endParaRPr/>
          </a:p>
        </p:txBody>
      </p:sp>
      <p:sp>
        <p:nvSpPr>
          <p:cNvPr id="2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10" name="Группа 9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3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0" i="0">
                <a:solidFill>
                  <a:srgbClr val="0540F2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en-US"/>
              <a:t>Lorem ipsum dolor sit </a:t>
            </a:r>
            <a:r>
              <a:rPr lang="en-US"/>
              <a:t>amet</a:t>
            </a:r>
            <a:r>
              <a:rPr lang="en-US"/>
              <a:t>, </a:t>
            </a:r>
            <a:endParaRPr lang="ru-RU"/>
          </a:p>
          <a:p>
            <a:pPr lvl="0">
              <a:defRPr/>
            </a:pPr>
            <a:r>
              <a:rPr lang="en-US"/>
              <a:t>consectetuer</a:t>
            </a:r>
            <a:r>
              <a:rPr lang="en-US"/>
              <a:t> </a:t>
            </a:r>
            <a:r>
              <a:rPr lang="ru-RU"/>
              <a:t>24</a:t>
            </a:r>
            <a:r>
              <a:rPr lang="en-US"/>
              <a:t>pt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defRPr sz="1600" b="0" i="0">
                <a:latin typeface="Futura PT Book"/>
              </a:defRPr>
            </a:lvl1pPr>
          </a:lstStyle>
          <a:p>
            <a:pPr marL="360000" marR="0" lvl="0" indent="-360000" algn="l" defTabSz="121904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360000" marR="0" lvl="0" indent="-360000" algn="l" defTabSz="121904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360000" marR="0" lvl="0" indent="-360000" algn="l" defTabSz="121904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342900" marR="0" lvl="0" indent="-34290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defRPr/>
            </a:pPr>
            <a:endParaRPr lang="en-US"/>
          </a:p>
        </p:txBody>
      </p:sp>
      <p:sp>
        <p:nvSpPr>
          <p:cNvPr id="2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10" name="Группа 9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5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defRPr sz="2400" b="0" i="0"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Тема </a:t>
            </a:r>
            <a:r>
              <a:rPr lang="en-US"/>
              <a:t>24</a:t>
            </a:r>
            <a:r>
              <a:rPr lang="ru-RU"/>
              <a:t>p</a:t>
            </a:r>
            <a:r>
              <a:rPr lang="en-US"/>
              <a:t>t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defRPr sz="16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/>
              <a:t>16pt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endParaRPr lang="en-US"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/>
              <a:t>16pt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defRPr sz="2400" b="0" i="0"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Тема </a:t>
            </a:r>
            <a:r>
              <a:rPr lang="en-US"/>
              <a:t>24</a:t>
            </a:r>
            <a:r>
              <a:rPr lang="ru-RU"/>
              <a:t>p</a:t>
            </a:r>
            <a:r>
              <a:rPr lang="en-US"/>
              <a:t>t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defRPr sz="16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/>
              <a:t>16pt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endParaRPr lang="en-US"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/>
              <a:t>16pt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defRPr sz="2400" b="0" i="0"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Тема </a:t>
            </a:r>
            <a:r>
              <a:rPr lang="en-US"/>
              <a:t>24</a:t>
            </a:r>
            <a:r>
              <a:rPr lang="ru-RU"/>
              <a:t>p</a:t>
            </a:r>
            <a:r>
              <a:rPr lang="en-US"/>
              <a:t>t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defRPr sz="1600" b="0" i="0">
                <a:latin typeface="Futura PT Book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/>
              <a:t>16pt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endParaRPr lang="en-US"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defRPr/>
            </a:pPr>
            <a:r>
              <a:rPr lang="en-US"/>
              <a:t>16pt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endParaRPr lang="en-US"/>
          </a:p>
        </p:txBody>
      </p:sp>
      <p:sp>
        <p:nvSpPr>
          <p:cNvPr id="5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14" name="Группа 13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2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10"/>
          </p:nvPr>
        </p:nvSpPr>
        <p:spPr bwMode="auto"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6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Диаграмма 5"/>
          <p:cNvSpPr>
            <a:spLocks noGrp="1"/>
          </p:cNvSpPr>
          <p:nvPr>
            <p:ph type="chart" sz="quarter" idx="10"/>
          </p:nvPr>
        </p:nvSpPr>
        <p:spPr bwMode="auto"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 b="0" i="0">
                <a:latin typeface="Futura PT Book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pt Lorem ipsum dolor sit amet, consectetuer adipiscing elit. Maecenas porttitor congue massa. Fusce posuere,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lvl="0"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  <a:p>
            <a:pPr marL="0" marR="0" lvl="0" indent="0" algn="l" defTabSz="12190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1</a:t>
            </a:r>
            <a:r>
              <a:rPr lang="ru-RU"/>
              <a:t>6</a:t>
            </a:r>
            <a:r>
              <a:rPr lang="en-US"/>
              <a:t> </a:t>
            </a:r>
            <a:r>
              <a:rPr lang="en-US"/>
              <a:t>pt</a:t>
            </a:r>
            <a:r>
              <a:rPr lang="en-US"/>
              <a:t> Lorem ipsum dolor sit </a:t>
            </a:r>
            <a:r>
              <a:rPr lang="en-US"/>
              <a:t>amet</a:t>
            </a:r>
            <a:r>
              <a:rPr lang="en-US"/>
              <a:t>, </a:t>
            </a:r>
            <a:r>
              <a:rPr lang="en-US"/>
              <a:t>consectetuer</a:t>
            </a:r>
            <a:r>
              <a:rPr lang="en-US"/>
              <a:t> </a:t>
            </a:r>
            <a:r>
              <a:rPr lang="en-US"/>
              <a:t>adipiscing</a:t>
            </a:r>
            <a:r>
              <a:rPr lang="en-US"/>
              <a:t> </a:t>
            </a:r>
            <a:r>
              <a:rPr lang="en-US"/>
              <a:t>elit</a:t>
            </a:r>
            <a:r>
              <a:rPr lang="en-US"/>
              <a:t>. Maecenas </a:t>
            </a:r>
            <a:r>
              <a:rPr lang="en-US"/>
              <a:t>porttitor</a:t>
            </a:r>
            <a:r>
              <a:rPr lang="en-US"/>
              <a:t> </a:t>
            </a:r>
            <a:r>
              <a:rPr lang="en-US"/>
              <a:t>congue</a:t>
            </a:r>
            <a:r>
              <a:rPr lang="en-US"/>
              <a:t> </a:t>
            </a:r>
            <a:r>
              <a:rPr lang="en-US"/>
              <a:t>massa</a:t>
            </a:r>
            <a:r>
              <a:rPr lang="en-US"/>
              <a:t>. </a:t>
            </a:r>
            <a:r>
              <a:rPr lang="en-US"/>
              <a:t>Fusce</a:t>
            </a:r>
            <a:r>
              <a:rPr lang="en-US"/>
              <a:t> </a:t>
            </a:r>
            <a:r>
              <a:rPr lang="en-US"/>
              <a:t>posuere</a:t>
            </a:r>
            <a:r>
              <a:rPr lang="en-US"/>
              <a:t>, magna sed</a:t>
            </a:r>
            <a:endParaRPr/>
          </a:p>
        </p:txBody>
      </p:sp>
      <p:sp>
        <p:nvSpPr>
          <p:cNvPr id="2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276BC3AB-C257-4DA5-9F33-BF8342E5AFD5}" type="slidenum">
              <a:rPr lang="ru-RU" sz="2000"/>
              <a:t>0</a:t>
            </a:fld>
            <a:endParaRPr lang="ru-RU" sz="2000"/>
          </a:p>
        </p:txBody>
      </p:sp>
      <p:grpSp>
        <p:nvGrpSpPr>
          <p:cNvPr id="10" name="Группа 9"/>
          <p:cNvGrpSpPr/>
          <p:nvPr userDrawn="1"/>
        </p:nvGrpSpPr>
        <p:grpSpPr bwMode="auto"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9971735" y="5933698"/>
            <a:ext cx="772465" cy="329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4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-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Название темы </a:t>
            </a:r>
            <a:br>
              <a:rPr lang="ru-RU"/>
            </a:br>
            <a:r>
              <a:rPr lang="ru-RU"/>
              <a:t>на 2 строчки 48</a:t>
            </a:r>
            <a:r>
              <a:rPr lang="en-US"/>
              <a:t>pt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Имя Фамилия в 1 строку</a:t>
            </a:r>
            <a:r>
              <a:rPr lang="en-US"/>
              <a:t> 24pt</a:t>
            </a:r>
            <a:endParaRPr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Должность, сервис</a:t>
            </a:r>
            <a:r>
              <a:rPr lang="en-US"/>
              <a:t> 16pt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rcRect l="0" t="0" r="41711" b="0"/>
          <a:stretch/>
        </p:blipFill>
        <p:spPr bwMode="auto"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 bwMode="auto">
          <a:xfrm>
            <a:off x="10099234" y="631628"/>
            <a:ext cx="962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Futura PT Demi"/>
              </a:rPr>
              <a:t>2</a:t>
            </a:r>
            <a:r>
              <a:rPr lang="ru-RU" sz="2400" b="1">
                <a:solidFill>
                  <a:schemeClr val="bg1"/>
                </a:solidFill>
                <a:latin typeface="Futura PT Demi"/>
              </a:rPr>
              <a:t>022 г.</a:t>
            </a:r>
            <a:endParaRPr/>
          </a:p>
        </p:txBody>
      </p:sp>
      <p:sp>
        <p:nvSpPr>
          <p:cNvPr id="12" name="Овал 11"/>
          <p:cNvSpPr/>
          <p:nvPr userDrawn="1"/>
        </p:nvSpPr>
        <p:spPr bwMode="auto"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082518" y="4973246"/>
            <a:ext cx="1410947" cy="1354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B49F84-605B-4CF6-9EEF-747492B1928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7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800" b="0" i="0" u="none" strike="noStrike">
                <a:solidFill>
                  <a:schemeClr val="bg1"/>
                </a:solidFill>
                <a:latin typeface="Futura PT Book"/>
              </a:rPr>
              <a:t>+7 977 124-20-07</a:t>
            </a:r>
            <a:endParaRPr lang="en-US" sz="1800" b="0" i="0" u="none" strike="noStrike">
              <a:solidFill>
                <a:schemeClr val="bg1"/>
              </a:solidFill>
              <a:latin typeface="Futura PT Book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1800" b="0" i="0" u="none" strike="noStrike">
                <a:solidFill>
                  <a:schemeClr val="bg1"/>
                </a:solidFill>
                <a:latin typeface="Futura PT Book"/>
              </a:rPr>
              <a:t>abilympics@firpo.ru</a:t>
            </a:r>
            <a:endParaRPr lang="en-US" sz="1800" b="0" i="0" u="none">
              <a:solidFill>
                <a:schemeClr val="bg1"/>
              </a:solidFill>
              <a:latin typeface="Futura PT Book"/>
              <a:ea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40000" y="4466161"/>
            <a:ext cx="1851839" cy="1851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8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800" b="0" i="0" u="none" strike="noStrike">
                <a:solidFill>
                  <a:schemeClr val="bg1"/>
                </a:solidFill>
                <a:latin typeface="Futura PT Book"/>
              </a:rPr>
              <a:t>+7 977 124-20-07</a:t>
            </a:r>
            <a:endParaRPr lang="en-US" sz="1800" b="0" i="0" u="none" strike="noStrike">
              <a:solidFill>
                <a:schemeClr val="bg1"/>
              </a:solidFill>
              <a:latin typeface="Futura PT Book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1800" b="0" i="0" u="none" strike="noStrike">
                <a:solidFill>
                  <a:schemeClr val="bg1"/>
                </a:solidFill>
                <a:latin typeface="Futura PT Book"/>
              </a:rPr>
              <a:t>abilympics@firpo.ru</a:t>
            </a:r>
            <a:endParaRPr lang="en-US" sz="1800" b="0" i="0" u="none">
              <a:solidFill>
                <a:schemeClr val="bg1"/>
              </a:solidFill>
              <a:latin typeface="Futura PT Book"/>
              <a:ea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40000" y="4466161"/>
            <a:ext cx="1851839" cy="1851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9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800" b="0" i="0" u="none" strike="noStrike">
                <a:solidFill>
                  <a:schemeClr val="bg1"/>
                </a:solidFill>
                <a:latin typeface="Futura PT Book"/>
              </a:rPr>
              <a:t>+7 977 124-20-07</a:t>
            </a:r>
            <a:endParaRPr lang="en-US" sz="1800" b="0" i="0" u="none" strike="noStrike">
              <a:solidFill>
                <a:schemeClr val="bg1"/>
              </a:solidFill>
              <a:latin typeface="Futura PT Book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1800" b="0" i="0" u="none" strike="noStrike">
                <a:solidFill>
                  <a:schemeClr val="bg1"/>
                </a:solidFill>
                <a:latin typeface="Futura PT Book"/>
              </a:rPr>
              <a:t>abilympics@firpo.ru</a:t>
            </a:r>
            <a:endParaRPr lang="en-US" sz="1800" b="0" i="0" u="none">
              <a:solidFill>
                <a:schemeClr val="bg1"/>
              </a:solidFill>
              <a:latin typeface="Futura PT Book"/>
              <a:ea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40000" y="4466161"/>
            <a:ext cx="1851839" cy="1851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0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800" b="0" i="0" u="none" strike="noStrike">
                <a:solidFill>
                  <a:schemeClr val="bg1"/>
                </a:solidFill>
                <a:latin typeface="Futura PT Book"/>
              </a:rPr>
              <a:t>+7 (985) 457-67-15</a:t>
            </a:r>
            <a:br>
              <a:rPr lang="ru-RU" sz="1800" b="0" i="0" u="none" strike="noStrike">
                <a:solidFill>
                  <a:schemeClr val="bg1"/>
                </a:solidFill>
                <a:latin typeface="Futura PT Book"/>
              </a:rPr>
            </a:br>
            <a:r>
              <a:rPr lang="en-US" sz="2000" b="0" i="0" u="none" strike="noStrike">
                <a:solidFill>
                  <a:schemeClr val="bg1"/>
                </a:solidFill>
                <a:latin typeface="Futura PT Book"/>
              </a:rPr>
              <a:t>info@fmc-spo.ru</a:t>
            </a:r>
            <a:endParaRPr lang="en-US" sz="1800" b="0" i="0" u="none">
              <a:solidFill>
                <a:schemeClr val="bg1"/>
              </a:solidFill>
              <a:latin typeface="Futura PT Book"/>
              <a:ea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800" b="1" i="0">
                <a:solidFill>
                  <a:schemeClr val="bg1"/>
                </a:solidFill>
                <a:latin typeface="Futura PT Bold"/>
              </a:rPr>
              <a:t>Спасибо за внимание!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665595" y="4458474"/>
            <a:ext cx="1856479" cy="1851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4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800" b="1" i="0">
                <a:solidFill>
                  <a:schemeClr val="bg1"/>
                </a:solidFill>
                <a:latin typeface="Futura PT Bold"/>
              </a:rPr>
              <a:t>Спасибо за внимание!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1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800" b="0" i="0" u="none" strike="noStrike">
                <a:solidFill>
                  <a:schemeClr val="bg1"/>
                </a:solidFill>
                <a:latin typeface="Futura PT Book"/>
              </a:rPr>
              <a:t>+7 977 124-20-07</a:t>
            </a:r>
            <a:endParaRPr lang="en-US" sz="1800" b="0" i="0" u="none" strike="noStrike">
              <a:solidFill>
                <a:schemeClr val="bg1"/>
              </a:solidFill>
              <a:latin typeface="Futura PT Book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1800" b="0" i="0" u="none" strike="noStrike">
                <a:solidFill>
                  <a:schemeClr val="bg1"/>
                </a:solidFill>
                <a:latin typeface="Futura PT Book"/>
              </a:rPr>
              <a:t>abilympics@firpo.ru</a:t>
            </a:r>
            <a:endParaRPr lang="en-US" sz="1800" b="0" i="0" u="none">
              <a:solidFill>
                <a:schemeClr val="bg1"/>
              </a:solidFill>
              <a:latin typeface="Futura PT Book"/>
              <a:ea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800" b="1" i="0">
                <a:solidFill>
                  <a:schemeClr val="bg1"/>
                </a:solidFill>
                <a:latin typeface="Futura PT Bold"/>
              </a:rPr>
              <a:t>Спасибо за внимание!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3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800" b="0" i="0" u="none" strike="noStrike">
                <a:solidFill>
                  <a:schemeClr val="bg1"/>
                </a:solidFill>
                <a:latin typeface="Futura PT Book"/>
              </a:rPr>
              <a:t>+7 977 124-20-07</a:t>
            </a:r>
            <a:endParaRPr lang="en-US" sz="1800" b="0" i="0" u="none" strike="noStrike">
              <a:solidFill>
                <a:schemeClr val="bg1"/>
              </a:solidFill>
              <a:latin typeface="Futura PT Book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1800" b="0" i="0" u="none" strike="noStrike">
                <a:solidFill>
                  <a:schemeClr val="bg1"/>
                </a:solidFill>
                <a:latin typeface="Futura PT Book"/>
              </a:rPr>
              <a:t>abilympics@firpo.ru</a:t>
            </a:r>
            <a:endParaRPr lang="en-US" sz="1800" b="0" i="0" u="none">
              <a:solidFill>
                <a:schemeClr val="bg1"/>
              </a:solidFill>
              <a:latin typeface="Futura PT Book"/>
              <a:ea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800" b="1" i="0">
                <a:solidFill>
                  <a:schemeClr val="bg1"/>
                </a:solidFill>
                <a:latin typeface="Futura PT Bold"/>
              </a:rPr>
              <a:t>Спасибо за внимание!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2_3-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800" b="0" i="0" u="none" strike="noStrike">
                <a:solidFill>
                  <a:schemeClr val="bg1"/>
                </a:solidFill>
                <a:latin typeface="Futura PT Book"/>
              </a:rPr>
              <a:t>+7 977 124-20-07</a:t>
            </a:r>
            <a:endParaRPr lang="en-US" sz="1800" b="0" i="0" u="none" strike="noStrike">
              <a:solidFill>
                <a:schemeClr val="bg1"/>
              </a:solidFill>
              <a:latin typeface="Futura PT Book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" sz="1800" b="0" i="0" u="none" strike="noStrike">
                <a:solidFill>
                  <a:schemeClr val="bg1"/>
                </a:solidFill>
                <a:latin typeface="Futura PT Book"/>
              </a:rPr>
              <a:t>abilympics@firpo.ru</a:t>
            </a:r>
            <a:endParaRPr lang="en-US" sz="1800" b="0" i="0" u="none">
              <a:solidFill>
                <a:schemeClr val="bg1"/>
              </a:solidFill>
              <a:latin typeface="Futura PT Book"/>
              <a:ea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800" b="1" i="0">
                <a:solidFill>
                  <a:schemeClr val="bg1"/>
                </a:solidFill>
                <a:latin typeface="Futura PT Bold"/>
              </a:rPr>
              <a:t>Спасибо за внимание!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1-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/>
          <a:srcRect l="0" t="0" r="40536" b="0"/>
          <a:stretch/>
        </p:blipFill>
        <p:spPr bwMode="auto"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 bwMode="auto">
          <a:xfrm>
            <a:off x="10099234" y="631628"/>
            <a:ext cx="9626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Futura PT Demi"/>
              </a:rPr>
              <a:t>2</a:t>
            </a:r>
            <a:r>
              <a:rPr lang="ru-RU" sz="2400" b="1">
                <a:solidFill>
                  <a:schemeClr val="bg1"/>
                </a:solidFill>
                <a:latin typeface="Futura PT Demi"/>
              </a:rPr>
              <a:t>022 г.</a:t>
            </a:r>
            <a:endParaRPr/>
          </a:p>
        </p:txBody>
      </p:sp>
      <p:sp>
        <p:nvSpPr>
          <p:cNvPr id="20" name="Овал 19"/>
          <p:cNvSpPr/>
          <p:nvPr userDrawn="1"/>
        </p:nvSpPr>
        <p:spPr bwMode="auto"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Название темы </a:t>
            </a:r>
            <a:br>
              <a:rPr lang="ru-RU"/>
            </a:br>
            <a:r>
              <a:rPr lang="ru-RU"/>
              <a:t>на 2 строчки 48</a:t>
            </a:r>
            <a:r>
              <a:rPr lang="en-US"/>
              <a:t>pt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Имя Фамилия в 1 строку</a:t>
            </a:r>
            <a:r>
              <a:rPr lang="en-US"/>
              <a:t> 24pt</a:t>
            </a:r>
            <a:endParaRPr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Должность, сервис</a:t>
            </a:r>
            <a:r>
              <a:rPr lang="en-US"/>
              <a:t> 16pt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082518" y="4973246"/>
            <a:ext cx="1410947" cy="1354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1-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rcRect l="0" t="0" r="43463" b="0"/>
          <a:stretch/>
        </p:blipFill>
        <p:spPr bwMode="auto"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Название темы </a:t>
            </a:r>
            <a:br>
              <a:rPr lang="ru-RU"/>
            </a:br>
            <a:r>
              <a:rPr lang="ru-RU"/>
              <a:t>на 3 строчки </a:t>
            </a:r>
            <a:br>
              <a:rPr lang="ru-RU"/>
            </a:br>
            <a:r>
              <a:rPr lang="ru-RU"/>
              <a:t>48</a:t>
            </a:r>
            <a:r>
              <a:rPr lang="en-US"/>
              <a:t>pt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Имя Фамилия в 1 строку</a:t>
            </a:r>
            <a:r>
              <a:rPr lang="en-US"/>
              <a:t> 24pt</a:t>
            </a:r>
            <a:endParaRPr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Должность, сервис</a:t>
            </a:r>
            <a:r>
              <a:rPr lang="en-US"/>
              <a:t> 16pt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524410" y="5138674"/>
            <a:ext cx="2254250" cy="961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7_1-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rcRect l="0" t="0" r="43463" b="0"/>
          <a:stretch/>
        </p:blipFill>
        <p:spPr bwMode="auto"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Название темы </a:t>
            </a:r>
            <a:br>
              <a:rPr lang="ru-RU"/>
            </a:br>
            <a:r>
              <a:rPr lang="ru-RU"/>
              <a:t>на 3 строчки </a:t>
            </a:r>
            <a:br>
              <a:rPr lang="ru-RU"/>
            </a:br>
            <a:r>
              <a:rPr lang="ru-RU"/>
              <a:t>48</a:t>
            </a:r>
            <a:r>
              <a:rPr lang="en-US"/>
              <a:t>pt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Имя Фамилия в 1 строку</a:t>
            </a:r>
            <a:r>
              <a:rPr lang="en-US"/>
              <a:t> 24pt</a:t>
            </a:r>
            <a:endParaRPr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Должность, сервис</a:t>
            </a:r>
            <a:r>
              <a:rPr lang="en-US"/>
              <a:t> 16pt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524410" y="5138674"/>
            <a:ext cx="2254250" cy="961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6_1-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Название темы </a:t>
            </a:r>
            <a:br>
              <a:rPr lang="ru-RU"/>
            </a:br>
            <a:r>
              <a:rPr lang="ru-RU"/>
              <a:t>на 3 строчки </a:t>
            </a:r>
            <a:br>
              <a:rPr lang="ru-RU"/>
            </a:br>
            <a:r>
              <a:rPr lang="ru-RU"/>
              <a:t>48</a:t>
            </a:r>
            <a:r>
              <a:rPr lang="en-US"/>
              <a:t>pt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Имя Фамилия в 1 строку</a:t>
            </a:r>
            <a:r>
              <a:rPr lang="en-US"/>
              <a:t> 24pt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Должность, сервис</a:t>
            </a:r>
            <a:r>
              <a:rPr lang="en-US"/>
              <a:t> 16pt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rcRect l="0" t="0" r="43463" b="0"/>
          <a:stretch/>
        </p:blipFill>
        <p:spPr bwMode="auto"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524410" y="5138674"/>
            <a:ext cx="2254250" cy="961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-14">
    <p:bg>
      <p:bgPr shadeToTitle="0">
        <a:solidFill>
          <a:schemeClr val="accent4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Название темы </a:t>
            </a:r>
            <a:br>
              <a:rPr lang="ru-RU"/>
            </a:br>
            <a:r>
              <a:rPr lang="ru-RU"/>
              <a:t>на 3 строчки </a:t>
            </a:r>
            <a:br>
              <a:rPr lang="ru-RU"/>
            </a:br>
            <a:r>
              <a:rPr lang="ru-RU"/>
              <a:t>48</a:t>
            </a:r>
            <a:r>
              <a:rPr lang="en-US"/>
              <a:t>pt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/>
              </a:defRPr>
            </a:lvl1pPr>
          </a:lstStyle>
          <a:p>
            <a:pPr lvl="0">
              <a:defRPr/>
            </a:pPr>
            <a:r>
              <a:rPr lang="ru-RU"/>
              <a:t>Имя Фамилия в 1 строку</a:t>
            </a:r>
            <a:r>
              <a:rPr lang="en-US"/>
              <a:t> 24pt</a:t>
            </a:r>
            <a:endParaRPr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/>
              </a:defRPr>
            </a:lvl1pPr>
          </a:lstStyle>
          <a:p>
            <a:pPr lvl="0">
              <a:defRPr/>
            </a:pPr>
            <a:r>
              <a:rPr lang="ru-RU"/>
              <a:t>Должность, сервис</a:t>
            </a:r>
            <a:r>
              <a:rPr lang="en-US"/>
              <a:t> 16pt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rcRect l="0" t="0" r="43463" b="0"/>
          <a:stretch/>
        </p:blipFill>
        <p:spPr bwMode="auto"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4524410" y="5138674"/>
            <a:ext cx="2254250" cy="961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Основные задач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0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58532" y="1201406"/>
            <a:ext cx="11184704" cy="775597"/>
          </a:xfrm>
        </p:spPr>
        <p:txBody>
          <a:bodyPr anchor="t"/>
          <a:lstStyle/>
          <a:p>
            <a:pPr>
              <a:spcAft>
                <a:spcPts val="800"/>
              </a:spcAft>
              <a:defRPr/>
            </a:pPr>
            <a:r>
              <a:rPr lang="ru-RU" sz="2800">
                <a:latin typeface="Century Gothic"/>
              </a:rPr>
              <a:t>ГПОУ ТО «ТУЛЬСКИЙ ТЕХНИКУМ СОЦИАЛЬНЫХ ТЕХНОЛОГИЙ»</a:t>
            </a:r>
            <a:br>
              <a:rPr lang="ru-RU" sz="2800">
                <a:latin typeface="Century Gothic"/>
              </a:rPr>
            </a:br>
            <a:endParaRPr lang="ru-RU" sz="2800">
              <a:latin typeface="Century Gothic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 bwMode="auto">
          <a:xfrm>
            <a:off x="658531" y="2298399"/>
            <a:ext cx="11184704" cy="809205"/>
          </a:xfrm>
        </p:spPr>
        <p:txBody>
          <a:bodyPr/>
          <a:lstStyle/>
          <a:p>
            <a:pPr algn="ctr">
              <a:defRPr/>
            </a:pPr>
            <a:r>
              <a:rPr lang="ru-RU" sz="3600" b="1">
                <a:latin typeface="Century Gothic"/>
              </a:rPr>
              <a:t>РАЗВИТИЕ ДВИЖЕНИЯ «АБИЛИМПИКС» В ТУЛЬСКОЙ ОБЛАСТИ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503648" y="3738081"/>
            <a:ext cx="11184704" cy="638177"/>
          </a:xfrm>
        </p:spPr>
        <p:txBody>
          <a:bodyPr/>
          <a:lstStyle/>
          <a:p>
            <a:pPr>
              <a:defRPr/>
            </a:pPr>
            <a:r>
              <a:rPr lang="ru-RU">
                <a:latin typeface="Century Gothic"/>
              </a:rPr>
              <a:t>Исполнители: Чулков А. Н., Щедрина Е. В., Медведев П. В., Бардакова И. В., Горюнова А. Р., Богданова Т. И. </a:t>
            </a:r>
            <a:endParaRPr/>
          </a:p>
          <a:p>
            <a:pPr>
              <a:defRPr/>
            </a:pPr>
            <a:r>
              <a:rPr lang="ru-RU">
                <a:latin typeface="Century Gothic"/>
              </a:rPr>
              <a:t> 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61528" y="5006735"/>
            <a:ext cx="1729918" cy="119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Сведения о практической апробации региональной практики 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51796" y="1435214"/>
            <a:ext cx="109071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>
                <a:latin typeface="Century Gothic"/>
              </a:rPr>
              <a:t>За период с 2017 по 2023 годы в Тульской области проведено семь региональных  чемпионатов по профессиональному мастерству среди инвалидов и лиц с ограниченными возможностями здоровья «Абилимпикс». </a:t>
            </a:r>
            <a:endParaRPr/>
          </a:p>
          <a:p>
            <a:pPr algn="just">
              <a:defRPr/>
            </a:pPr>
            <a:r>
              <a:rPr lang="ru-RU">
                <a:latin typeface="Century Gothic"/>
              </a:rPr>
              <a:t> </a:t>
            </a:r>
            <a:endParaRPr lang="ru-RU" b="1">
              <a:latin typeface="Century Gothic"/>
            </a:endParaRPr>
          </a:p>
          <a:p>
            <a:pPr algn="just">
              <a:defRPr/>
            </a:pPr>
            <a:r>
              <a:rPr lang="ru-RU" b="1">
                <a:latin typeface="Century Gothic"/>
              </a:rPr>
              <a:t>Распределение участников региональных чемпионатов по группам инвалидности:</a:t>
            </a:r>
            <a:endParaRPr/>
          </a:p>
          <a:p>
            <a:pPr algn="just">
              <a:defRPr/>
            </a:pPr>
            <a:r>
              <a:rPr lang="ru-RU">
                <a:latin typeface="Century Gothic"/>
              </a:rPr>
              <a:t> </a:t>
            </a:r>
            <a:endParaRPr/>
          </a:p>
          <a:p>
            <a:pPr algn="just">
              <a:defRPr/>
            </a:pPr>
            <a:endParaRPr lang="ru-RU">
              <a:latin typeface="Century Gothic"/>
            </a:endParaRPr>
          </a:p>
          <a:p>
            <a:pPr algn="just">
              <a:defRPr/>
            </a:pPr>
            <a:endParaRPr lang="ru-RU">
              <a:latin typeface="Century Gothic"/>
            </a:endParaRPr>
          </a:p>
          <a:p>
            <a:pPr algn="just">
              <a:defRPr/>
            </a:pPr>
            <a:endParaRPr lang="ru-RU">
              <a:latin typeface="Century Gothic"/>
            </a:endParaRPr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616002" y="3179806"/>
          <a:ext cx="10778721" cy="268859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1427297"/>
                <a:gridCol w="1078605"/>
                <a:gridCol w="1252950"/>
                <a:gridCol w="1252950"/>
                <a:gridCol w="1234294"/>
                <a:gridCol w="1174396"/>
                <a:gridCol w="1119409"/>
                <a:gridCol w="1119409"/>
                <a:gridCol w="1119409"/>
              </a:tblGrid>
              <a:tr h="0">
                <a:tc rowSpan="2"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Группа инвалидности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2016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2017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2018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2019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2020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2021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2022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2023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Кол-во участников 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Кол-во участников 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Кол-во участников 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Кол-во участников 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Кол-во участников 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Кол-во участников 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Кол-во участников 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Кол-во участников  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 группа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-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-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5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-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 группа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-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14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18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16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10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15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18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3 группа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-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15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42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44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34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40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36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34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статус ОВЗ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-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18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44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52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64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84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88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99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дети-инвалиды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-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9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15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16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25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26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44</a:t>
                      </a:r>
                      <a:endParaRPr lang="ru-RU" sz="1600">
                        <a:latin typeface="Calibri"/>
                        <a:ea typeface="Yu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16002" y="1265871"/>
            <a:ext cx="11200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Ежегодно растет количество людей, вовлеченных в чемпионатное движение «Абилимпикс».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С 2018 года в региональных чемпионатах Тульской области принимают участие все три категории участников: школьники, студенты СПО, ВО и специалисты. </a:t>
            </a:r>
            <a:endParaRPr/>
          </a:p>
          <a:p>
            <a:pPr algn="just">
              <a:defRPr/>
            </a:pPr>
            <a:r>
              <a:rPr lang="ru-RU">
                <a:latin typeface="Century Gothic"/>
              </a:rPr>
              <a:t>Количество участников региональных чемпионатов Тульской области увеличилось с 50 до 195 человек.  </a:t>
            </a:r>
            <a:endParaRPr/>
          </a:p>
          <a:p>
            <a:pPr>
              <a:defRPr/>
            </a:pPr>
            <a:endParaRPr lang="ru-RU">
              <a:latin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2341685" y="2743199"/>
          <a:ext cx="7508630" cy="325315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1401143"/>
                <a:gridCol w="1259995"/>
                <a:gridCol w="1011115"/>
                <a:gridCol w="1081454"/>
                <a:gridCol w="1397977"/>
                <a:gridCol w="1356946"/>
              </a:tblGrid>
              <a:tr h="723521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Год участия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Школьники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Студенты СПО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Студенты ВО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Специалисты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 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Всего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137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39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137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58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137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137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41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68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137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79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64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137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81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76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168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137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2023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97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/>
                        <a:t>195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16002" y="1246907"/>
            <a:ext cx="445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Перечень компетенций чемпионата «Абилимпикс»  Тульской области  расширился с 9 до 29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  </a:t>
            </a:r>
            <a:endParaRPr lang="ru-RU">
              <a:latin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462511" y="2210195"/>
          <a:ext cx="4645820" cy="435133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946176"/>
                <a:gridCol w="2135191"/>
                <a:gridCol w="1564453"/>
              </a:tblGrid>
              <a:tr h="721580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Год  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Чемпионат 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Количество компетенций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</a:tr>
              <a:tr h="51853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2017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 I Региональный чемпионат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9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</a:tr>
              <a:tr h="51853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2018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II Региональный чемпионат 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19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</a:tr>
              <a:tr h="51853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2019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III Региональный чемпионат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19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</a:tr>
              <a:tr h="51853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2020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IV Региональный чемпионат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23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</a:tr>
              <a:tr h="51853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2021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V Региональный чемпионат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26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</a:tr>
              <a:tr h="51853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2022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VI Региональный чемпионат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28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</a:tr>
              <a:tr h="51853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2023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VII Региональный чемпионат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29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420" marR="68420" marT="9503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5462150" y="1246907"/>
            <a:ext cx="2793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Количество экспертов за период с 2017 по 2023 год увеличилось с 68 до 250</a:t>
            </a:r>
            <a:endParaRPr/>
          </a:p>
        </p:txBody>
      </p:sp>
      <p:graphicFrame>
        <p:nvGraphicFramePr>
          <p:cNvPr id="7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5773901" y="2885501"/>
          <a:ext cx="2169573" cy="306801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714302"/>
                <a:gridCol w="1455271"/>
              </a:tblGrid>
              <a:tr h="522997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Год  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Количество экспертов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2017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68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2018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156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2019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168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2020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168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2021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174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2022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230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2023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250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8730057" y="1246907"/>
            <a:ext cx="2793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Century Gothic"/>
              </a:rPr>
              <a:t>Количество добровольцев увеличилось с 30 до 50 человек </a:t>
            </a:r>
            <a:endParaRPr/>
          </a:p>
        </p:txBody>
      </p:sp>
      <p:graphicFrame>
        <p:nvGraphicFramePr>
          <p:cNvPr id="11" name="Таблица 10"/>
          <p:cNvGraphicFramePr>
            <a:graphicFrameLocks xmlns:a="http://schemas.openxmlformats.org/drawingml/2006/main" noGrp="1"/>
          </p:cNvGraphicFramePr>
          <p:nvPr/>
        </p:nvGraphicFramePr>
        <p:xfrm>
          <a:off x="8825257" y="2884689"/>
          <a:ext cx="2602676" cy="305549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948576"/>
                <a:gridCol w="1654100"/>
              </a:tblGrid>
              <a:tr h="50708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Год  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Количество добровольцев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2017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30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2018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50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2019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50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2020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  <a:ea typeface="Calibri"/>
                          <a:cs typeface="Times New Roman"/>
                        </a:rPr>
                        <a:t>50</a:t>
                      </a:r>
                      <a:endParaRPr/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2021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  <a:ea typeface="Calibri"/>
                          <a:cs typeface="Times New Roman"/>
                        </a:rPr>
                        <a:t>50</a:t>
                      </a:r>
                      <a:endParaRPr/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2022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  <a:ea typeface="Calibri"/>
                          <a:cs typeface="Times New Roman"/>
                        </a:rPr>
                        <a:t>50</a:t>
                      </a:r>
                      <a:endParaRPr/>
                    </a:p>
                  </a:txBody>
                  <a:tcPr marL="68580" marR="68580" marT="9525" marB="0" anchor="b"/>
                </a:tc>
              </a:tr>
              <a:tr h="363574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</a:rPr>
                        <a:t>2023</a:t>
                      </a:r>
                      <a:endParaRPr lang="ru-RU" sz="1100"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Century Gothic"/>
                          <a:ea typeface="Calibri"/>
                          <a:cs typeface="Times New Roman"/>
                        </a:rPr>
                        <a:t>50</a:t>
                      </a:r>
                      <a:endParaRPr/>
                    </a:p>
                  </a:txBody>
                  <a:tcPr marL="68580" marR="68580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Результаты, подтверждающие эффективность реализации региональной практики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9138" y="1881332"/>
            <a:ext cx="11200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 	С 2016 по 2022 годы в Национальных чемпионатах «Абилимпикс» от Тульской области приняли участие 137 человек и завоевали 15 медалей в компетенциях: токарные работы на станках с ЧПУ, выпечка хлебобулочных изделий, дизайн персонажей/анимация, ремонт обуви, экономика и бухгалтерский учет, художественное вышивание, переводчик, флористика, психология, адаптивная физическая культура.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	Из 477 участников чемпионатов «Абилимпикс» от Тульской области 213 человек являются трудоустроенными, 208 человек продолжают обучение. Доля занятых участников конкурсов «Абилимпикс» (продолжающих обучение и трудоустроенных) от общего количества участников  составляет 88,26%.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	Центром обучения экспертов «Абилимпикс» на базе ГПОУ ТО «Тульский техникум социальных технологий» за период с 2018 по 2022 год обучено 120 региональных экспертов.  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	  </a:t>
            </a:r>
            <a:endParaRPr lang="ru-RU">
              <a:latin typeface="Century Gothic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6002" y="142024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Заключение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47940" y="519308"/>
            <a:ext cx="11243256" cy="600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>
                <a:latin typeface="Century Gothic"/>
                <a:ea typeface="Calibri"/>
                <a:cs typeface="Times New Roman"/>
              </a:rPr>
              <a:t>Чемпионатное движение «Абилимпикс» заняло важное место в системе профессионального образования Тульской области, получило признание профессионального сообщества работодателей, стало инструментом сетевого взаимодействия, нашло положительный отклик со стороны общественных организаций инвалидов в нашем регионе.</a:t>
            </a:r>
            <a:endParaRPr lang="ru-RU" sz="1400">
              <a:latin typeface="Century Gothic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>
                <a:latin typeface="Century Gothic"/>
                <a:ea typeface="Calibri"/>
                <a:cs typeface="Times New Roman"/>
              </a:rPr>
              <a:t>Сегодня движение «Абилимпикс» решает широкий круг задач для всех участников: помогает школьникам с выбором будущей профессии, позволяет выявить лучших студентов и показать их профессиональное мастерство, способствует совершенствованию профессионализма специалистов. </a:t>
            </a:r>
            <a:endParaRPr lang="ru-RU" sz="1400">
              <a:latin typeface="Century Gothic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>
                <a:latin typeface="Century Gothic"/>
                <a:ea typeface="Calibri"/>
                <a:cs typeface="Times New Roman"/>
              </a:rPr>
              <a:t>Важной частью развития движения является участие в нем работодателей, количество которых увеличивается. Чемпионат «Абилимпикс» позволяет работодателю найти профессионалов, а участникам получить возможность трудоустройства.</a:t>
            </a:r>
            <a:endParaRPr lang="ru-RU" sz="1400">
              <a:latin typeface="Century Gothic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>
                <a:latin typeface="Century Gothic"/>
                <a:ea typeface="Calibri"/>
                <a:cs typeface="Times New Roman"/>
              </a:rPr>
              <a:t>Чемпионаты «Абилимпикс» собирают на соревновательных площадках самых талантливых участников, проявивших себя в учебе, творчестве и профессии, которые не только стремятся к победе, но и ломают стереотипы, доказывая, что каждый может преодолеть любые обстоятельства и добиться успеха. </a:t>
            </a:r>
            <a:endParaRPr lang="ru-RU" sz="1400">
              <a:latin typeface="Century Gothic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>
                <a:latin typeface="Century Gothic"/>
                <a:ea typeface="Calibri"/>
                <a:cs typeface="Times New Roman"/>
              </a:rPr>
              <a:t>Чемпионат «Абилимпикс» - это не только место  состязания профессионалов, но и важная площадка обмена опытом, которая вносит свой вклад в развитие инклюзивного пространства, дарит яркие эмоции участникам и открывает новые достижения!</a:t>
            </a:r>
            <a:endParaRPr lang="ru-RU" sz="1400">
              <a:latin typeface="Century Gothic"/>
              <a:ea typeface="Calibri"/>
              <a:cs typeface="Times New Roman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ru-RU">
                <a:latin typeface="Times New Roman"/>
                <a:ea typeface="Calibri"/>
                <a:cs typeface="Times New Roman"/>
              </a:rPr>
              <a:t> </a:t>
            </a:r>
            <a:endParaRPr lang="ru-RU" sz="140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7262446" y="5200406"/>
            <a:ext cx="355209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ru-RU" sz="1600" b="0" i="0" u="none" strike="noStrike">
                <a:solidFill>
                  <a:schemeClr val="bg1"/>
                </a:solidFill>
                <a:latin typeface="Century Gothic"/>
              </a:rPr>
              <a:t>+7 </a:t>
            </a:r>
            <a:r>
              <a:rPr lang="ru-RU" sz="1600">
                <a:solidFill>
                  <a:schemeClr val="bg1"/>
                </a:solidFill>
                <a:latin typeface="Century Gothic"/>
              </a:rPr>
              <a:t>(487</a:t>
            </a:r>
            <a:r>
              <a:rPr lang="ru-RU" sz="1600" b="0" i="0" u="none" strike="noStrike">
                <a:solidFill>
                  <a:schemeClr val="bg1"/>
                </a:solidFill>
                <a:latin typeface="Century Gothic"/>
              </a:rPr>
              <a:t>) 270-19-50</a:t>
            </a:r>
            <a:br>
              <a:rPr lang="ru-RU" sz="1600" b="0" i="0" u="none" strike="noStrike">
                <a:solidFill>
                  <a:schemeClr val="bg1"/>
                </a:solidFill>
                <a:latin typeface="Century Gothic"/>
              </a:rPr>
            </a:br>
            <a:r>
              <a:rPr lang="en-US">
                <a:solidFill>
                  <a:schemeClr val="bg1"/>
                </a:solidFill>
                <a:latin typeface="Century Gothic"/>
              </a:rPr>
              <a:t>bpooto@tularegion.org</a:t>
            </a:r>
            <a:endParaRPr lang="en-US" sz="1600" b="0" i="0" u="none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28300" y="1329132"/>
            <a:ext cx="1118381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>
              <a:defRPr/>
            </a:pPr>
            <a:r>
              <a:rPr lang="ru-RU" sz="1800" b="0" i="0" u="none">
                <a:solidFill>
                  <a:schemeClr val="bg1"/>
                </a:solidFill>
                <a:latin typeface="Century Gothic"/>
              </a:rPr>
              <a:t>Чулков А. Н., директор ГПОУ ТО «Тульский техникум социальных технологий»</a:t>
            </a:r>
            <a:endParaRPr/>
          </a:p>
          <a:p>
            <a:pPr lvl="0" algn="l">
              <a:defRPr/>
            </a:pPr>
            <a:r>
              <a:rPr lang="ru-RU">
                <a:solidFill>
                  <a:schemeClr val="bg1"/>
                </a:solidFill>
                <a:latin typeface="Century Gothic"/>
              </a:rPr>
              <a:t>Щедрина Е. В., руководитель Центра развития движения «Абилимпикс» Тульской области</a:t>
            </a:r>
            <a:endParaRPr/>
          </a:p>
          <a:p>
            <a:pPr lvl="0" algn="l">
              <a:defRPr/>
            </a:pPr>
            <a:r>
              <a:rPr lang="ru-RU" sz="1800" b="0" i="0" u="none">
                <a:solidFill>
                  <a:schemeClr val="bg1"/>
                </a:solidFill>
                <a:latin typeface="Century Gothic"/>
              </a:rPr>
              <a:t>Бард</a:t>
            </a:r>
            <a:r>
              <a:rPr lang="ru-RU">
                <a:solidFill>
                  <a:schemeClr val="bg1"/>
                </a:solidFill>
                <a:latin typeface="Century Gothic"/>
              </a:rPr>
              <a:t>акова И. В., заместитель директора по организации инклюзивного профессионального образования</a:t>
            </a:r>
            <a:endParaRPr/>
          </a:p>
          <a:p>
            <a:pPr lvl="0" algn="l">
              <a:defRPr/>
            </a:pPr>
            <a:r>
              <a:rPr lang="ru-RU" sz="1800" b="0" i="0" u="none">
                <a:solidFill>
                  <a:schemeClr val="bg1"/>
                </a:solidFill>
                <a:latin typeface="Century Gothic"/>
              </a:rPr>
              <a:t>Медведе</a:t>
            </a:r>
            <a:r>
              <a:rPr lang="ru-RU">
                <a:solidFill>
                  <a:schemeClr val="bg1"/>
                </a:solidFill>
                <a:latin typeface="Century Gothic"/>
              </a:rPr>
              <a:t>в П. В., инженер</a:t>
            </a:r>
            <a:endParaRPr/>
          </a:p>
          <a:p>
            <a:pPr lvl="0" algn="l">
              <a:defRPr/>
            </a:pPr>
            <a:r>
              <a:rPr lang="ru-RU" sz="1800" b="0" i="0" u="none">
                <a:solidFill>
                  <a:schemeClr val="bg1"/>
                </a:solidFill>
                <a:latin typeface="Century Gothic"/>
              </a:rPr>
              <a:t>Горюнова А. Р.</a:t>
            </a:r>
            <a:r>
              <a:rPr lang="ru-RU">
                <a:solidFill>
                  <a:schemeClr val="bg1"/>
                </a:solidFill>
                <a:latin typeface="Century Gothic"/>
              </a:rPr>
              <a:t>, методист</a:t>
            </a:r>
            <a:endParaRPr/>
          </a:p>
          <a:p>
            <a:pPr lvl="0" algn="l">
              <a:defRPr/>
            </a:pPr>
            <a:r>
              <a:rPr lang="ru-RU" sz="1800" b="0" i="0" u="none">
                <a:solidFill>
                  <a:schemeClr val="bg1"/>
                </a:solidFill>
                <a:latin typeface="Century Gothic"/>
              </a:rPr>
              <a:t>Богданова Т. И., методист</a:t>
            </a:r>
            <a:endParaRPr lang="en-US" sz="1800" b="0" i="0" u="none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50073" y="2897520"/>
            <a:ext cx="1631215" cy="1631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90138" y="2897520"/>
            <a:ext cx="2460139" cy="1703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Введение</a:t>
            </a:r>
            <a:br>
              <a:rPr lang="ru-RU" sz="4400" b="1">
                <a:latin typeface="Century Gothic"/>
              </a:rPr>
            </a:b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15884" y="712205"/>
            <a:ext cx="9859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latin typeface="Century Gothic"/>
              </a:rPr>
              <a:t>Цели и задачи, на решение которых направлены региональные чемпионаты «Абилимпикс»</a:t>
            </a:r>
            <a:endParaRPr lang="ru-RU" sz="200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16002" y="4992349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latin typeface="Century Gothic"/>
              </a:rPr>
              <a:t>Целевая аудитория</a:t>
            </a:r>
            <a:endParaRPr lang="ru-RU" sz="200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049549" y="3814096"/>
            <a:ext cx="1056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Эффективная профессиональная ориентация и мотивация инвалидов и лиц с ограниченными возможностями здоровья к получению профессионального образования, содействие их трудоустройству и социокультурной инклюзии в обществе, развитию новых профессий и трудовой занятости для людей с инвалидностью.</a:t>
            </a:r>
            <a:endParaRPr lang="ru-RU"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071617" y="2619282"/>
            <a:ext cx="1054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Повышение эффективности профессиональной подготовки обучающихся с ограниченными возможностями здоровья  и/или инвалидностью, создание возможностей для развития их профессиональных навыков через конкурсы «Абилимпикс»</a:t>
            </a:r>
            <a:endParaRPr lang="ru-RU">
              <a:latin typeface="Century Gothic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1223962" y="5346901"/>
            <a:ext cx="10664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Школьники с 14 лет, студенты СПО и ВО, специалисты, эксперты, добровольцы, работодатели, общественные организации инвалидов, социально ориентированные некоммерческие организации  </a:t>
            </a:r>
            <a:endParaRPr lang="ru-RU">
              <a:latin typeface="Century Gothic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 bwMode="auto">
          <a:xfrm rot="5400000">
            <a:off x="726132" y="1669256"/>
            <a:ext cx="417917" cy="273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 bwMode="auto">
          <a:xfrm rot="5400000">
            <a:off x="817304" y="5672041"/>
            <a:ext cx="354937" cy="2730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 bwMode="auto">
          <a:xfrm rot="5400000">
            <a:off x="749222" y="4336397"/>
            <a:ext cx="400108" cy="273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 bwMode="auto">
          <a:xfrm rot="5400000">
            <a:off x="704065" y="3102866"/>
            <a:ext cx="417917" cy="273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49549" y="1421711"/>
            <a:ext cx="10483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>
                <a:latin typeface="Century Gothic"/>
              </a:rPr>
              <a:t>Целью проведения Регионального чемпионата является создание условий для профессионального самоопределения инвалидов и людей с ограниченными возможностями здоровья, привлечение внимания работодателей к проблемам трудоустройства данной категории граждан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28079" y="201407"/>
            <a:ext cx="10907132" cy="44762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Алгоритм реализации региональной практики</a:t>
            </a:r>
            <a:br>
              <a:rPr lang="ru-RU" sz="4400" b="1">
                <a:latin typeface="Century Gothic"/>
              </a:rPr>
            </a:b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385945" y="754538"/>
            <a:ext cx="11420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Тульская область присоединилась к движению «Абилимпикс» в 2016 году, приняв участие в Национальном чемпионате как уникальный участник, и 2017 году провела первый чемпионат по профессиональному мастерству среди инвалидов и лиц с ограниченными возможностями здоровья «Абилимпикс» Тульской области. 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Региональный центр развития движения «Абилимпикс» создан на базе ГПОУ ТО «Тульский техникум социальных технологий». Организаторами Регионального чемпионата являются министерство образования Тульской области и ГПОУ ТО «Тульский техникум социальных технологий».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Школьники, студенты, специалисты принимают участие в региональных чемпионатах Тульской области.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Участники соревнуются по компетенциям: Адаптивная физическая культура, Студийный фотограф, Студийный фотограф, Ремонт обуви, , Швея, Портной, Предпринимательство, Художественное вышивание, Обработка текста, Токарные работы на станках с ЧПУ,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Бисероплетение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, Изобразительное искусство, Облицовка плиткой, Электромонтаж, Выпечка хлебобулочных изделий, Малярное дело, Дизайн персонажей /анимация, Слесарное дело, Столярное дело, Веб-дизайн, Ресторанный сервис, Флористика,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Клининг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, Поварское дело, Ремонт и обслуживание автомобиля, Ногтевой сервис, Мультимедийная журналистика, Психология, Учитель начальных классов, Медицинский и социальный уход</a:t>
            </a:r>
            <a:endParaRPr lang="ru-RU" sz="1600">
              <a:solidFill>
                <a:schemeClr val="bg2">
                  <a:lumMod val="25000"/>
                </a:schemeClr>
              </a:solidFill>
              <a:latin typeface="Century Gothic"/>
            </a:endParaRPr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Для оценки конкурсных заданий определяются эксперты</a:t>
            </a:r>
            <a:endParaRPr/>
          </a:p>
          <a:p>
            <a:pPr algn="just">
              <a:defRPr/>
            </a:pPr>
            <a:endParaRPr lang="ru-RU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Описание программных направлений</a:t>
            </a:r>
            <a:br>
              <a:rPr lang="ru-RU" sz="4400" b="1">
                <a:latin typeface="Century Gothic"/>
              </a:rPr>
            </a:b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4786" y="1309696"/>
            <a:ext cx="115706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latin typeface="Century Gothic"/>
              </a:rPr>
              <a:t>Профориентационная программа   региональных чемпионатов «Абилимпикс» Тульской области:  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>
                <a:latin typeface="Century Gothic"/>
              </a:rPr>
              <a:t>мастер-классы: «Декоративное искусство», «</a:t>
            </a:r>
            <a:r>
              <a:rPr lang="ru-RU">
                <a:latin typeface="Century Gothic"/>
              </a:rPr>
              <a:t>Бисероплетение</a:t>
            </a:r>
            <a:r>
              <a:rPr lang="ru-RU">
                <a:latin typeface="Century Gothic"/>
              </a:rPr>
              <a:t>», «Резьба по дереву», «Вязание», «Вышивка», «Квант-музей», «Художественная мастерская», «Компьютерная графика», «Анализ пищевых продуктов», «Тульский пряник», «Карвинг», «Швея», «Градостроительство», «Малярное дело», «Флористика», «Повар-кондитер», «Фотограф», «</a:t>
            </a:r>
            <a:r>
              <a:rPr lang="ru-RU">
                <a:latin typeface="Century Gothic"/>
              </a:rPr>
              <a:t>Филимоновская</a:t>
            </a:r>
            <a:r>
              <a:rPr lang="ru-RU">
                <a:latin typeface="Century Gothic"/>
              </a:rPr>
              <a:t> игрушка», «Кукла», «Технопарк. Игра в </a:t>
            </a:r>
            <a:r>
              <a:rPr lang="ru-RU">
                <a:latin typeface="Century Gothic"/>
              </a:rPr>
              <a:t>Kodu</a:t>
            </a:r>
            <a:r>
              <a:rPr lang="ru-RU">
                <a:latin typeface="Century Gothic"/>
              </a:rPr>
              <a:t>», «Тульская барыня», «Желтые тюльпаны»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 видео-ролик  об образовательных возможностях и направлениях профессиональных образовательных учреждений Тульской области, реализующих программы профессиональной подготовки для обучающихся с ограниченными возможностями здоровья и инвалидностью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профориентационная программа «Лаборатория творчества» (знакомство с профессиями: швея, рабочий зеленого строительства, дизайнер, три мастер–класса по направлениям: аппликация на ткани, роспись по стеклу, скраб-флористика)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экскурсии по площадкам чемпионата</a:t>
            </a:r>
            <a:endParaRPr/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Century Gothic"/>
            </a:endParaRPr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Описание программных направлений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528637" y="1792030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 </a:t>
            </a:r>
            <a:endParaRPr lang="ru-RU">
              <a:latin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6002" y="809454"/>
            <a:ext cx="112184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entury Gothic"/>
              </a:rPr>
              <a:t>Деловая программа   региональных чемпионатов «Абилимпикс» Тульской области: </a:t>
            </a:r>
            <a:endParaRPr/>
          </a:p>
          <a:p>
            <a:pPr>
              <a:defRPr/>
            </a:pPr>
            <a:endParaRPr lang="ru-RU" b="1">
              <a:latin typeface="Century Gothic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межрегиональный круглый стол «Актуальные проблемы и перспективы профессионального образования инвалидов и детей с ОВЗ»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Всероссийская научно-практическая конференция «Обеспечение доступности профессионального образования для инвалидов и лиц с ОВЗ по востребованным специальностям и профессиям» (секция № 1: «Профориентационная работа с детьми – инвалидами и лицами с ОВЗ: технологии, проблемы, перспективы», секция № 2: «Технологии эффективной профессиональной социализации инвалидов и лиц с ограниченными возможностями здоровья», секция № 3: «Непрерывная траектория образовательного и профессионального маршрута детей с особыми образовательными потребностями – условия успешного трудоустройства и социализации»)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межрегиональная научно-практическая конференция «Эффективные региональные практики социализации, интеграции и профориентации детей инвалидов и лиц с ограниченными возможностями здоровья» (секция № 1: «Технологии мотивации к профессиональному самоопределению детей и молодежи с ограниченными возможностями здоровья и инвалидностью», секция № 2: «Обсуждение вопросов межведомственного взаимодействия по реализации программ сопровождения инвалидов молодого возраста и лиц с ОВЗ при получении ими профессионального образования и содействия их последующему трудоустройству»)</a:t>
            </a:r>
            <a:endParaRPr/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Century Gothic"/>
            </a:endParaRPr>
          </a:p>
          <a:p>
            <a:pPr marL="285750" indent="-285750">
              <a:buFontTx/>
              <a:buChar char="-"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Описание программных направлений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528637" y="1792030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 </a:t>
            </a:r>
            <a:endParaRPr lang="ru-RU">
              <a:latin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86778" y="1424915"/>
            <a:ext cx="112184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entury Gothic"/>
              </a:rPr>
              <a:t>Деловая программа   региональных чемпионатов «Абилимпикс» Тульской области: </a:t>
            </a:r>
            <a:endParaRPr/>
          </a:p>
          <a:p>
            <a:pPr>
              <a:defRPr/>
            </a:pPr>
            <a:endParaRPr lang="ru-RU" b="1">
              <a:latin typeface="Century Gothic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веб-семинар «Технологии трудоустройства»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межрегиональная научно-практическая конференция «Инклюзивное профессиональное образование: успех каждого»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 научно-практическая конференция «Инклюзивное образование: опыт и проблемы реализации»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межрегиональная научно-практическая конференция на тему «Инклюзивные практики в модернизации профессионального образования: опыт и перспективы»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панельная дискуссия «Взаимодействие школ и техникумов при построении образовательного пространства для обучающихся с инвалидностью и ограниченными возможностями здоровья» 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Всероссийская научно-практическая конференция на тему «Инновационные подходы в модернизации инклюзивного профессионального образования: опыт и перспективы»</a:t>
            </a:r>
            <a:endParaRPr/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Century Gothic"/>
            </a:endParaRPr>
          </a:p>
          <a:p>
            <a:pPr marL="285750" indent="-285750">
              <a:buFontTx/>
              <a:buChar char="-"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Описание программных направлений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528637" y="1792030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 </a:t>
            </a:r>
            <a:endParaRPr lang="ru-RU">
              <a:latin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86778" y="1082015"/>
            <a:ext cx="112184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Century Gothic"/>
              </a:rPr>
              <a:t>Культурная программа  региональных чемпионатов «Абилимпикс» Тульской области: 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экскурсии в музеи г. Тулы, в том числе в Тульский государственный музей оружия, Тульский областной художественный музей, музей «Тульские самовары», музей «Тульский пряник»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спектакли театрально-концертного центра «Эрмитаж»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концертные программы</a:t>
            </a:r>
            <a:endParaRPr/>
          </a:p>
          <a:p>
            <a:pPr algn="just">
              <a:defRPr/>
            </a:pPr>
            <a:endParaRPr lang="ru-RU" b="1">
              <a:latin typeface="Century Gothic"/>
            </a:endParaRPr>
          </a:p>
          <a:p>
            <a:pPr algn="just">
              <a:defRPr/>
            </a:pPr>
            <a:r>
              <a:rPr lang="ru-RU" b="1">
                <a:latin typeface="Century Gothic"/>
              </a:rPr>
              <a:t>Выставочная программа  региональных чемпионатов «Абилимпикс» Тульской области: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презентации предприятий и организаций Тульской области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презентация предприятий, изготавливающих оборудование для лиц с инвалидностью и ограниченными возможностями здоровья</a:t>
            </a:r>
            <a:endParaRPr/>
          </a:p>
          <a:p>
            <a:pPr algn="just">
              <a:defRPr/>
            </a:pPr>
            <a:endParaRPr lang="ru-RU" b="1">
              <a:latin typeface="Century Gothic"/>
            </a:endParaRPr>
          </a:p>
          <a:p>
            <a:pPr algn="just">
              <a:defRPr/>
            </a:pPr>
            <a:r>
              <a:rPr lang="ru-RU" b="1">
                <a:latin typeface="Century Gothic"/>
              </a:rPr>
              <a:t>Работа с предприятиями-работодателями и представителями социально-ориентированных некоммерческих организаций: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приглашение в качестве независимых экспертов чемпионатов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проведение ярмарок вакансий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заключение договоров о сотрудничестве 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заключение трудовых договоров, в том числе отложенных с участниками чемпионатов</a:t>
            </a:r>
            <a:endParaRPr/>
          </a:p>
          <a:p>
            <a:pPr marL="285750" indent="-285750" algn="just">
              <a:buFontTx/>
              <a:buChar char="-"/>
              <a:defRPr/>
            </a:pPr>
            <a:r>
              <a:rPr lang="ru-RU">
                <a:latin typeface="Century Gothic"/>
              </a:rPr>
              <a:t>участие в деловой и выставочной программах</a:t>
            </a:r>
            <a:endParaRPr/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Century Gothic"/>
            </a:endParaRPr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Century Gothic"/>
            </a:endParaRPr>
          </a:p>
          <a:p>
            <a:pPr marL="285750" indent="-285750" algn="just">
              <a:buFontTx/>
              <a:buChar char="-"/>
              <a:defRPr/>
            </a:pPr>
            <a:endParaRPr lang="ru-RU">
              <a:latin typeface="Century Gothic"/>
            </a:endParaRPr>
          </a:p>
          <a:p>
            <a:pPr marL="285750" indent="-285750">
              <a:buFontTx/>
              <a:buChar char="-"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Ресурсы, которые необходимы для эффективной реализации  региональной практики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545664" y="1494753"/>
            <a:ext cx="11420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>
                <a:solidFill>
                  <a:schemeClr val="bg2">
                    <a:lumMod val="25000"/>
                  </a:schemeClr>
                </a:solidFill>
                <a:latin typeface="Century Gothic"/>
              </a:rPr>
              <a:t>1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.	</a:t>
            </a:r>
            <a:r>
              <a:rPr lang="ru-RU" b="1">
                <a:solidFill>
                  <a:schemeClr val="bg2">
                    <a:lumMod val="25000"/>
                  </a:schemeClr>
                </a:solidFill>
                <a:latin typeface="Century Gothic"/>
              </a:rPr>
              <a:t>Материально-технические ресурсы: 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- архитектурная доступность зданий; наличие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oбoрудованных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 учебных аудиторий, мастерских, раздевалок,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санузлoв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, мест 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личнoй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 гигиены и т.п.;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- оснащенность специальными техническими средствами для инвалидов и лиц с ограниченными возможностями здоровья различных нозологических групп;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bg2">
                    <a:lumMod val="25000"/>
                  </a:schemeClr>
                </a:solidFill>
                <a:latin typeface="Century Gothic"/>
              </a:rPr>
              <a:t>2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.	</a:t>
            </a:r>
            <a:r>
              <a:rPr lang="ru-RU" b="1">
                <a:solidFill>
                  <a:schemeClr val="bg2">
                    <a:lumMod val="25000"/>
                  </a:schemeClr>
                </a:solidFill>
                <a:latin typeface="Century Gothic"/>
              </a:rPr>
              <a:t>Нормативно-правовой ресурс: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- локальные акты (распоряжения правительства Тульской области, приказы Министерства образования Тульской области), обеспечивающие возможность проведения региональных чемпионатов «Абилимпикс»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bg2">
                    <a:lumMod val="25000"/>
                  </a:schemeClr>
                </a:solidFill>
                <a:latin typeface="Century Gothic"/>
              </a:rPr>
              <a:t>3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.	</a:t>
            </a:r>
            <a:r>
              <a:rPr lang="ru-RU" b="1">
                <a:solidFill>
                  <a:schemeClr val="bg2">
                    <a:lumMod val="25000"/>
                  </a:schemeClr>
                </a:solidFill>
                <a:latin typeface="Century Gothic"/>
              </a:rPr>
              <a:t>Кадровый ресурс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- педагогические и руководящие работники, компетентные в понимании особых образовательных потребностей детей, обладающих инклюзивной грамотностью; 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bg2">
                    <a:lumMod val="25000"/>
                  </a:schemeClr>
                </a:solidFill>
                <a:latin typeface="Century Gothic"/>
              </a:rPr>
              <a:t>4</a:t>
            </a: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.	</a:t>
            </a:r>
            <a:r>
              <a:rPr lang="ru-RU" b="1">
                <a:solidFill>
                  <a:schemeClr val="bg2">
                    <a:lumMod val="25000"/>
                  </a:schemeClr>
                </a:solidFill>
                <a:latin typeface="Century Gothic"/>
              </a:rPr>
              <a:t>Информационный ресурс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- информационное сопровождение чемпионатов посредством СМИ, электронных сайтов, официальных групп в социальных сетях;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lnSpc>
                <a:spcPts val="3200"/>
              </a:lnSpc>
              <a:defRPr/>
            </a:pPr>
            <a:r>
              <a:rPr lang="ru-RU" sz="3200" b="1">
                <a:solidFill>
                  <a:schemeClr val="accent2"/>
                </a:solidFill>
                <a:latin typeface="Century Gothic"/>
              </a:rPr>
              <a:t>Ожидаемые результаты реализации региональной практики и методы их контроля</a:t>
            </a:r>
            <a:br>
              <a:rPr lang="ru-RU" sz="4400" b="1">
                <a:solidFill>
                  <a:schemeClr val="accent2"/>
                </a:solidFill>
                <a:latin typeface="Century Gothic"/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616002" y="1334830"/>
            <a:ext cx="111475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Развитие инклюзивного пространства </a:t>
            </a:r>
            <a:endParaRPr/>
          </a:p>
          <a:p>
            <a:pPr marL="342900" indent="-342900">
              <a:buAutoNum type="arabicPeriod"/>
              <a:defRPr/>
            </a:pPr>
            <a:endParaRPr lang="ru-RU">
              <a:solidFill>
                <a:schemeClr val="bg2">
                  <a:lumMod val="25000"/>
                </a:schemeClr>
              </a:solidFill>
              <a:latin typeface="Century Gothic"/>
            </a:endParaRPr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Интеграция людей с инвалидностью и ограниченными возможностями здоровья в активную социальную жизнь общества </a:t>
            </a:r>
            <a:endParaRPr/>
          </a:p>
          <a:p>
            <a:pPr marL="342900" indent="-342900">
              <a:buFontTx/>
              <a:buAutoNum type="arabicPeriod"/>
              <a:defRPr/>
            </a:pPr>
            <a:endParaRPr lang="ru-RU">
              <a:solidFill>
                <a:schemeClr val="bg2">
                  <a:lumMod val="25000"/>
                </a:schemeClr>
              </a:solidFill>
              <a:latin typeface="Century Gothic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Увеличение количества участников чемпионатного движения «Абилимпикс» в Тульской области                                                                                                                                                                            </a:t>
            </a:r>
            <a:endParaRPr/>
          </a:p>
          <a:p>
            <a:pPr marL="342900" indent="-342900">
              <a:buAutoNum type="arabicPeriod"/>
              <a:defRPr/>
            </a:pPr>
            <a:endParaRPr lang="ru-RU">
              <a:solidFill>
                <a:schemeClr val="bg2">
                  <a:lumMod val="25000"/>
                </a:schemeClr>
              </a:solidFill>
              <a:latin typeface="Century Gothic"/>
            </a:endParaRPr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Увеличение количества компетенций регионального чемпионата</a:t>
            </a:r>
            <a:endParaRPr/>
          </a:p>
          <a:p>
            <a:pPr marL="342900" indent="-342900">
              <a:buAutoNum type="arabicPeriod"/>
              <a:defRPr/>
            </a:pPr>
            <a:endParaRPr lang="ru-RU">
              <a:solidFill>
                <a:schemeClr val="bg2">
                  <a:lumMod val="25000"/>
                </a:schemeClr>
              </a:solidFill>
              <a:latin typeface="Century Gothic"/>
            </a:endParaRPr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Формирование профессионального экспертного сообщества</a:t>
            </a:r>
            <a:endParaRPr/>
          </a:p>
          <a:p>
            <a:pPr marL="342900" indent="-342900">
              <a:buAutoNum type="arabicPeriod"/>
              <a:defRPr/>
            </a:pPr>
            <a:endParaRPr lang="ru-RU">
              <a:solidFill>
                <a:schemeClr val="bg2">
                  <a:lumMod val="25000"/>
                </a:schemeClr>
              </a:solidFill>
              <a:latin typeface="Century Gothic"/>
            </a:endParaRPr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Развитие добровольческого движения «Абилимпикс»</a:t>
            </a:r>
            <a:endParaRPr/>
          </a:p>
          <a:p>
            <a:pPr marL="342900" indent="-342900">
              <a:buAutoNum type="arabicPeriod"/>
              <a:defRPr/>
            </a:pPr>
            <a:endParaRPr lang="ru-RU">
              <a:solidFill>
                <a:schemeClr val="bg2">
                  <a:lumMod val="25000"/>
                </a:schemeClr>
              </a:solidFill>
              <a:latin typeface="Century Gothic"/>
            </a:endParaRPr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Признание профессиональным сообществом работодателей</a:t>
            </a:r>
            <a:endParaRPr/>
          </a:p>
          <a:p>
            <a:pPr marL="342900" indent="-342900">
              <a:buAutoNum type="arabicPeriod"/>
              <a:defRPr/>
            </a:pPr>
            <a:endParaRPr lang="ru-RU">
              <a:solidFill>
                <a:schemeClr val="bg2">
                  <a:lumMod val="25000"/>
                </a:schemeClr>
              </a:solidFill>
              <a:latin typeface="Century Gothic"/>
            </a:endParaRPr>
          </a:p>
          <a:p>
            <a:pPr marL="342900" indent="-342900">
              <a:buAutoNum type="arabicPeriod"/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Century Gothic"/>
              </a:rPr>
              <a:t>Работа Молодежного совета «Абилимпикс»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Arial"/>
        <a:cs typeface="Arial"/>
      </a:majorFont>
      <a:minorFont>
        <a:latin typeface="Futura PT Book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cp:keywords/>
  <dc:description/>
  <dc:identifier/>
  <dc:language/>
  <cp:lastModifiedBy>для писем по сертификатам Информационный ящик</cp:lastModifiedBy>
  <cp:revision>392</cp:revision>
  <dcterms:created xsi:type="dcterms:W3CDTF">2022-10-21T09:29:54Z</dcterms:created>
  <dcterms:modified xsi:type="dcterms:W3CDTF">2023-10-24T11:58:38Z</dcterms:modified>
  <cp:category/>
  <cp:contentStatus/>
  <cp:version/>
</cp:coreProperties>
</file>