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  <p:sldMasterId id="2147483657" r:id="rId2"/>
    <p:sldMasterId id="2147483674" r:id="rId3"/>
  </p:sldMasterIdLst>
  <p:notesMasterIdLst>
    <p:notesMasterId r:id="rId13"/>
  </p:notesMasterIdLst>
  <p:handoutMasterIdLst>
    <p:handoutMasterId r:id="rId14"/>
  </p:handoutMasterIdLst>
  <p:sldIdLst>
    <p:sldId id="281" r:id="rId4"/>
    <p:sldId id="259" r:id="rId5"/>
    <p:sldId id="262" r:id="rId6"/>
    <p:sldId id="264" r:id="rId7"/>
    <p:sldId id="269" r:id="rId8"/>
    <p:sldId id="289" r:id="rId9"/>
    <p:sldId id="271" r:id="rId10"/>
    <p:sldId id="273" r:id="rId11"/>
    <p:sldId id="287" r:id="rId12"/>
  </p:sldIdLst>
  <p:sldSz cx="12192000" cy="6858000"/>
  <p:notesSz cx="6797675" cy="9926638"/>
  <p:embeddedFontLst>
    <p:embeddedFont>
      <p:font typeface="Futura PT Light" charset="-52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Century Gothic" pitchFamily="34" charset="0"/>
      <p:regular r:id="rId20"/>
      <p:bold r:id="rId21"/>
      <p:italic r:id="rId22"/>
      <p:boldItalic r:id="rId23"/>
    </p:embeddedFont>
    <p:embeddedFont>
      <p:font typeface="Calibri Light" pitchFamily="34" charset="0"/>
      <p:regular r:id="rId24"/>
      <p:italic r:id="rId25"/>
    </p:embeddedFont>
    <p:embeddedFont>
      <p:font typeface="Futura PT Book" charset="-52"/>
      <p:regular r:id="rId2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118" userDrawn="1">
          <p15:clr>
            <a:srgbClr val="A4A3A4"/>
          </p15:clr>
        </p15:guide>
        <p15:guide id="4" pos="143" userDrawn="1">
          <p15:clr>
            <a:srgbClr val="A4A3A4"/>
          </p15:clr>
        </p15:guide>
        <p15:guide id="5" pos="5133" userDrawn="1">
          <p15:clr>
            <a:srgbClr val="A4A3A4"/>
          </p15:clr>
        </p15:guide>
        <p15:guide id="6" orient="horz" pos="527" userDrawn="1">
          <p15:clr>
            <a:srgbClr val="A4A3A4"/>
          </p15:clr>
        </p15:guide>
        <p15:guide id="7" orient="horz" pos="4088" userDrawn="1">
          <p15:clr>
            <a:srgbClr val="A4A3A4"/>
          </p15:clr>
        </p15:guide>
        <p15:guide id="8" pos="2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96FD"/>
    <a:srgbClr val="4A63FC"/>
    <a:srgbClr val="C9D7F2"/>
    <a:srgbClr val="7F7F7F"/>
    <a:srgbClr val="FFC61E"/>
    <a:srgbClr val="E9F0FD"/>
    <a:srgbClr val="E83845"/>
    <a:srgbClr val="4B83F2"/>
    <a:srgbClr val="0540F2"/>
    <a:srgbClr val="009F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6" autoAdjust="0"/>
    <p:restoredTop sz="95597" autoAdjust="0"/>
  </p:normalViewPr>
  <p:slideViewPr>
    <p:cSldViewPr snapToGrid="0" showGuides="1">
      <p:cViewPr>
        <p:scale>
          <a:sx n="117" d="100"/>
          <a:sy n="117" d="100"/>
        </p:scale>
        <p:origin x="-150" y="-72"/>
      </p:cViewPr>
      <p:guideLst>
        <p:guide orient="horz" pos="2115"/>
        <p:guide orient="horz" pos="527"/>
        <p:guide orient="horz" pos="4088"/>
        <p:guide pos="3840"/>
        <p:guide pos="1118"/>
        <p:guide pos="143"/>
        <p:guide pos="5133"/>
        <p:guide pos="2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5" d="100"/>
        <a:sy n="65" d="100"/>
      </p:scale>
      <p:origin x="0" y="0"/>
    </p:cViewPr>
  </p:notesTextViewPr>
  <p:notesViewPr>
    <p:cSldViewPr snapToGrid="0">
      <p:cViewPr varScale="1">
        <p:scale>
          <a:sx n="109" d="100"/>
          <a:sy n="109" d="100"/>
        </p:scale>
        <p:origin x="5240" y="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0.fntdata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baseline="0">
                <a:latin typeface="Times New Roman" pitchFamily="18" charset="0"/>
              </a:defRPr>
            </a:pPr>
            <a:r>
              <a:rPr lang="ru-RU" sz="900" baseline="0" dirty="0" smtClean="0">
                <a:latin typeface="Times New Roman" pitchFamily="18" charset="0"/>
                <a:cs typeface="Arial" pitchFamily="34" charset="0"/>
              </a:rPr>
              <a:t>СТРУКТУРА СОЦИАЛЬНОГО </a:t>
            </a:r>
          </a:p>
          <a:p>
            <a:pPr algn="l">
              <a:defRPr baseline="0">
                <a:latin typeface="Times New Roman" pitchFamily="18" charset="0"/>
              </a:defRPr>
            </a:pPr>
            <a:r>
              <a:rPr lang="ru-RU" sz="900" baseline="0" dirty="0" smtClean="0">
                <a:latin typeface="Times New Roman" pitchFamily="18" charset="0"/>
                <a:cs typeface="Arial" pitchFamily="34" charset="0"/>
              </a:rPr>
              <a:t>ПАРТНЕРСТВА</a:t>
            </a:r>
            <a:endParaRPr lang="ru-RU" sz="900" baseline="0" dirty="0">
              <a:latin typeface="Times New Roman" pitchFamily="18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"/>
          <c:y val="2.698216202894530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8279683945369946"/>
          <c:y val="0"/>
          <c:w val="0.39168597051002685"/>
          <c:h val="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</c:dPt>
          <c:dPt>
            <c:idx val="2"/>
            <c:bubble3D val="0"/>
          </c:dPt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Государственные учреждения</c:v>
                </c:pt>
                <c:pt idx="1">
                  <c:v>Индивидуальные предприниматели</c:v>
                </c:pt>
                <c:pt idx="2">
                  <c:v>Общества с ограниченной отвественностью, акционерные общества</c:v>
                </c:pt>
                <c:pt idx="4">
                  <c:v>коммерческие банки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</c:v>
                </c:pt>
                <c:pt idx="1">
                  <c:v>5</c:v>
                </c:pt>
                <c:pt idx="2">
                  <c:v>10</c:v>
                </c:pt>
                <c:pt idx="4">
                  <c:v>4</c:v>
                </c:pt>
              </c:numCache>
            </c:numRef>
          </c:val>
        </c:ser>
        <c:dLbls>
          <c:showLegendKey val="1"/>
          <c:showVal val="1"/>
          <c:showCatName val="1"/>
          <c:showSerName val="1"/>
          <c:showPercent val="1"/>
          <c:showBubbleSize val="1"/>
          <c:showLeaderLines val="1"/>
        </c:dLbls>
        <c:firstSliceAng val="0"/>
      </c:pieChart>
    </c:plotArea>
    <c:plotVisOnly val="1"/>
    <c:dispBlanksAs val="zero"/>
    <c:showDLblsOverMax val="1"/>
  </c:chart>
  <c:spPr>
    <a:solidFill>
      <a:schemeClr val="accent1">
        <a:alpha val="22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aseline="0">
                <a:latin typeface="Century Gothic" pitchFamily="34" charset="0"/>
              </a:defRPr>
            </a:pPr>
            <a:r>
              <a:rPr lang="ru-RU" sz="1200" baseline="0" dirty="0">
                <a:latin typeface="Century Gothic" pitchFamily="34" charset="0"/>
              </a:rPr>
              <a:t>Показатели трудоустройства за 2022 г</a:t>
            </a:r>
            <a:r>
              <a:rPr lang="ru-RU" sz="1200" baseline="0" dirty="0" smtClean="0">
                <a:latin typeface="Century Gothic" pitchFamily="34" charset="0"/>
              </a:rPr>
              <a:t>. (201 участник)</a:t>
            </a:r>
            <a:endParaRPr lang="ru-RU" sz="1200" baseline="0" dirty="0">
              <a:latin typeface="Century Gothic" pitchFamily="34" charset="0"/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60369403639197E-2"/>
          <c:y val="0.36031812266086277"/>
          <c:w val="0.47761432021085798"/>
          <c:h val="0.5270002610274924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Показатели трудоустройства за 2022 г.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200" baseline="0">
                    <a:latin typeface="Century Gothic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трудоустроено</c:v>
                </c:pt>
                <c:pt idx="1">
                  <c:v>не трудоустроено</c:v>
                </c:pt>
                <c:pt idx="2">
                  <c:v>продолжили обучение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55</c:v>
                </c:pt>
                <c:pt idx="1">
                  <c:v>15</c:v>
                </c:pt>
                <c:pt idx="2">
                  <c:v>131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6111221383129706"/>
          <c:y val="0.33733345710693302"/>
          <c:w val="0.41679984082976707"/>
          <c:h val="0.5657908765376729"/>
        </c:manualLayout>
      </c:layout>
      <c:overlay val="0"/>
      <c:txPr>
        <a:bodyPr/>
        <a:lstStyle/>
        <a:p>
          <a:pPr>
            <a:defRPr sz="1200" baseline="0">
              <a:latin typeface="Century Gothic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aseline="0">
                <a:latin typeface="Century Gothic" pitchFamily="34" charset="0"/>
              </a:defRPr>
            </a:pPr>
            <a:r>
              <a:rPr lang="ru-RU" sz="1200" baseline="0" dirty="0">
                <a:latin typeface="Century Gothic" pitchFamily="34" charset="0"/>
              </a:rPr>
              <a:t>Показатели трудоустройства за </a:t>
            </a:r>
            <a:r>
              <a:rPr lang="ru-RU" sz="1200" baseline="0" dirty="0" smtClean="0">
                <a:latin typeface="Century Gothic" pitchFamily="34" charset="0"/>
              </a:rPr>
              <a:t>2023 </a:t>
            </a:r>
            <a:r>
              <a:rPr lang="ru-RU" sz="1200" baseline="0" dirty="0">
                <a:latin typeface="Century Gothic" pitchFamily="34" charset="0"/>
              </a:rPr>
              <a:t>г</a:t>
            </a:r>
            <a:r>
              <a:rPr lang="ru-RU" sz="1200" baseline="0" dirty="0" smtClean="0">
                <a:latin typeface="Century Gothic" pitchFamily="34" charset="0"/>
              </a:rPr>
              <a:t>. (234 участника)</a:t>
            </a:r>
            <a:endParaRPr lang="ru-RU" sz="1200" baseline="0" dirty="0">
              <a:latin typeface="Century Gothic" pitchFamily="34" charset="0"/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Показатели трудоустройства за 2022 г.</c:v>
                </c:pt>
              </c:strCache>
            </c:strRef>
          </c:tx>
          <c:explosion val="26"/>
          <c:dLbls>
            <c:txPr>
              <a:bodyPr/>
              <a:lstStyle/>
              <a:p>
                <a:pPr>
                  <a:defRPr sz="1200" baseline="0">
                    <a:latin typeface="Century Gothic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трудоустроено</c:v>
                </c:pt>
                <c:pt idx="1">
                  <c:v>не трудоустроено</c:v>
                </c:pt>
                <c:pt idx="2">
                  <c:v>продолжили обучение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59</c:v>
                </c:pt>
                <c:pt idx="1">
                  <c:v>13</c:v>
                </c:pt>
                <c:pt idx="2">
                  <c:v>162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514858028692229"/>
          <c:y val="0.33733345710693302"/>
          <c:w val="0.39276351565226575"/>
          <c:h val="0.5657908765376729"/>
        </c:manualLayout>
      </c:layout>
      <c:overlay val="0"/>
      <c:txPr>
        <a:bodyPr/>
        <a:lstStyle/>
        <a:p>
          <a:pPr>
            <a:defRPr sz="1200" baseline="0">
              <a:latin typeface="Century Gothic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aseline="0">
                <a:latin typeface="Century Gothic" pitchFamily="34" charset="0"/>
              </a:defRPr>
            </a:pPr>
            <a:r>
              <a:rPr lang="ru-RU" sz="1200" baseline="0" dirty="0">
                <a:latin typeface="Century Gothic" pitchFamily="34" charset="0"/>
              </a:rPr>
              <a:t>Показатели трудоустройства за </a:t>
            </a:r>
            <a:r>
              <a:rPr lang="ru-RU" sz="1200" baseline="0" dirty="0" smtClean="0">
                <a:latin typeface="Century Gothic" pitchFamily="34" charset="0"/>
              </a:rPr>
              <a:t>2021 </a:t>
            </a:r>
            <a:r>
              <a:rPr lang="ru-RU" sz="1200" baseline="0" dirty="0">
                <a:latin typeface="Century Gothic" pitchFamily="34" charset="0"/>
              </a:rPr>
              <a:t>г</a:t>
            </a:r>
            <a:r>
              <a:rPr lang="ru-RU" sz="1200" baseline="0" dirty="0" smtClean="0">
                <a:latin typeface="Century Gothic" pitchFamily="34" charset="0"/>
              </a:rPr>
              <a:t>. (185 участников)</a:t>
            </a:r>
            <a:endParaRPr lang="ru-RU" sz="1200" baseline="0" dirty="0">
              <a:latin typeface="Century Gothic" pitchFamily="34" charset="0"/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914584161871287E-2"/>
          <c:y val="0.34280906022749835"/>
          <c:w val="0.4733542192534636"/>
          <c:h val="0.550345677605311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Показатели трудоустройства за 2022 г.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200" baseline="0">
                    <a:latin typeface="Century Gothic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трудоустроено</c:v>
                </c:pt>
                <c:pt idx="1">
                  <c:v>не трудоустроено</c:v>
                </c:pt>
                <c:pt idx="2">
                  <c:v>продолжили обучение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52</c:v>
                </c:pt>
                <c:pt idx="1">
                  <c:v>16</c:v>
                </c:pt>
                <c:pt idx="2">
                  <c:v>117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4465408950876737"/>
          <c:y val="0.27896991566238483"/>
          <c:w val="0.45534591049123269"/>
          <c:h val="0.5657908765376729"/>
        </c:manualLayout>
      </c:layout>
      <c:overlay val="0"/>
      <c:txPr>
        <a:bodyPr/>
        <a:lstStyle/>
        <a:p>
          <a:pPr>
            <a:defRPr sz="1200" baseline="0">
              <a:latin typeface="Century Gothic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0.65454</cdr:x>
      <cdr:y>0.0255</cdr:y>
    </cdr:from>
    <cdr:to>
      <cdr:x>0.9809</cdr:x>
      <cdr:y>0.25498</cdr:y>
    </cdr:to>
    <cdr:sp macro="" textlink="">
      <cdr:nvSpPr>
        <cdr:cNvPr id="2" name="Заголовок 4"/>
        <cdr:cNvSpPr txBox="1">
          <a:spLocks xmlns:a="http://schemas.openxmlformats.org/drawingml/2006/main"/>
        </cdr:cNvSpPr>
      </cdr:nvSpPr>
      <cdr:spPr bwMode="auto">
        <a:xfrm xmlns:a="http://schemas.openxmlformats.org/drawingml/2006/main">
          <a:off x="5306659" y="72008"/>
          <a:ext cx="2645951" cy="6480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eaLnBrk="0" fontAlgn="base" hangingPunct="0">
            <a:spcBef>
              <a:spcPct val="0"/>
            </a:spcBef>
            <a:spcAft>
              <a:spcPct val="0"/>
            </a:spcAft>
          </a:pPr>
          <a:r>
            <a:rPr lang="ru-RU" altLang="ru-RU" sz="1000" b="1" dirty="0" smtClean="0">
              <a:solidFill>
                <a:srgbClr val="000000"/>
              </a:solidFill>
              <a:latin typeface="Times New Roman" pitchFamily="18" charset="0"/>
            </a:rPr>
            <a:t>Государственные учреждения</a:t>
          </a:r>
        </a:p>
      </cdr:txBody>
    </cdr:sp>
  </cdr:relSizeAnchor>
  <cdr:relSizeAnchor xmlns:cdr="http://schemas.openxmlformats.org/drawingml/2006/chartDrawing">
    <cdr:from>
      <cdr:x>0.65454</cdr:x>
      <cdr:y>0.25498</cdr:y>
    </cdr:from>
    <cdr:to>
      <cdr:x>0.95035</cdr:x>
      <cdr:y>0.48446</cdr:y>
    </cdr:to>
    <cdr:sp macro="" textlink="">
      <cdr:nvSpPr>
        <cdr:cNvPr id="4" name="Заголовок 4"/>
        <cdr:cNvSpPr txBox="1">
          <a:spLocks xmlns:a="http://schemas.openxmlformats.org/drawingml/2006/main"/>
        </cdr:cNvSpPr>
      </cdr:nvSpPr>
      <cdr:spPr bwMode="auto">
        <a:xfrm xmlns:a="http://schemas.openxmlformats.org/drawingml/2006/main">
          <a:off x="5306659" y="720080"/>
          <a:ext cx="2398268" cy="6480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eaLnBrk="0" fontAlgn="base" hangingPunct="0">
            <a:spcBef>
              <a:spcPct val="0"/>
            </a:spcBef>
            <a:spcAft>
              <a:spcPct val="0"/>
            </a:spcAft>
          </a:pPr>
          <a:r>
            <a:rPr lang="ru-RU" altLang="ru-RU" sz="1000" b="1" dirty="0" smtClean="0">
              <a:solidFill>
                <a:srgbClr val="000000"/>
              </a:solidFill>
              <a:latin typeface="Times New Roman" pitchFamily="18" charset="0"/>
            </a:rPr>
            <a:t>Индивидуальные предприниматели</a:t>
          </a:r>
        </a:p>
      </cdr:txBody>
    </cdr:sp>
  </cdr:relSizeAnchor>
  <cdr:relSizeAnchor xmlns:cdr="http://schemas.openxmlformats.org/drawingml/2006/chartDrawing">
    <cdr:from>
      <cdr:x>0.60909</cdr:x>
      <cdr:y>0.33147</cdr:y>
    </cdr:from>
    <cdr:to>
      <cdr:x>0.64647</cdr:x>
      <cdr:y>0.40796</cdr:y>
    </cdr:to>
    <cdr:sp macro="" textlink="">
      <cdr:nvSpPr>
        <cdr:cNvPr id="5" name="Скругленный прямоугольник 4"/>
        <cdr:cNvSpPr/>
      </cdr:nvSpPr>
      <cdr:spPr>
        <a:xfrm xmlns:a="http://schemas.openxmlformats.org/drawingml/2006/main">
          <a:off x="4824536" y="936104"/>
          <a:ext cx="296108" cy="216024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2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0.6552</cdr:x>
      <cdr:y>0.46846</cdr:y>
    </cdr:from>
    <cdr:to>
      <cdr:x>0.99204</cdr:x>
      <cdr:y>0.89242</cdr:y>
    </cdr:to>
    <cdr:sp macro="" textlink="">
      <cdr:nvSpPr>
        <cdr:cNvPr id="6" name="Заголовок 4"/>
        <cdr:cNvSpPr txBox="1">
          <a:spLocks xmlns:a="http://schemas.openxmlformats.org/drawingml/2006/main"/>
        </cdr:cNvSpPr>
      </cdr:nvSpPr>
      <cdr:spPr bwMode="auto">
        <a:xfrm xmlns:a="http://schemas.openxmlformats.org/drawingml/2006/main">
          <a:off x="5473180" y="1102466"/>
          <a:ext cx="2813826" cy="9977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eaLnBrk="0" fontAlgn="base" hangingPunct="0"/>
          <a:r>
            <a:rPr lang="ru-RU" altLang="ru-RU" sz="1000" b="1" dirty="0" smtClean="0">
              <a:solidFill>
                <a:srgbClr val="000000"/>
              </a:solidFill>
              <a:latin typeface="Times New Roman" pitchFamily="18" charset="0"/>
            </a:rPr>
            <a:t>Общества с ограниченной ответственностью, акционерные общества</a:t>
          </a:r>
        </a:p>
        <a:p xmlns:a="http://schemas.openxmlformats.org/drawingml/2006/main">
          <a:endParaRPr lang="ru-RU" sz="1000" b="1" dirty="0" smtClean="0"/>
        </a:p>
        <a:p xmlns:a="http://schemas.openxmlformats.org/drawingml/2006/main">
          <a:r>
            <a:rPr lang="ru-RU" sz="1000" b="1" dirty="0" smtClean="0">
              <a:latin typeface="Times New Roman" pitchFamily="18" charset="0"/>
            </a:rPr>
            <a:t>Коммерческие банки</a:t>
          </a:r>
          <a:endParaRPr lang="ru-RU" sz="1000" dirty="0" smtClean="0">
            <a:latin typeface="Times New Roman" pitchFamily="18" charset="0"/>
          </a:endParaRPr>
        </a:p>
        <a:p xmlns:a="http://schemas.openxmlformats.org/drawingml/2006/main">
          <a:pPr algn="l" eaLnBrk="0" fontAlgn="base" hangingPunct="0">
            <a:spcBef>
              <a:spcPct val="0"/>
            </a:spcBef>
            <a:spcAft>
              <a:spcPct val="0"/>
            </a:spcAft>
          </a:pPr>
          <a:endParaRPr lang="ru-RU" altLang="ru-RU" sz="1000" b="1" dirty="0" smtClean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0.61013</cdr:x>
      <cdr:y>0.50996</cdr:y>
    </cdr:from>
    <cdr:to>
      <cdr:x>0.64751</cdr:x>
      <cdr:y>0.58645</cdr:y>
    </cdr:to>
    <cdr:sp macro="" textlink="">
      <cdr:nvSpPr>
        <cdr:cNvPr id="7" name="Скругленный прямоугольник 6"/>
        <cdr:cNvSpPr/>
      </cdr:nvSpPr>
      <cdr:spPr>
        <a:xfrm xmlns:a="http://schemas.openxmlformats.org/drawingml/2006/main">
          <a:off x="4946619" y="1440160"/>
          <a:ext cx="303083" cy="216024"/>
        </a:xfrm>
        <a:prstGeom xmlns:a="http://schemas.openxmlformats.org/drawingml/2006/main" prst="roundRect">
          <a:avLst/>
        </a:prstGeom>
        <a:solidFill xmlns:a="http://schemas.openxmlformats.org/drawingml/2006/main">
          <a:srgbClr val="92D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0.61271</cdr:x>
      <cdr:y>0.76471</cdr:y>
    </cdr:from>
    <cdr:to>
      <cdr:x>0.65009</cdr:x>
      <cdr:y>0.8412</cdr:y>
    </cdr:to>
    <cdr:sp macro="" textlink="">
      <cdr:nvSpPr>
        <cdr:cNvPr id="10" name="Скругленный прямоугольник 9"/>
        <cdr:cNvSpPr/>
      </cdr:nvSpPr>
      <cdr:spPr>
        <a:xfrm xmlns:a="http://schemas.openxmlformats.org/drawingml/2006/main">
          <a:off x="3881800" y="1598527"/>
          <a:ext cx="236820" cy="159891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5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0.61013</cdr:x>
      <cdr:y>0.33147</cdr:y>
    </cdr:from>
    <cdr:to>
      <cdr:x>0.64751</cdr:x>
      <cdr:y>0.40796</cdr:y>
    </cdr:to>
    <cdr:sp macro="" textlink="">
      <cdr:nvSpPr>
        <cdr:cNvPr id="11" name="Скругленный прямоугольник 10"/>
        <cdr:cNvSpPr/>
      </cdr:nvSpPr>
      <cdr:spPr>
        <a:xfrm xmlns:a="http://schemas.openxmlformats.org/drawingml/2006/main">
          <a:off x="2914046" y="405275"/>
          <a:ext cx="178531" cy="93521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2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0.6121</cdr:x>
      <cdr:y>0.10129</cdr:y>
    </cdr:from>
    <cdr:to>
      <cdr:x>0.64751</cdr:x>
      <cdr:y>0.19308</cdr:y>
    </cdr:to>
    <cdr:sp macro="" textlink="">
      <cdr:nvSpPr>
        <cdr:cNvPr id="13" name="Скругленный прямоугольник 12"/>
        <cdr:cNvSpPr/>
      </cdr:nvSpPr>
      <cdr:spPr>
        <a:xfrm xmlns:a="http://schemas.openxmlformats.org/drawingml/2006/main">
          <a:off x="5113139" y="238370"/>
          <a:ext cx="295835" cy="216024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>
            <a:lumMod val="7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4.67488E-7</cdr:y>
    </cdr:to>
    <cdr:pic>
      <cdr:nvPicPr>
        <cdr:cNvPr id="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flipV="1">
          <a:off x="0" y="0"/>
          <a:ext cx="8139218" cy="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pic>
      <cdr:nvPicPr>
        <cdr:cNvPr id="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flipV="1">
          <a:off x="-714348" y="-5788453"/>
          <a:ext cx="0" cy="0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505D5011-AA4E-4D1A-94AD-D31F82A714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56F71AA-DED2-41AD-A740-5C5A1CC59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F8572-1FF4-47D5-8C73-FB9DFE6A3B0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8ECE920-7B6A-4253-A8E8-8A2B999EAB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0164A41-2F13-4F4F-9A14-92CEEBC3AB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0A5C3-0648-4D6B-B407-F7F0E6718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489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A51EB-7916-924E-B72B-5411D640A74D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C0ED7-FB80-6F44-973C-9A2E74397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712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1.svg"/><Relationship Id="rId7" Type="http://schemas.openxmlformats.org/officeDocument/2006/relationships/image" Target="../media/image17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5.svg"/><Relationship Id="rId4" Type="http://schemas.openxmlformats.org/officeDocument/2006/relationships/image" Target="../media/image10.png"/><Relationship Id="rId9" Type="http://schemas.openxmlformats.org/officeDocument/2006/relationships/image" Target="../media/image19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7.svg"/><Relationship Id="rId3" Type="http://schemas.openxmlformats.org/officeDocument/2006/relationships/image" Target="../media/image15.emf"/><Relationship Id="rId7" Type="http://schemas.openxmlformats.org/officeDocument/2006/relationships/image" Target="../media/image11.svg"/><Relationship Id="rId12" Type="http://schemas.openxmlformats.org/officeDocument/2006/relationships/image" Target="../media/image11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5.svg"/><Relationship Id="rId5" Type="http://schemas.openxmlformats.org/officeDocument/2006/relationships/image" Target="../media/image17.emf"/><Relationship Id="rId15" Type="http://schemas.openxmlformats.org/officeDocument/2006/relationships/image" Target="../media/image19.svg"/><Relationship Id="rId10" Type="http://schemas.openxmlformats.org/officeDocument/2006/relationships/image" Target="../media/image10.png"/><Relationship Id="rId4" Type="http://schemas.openxmlformats.org/officeDocument/2006/relationships/image" Target="../media/image16.emf"/><Relationship Id="rId9" Type="http://schemas.openxmlformats.org/officeDocument/2006/relationships/image" Target="../media/image13.svg"/><Relationship Id="rId1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5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9.svg"/><Relationship Id="rId4" Type="http://schemas.openxmlformats.org/officeDocument/2006/relationships/image" Target="../media/image19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5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9.sv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14010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A767780-9586-DFB7-94B2-07FFE4E41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EEE50E7-E43E-311F-97A7-01CEF536A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A242C7D-A575-EB25-B34F-EE037D85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B746-5D29-45CB-9A43-B12205F98D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448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865B83-7BE0-CE20-AAE5-CE0A9C957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D9FB928-9472-B1F7-8A4C-DBFD7E806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881A-CE5C-471A-9BDA-9DADB4A6A98C}" type="datetime1">
              <a:rPr lang="ru-RU" smtClean="0"/>
              <a:t>06.10.2023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F0C7715-AD0F-723A-FB4C-E8FB159D4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F099644-B59C-0F15-2026-DC1BED7F1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516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84334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xmlns="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361831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38EB43B3-A0E6-4269-AC52-98F5487F2646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6217496B-1A88-4D18-A320-AF14AE7E4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D9D2BDEF-0AAC-4479-9A2E-3EDDB9CD8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7E01136-6B20-4F01-9AF5-4E9D5C07B27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B773093-1100-475C-A3FB-3E8145E41BD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A39F2A2-102A-4C08-A0F7-564684EEE0A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7696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50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xmlns="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361831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93395" y="6100098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38EB43B3-A0E6-4269-AC52-98F5487F2646}"/>
              </a:ext>
            </a:extLst>
          </p:cNvPr>
          <p:cNvGrpSpPr/>
          <p:nvPr userDrawn="1"/>
        </p:nvGrpSpPr>
        <p:grpSpPr>
          <a:xfrm>
            <a:off x="576263" y="6128701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6217496B-1A88-4D18-A320-AF14AE7E4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D9D2BDEF-0AAC-4479-9A2E-3EDDB9CD8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7E01136-6B20-4F01-9AF5-4E9D5C07B27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6086860"/>
            <a:ext cx="606983" cy="4265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B773093-1100-475C-A3FB-3E8145E41BD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6109608"/>
            <a:ext cx="394404" cy="3810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A39F2A2-102A-4C08-A0F7-564684EEE0A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6135384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9925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50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xmlns="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361831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93395" y="6100098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9D2BDEF-0AAC-4479-9A2E-3EDDB9CD8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81318" y="6100098"/>
            <a:ext cx="327421" cy="3945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7E01136-6B20-4F01-9AF5-4E9D5C07B2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323251" y="6086860"/>
            <a:ext cx="606983" cy="4265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B773093-1100-475C-A3FB-3E8145E41BD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368488" y="6109608"/>
            <a:ext cx="394404" cy="3810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A39F2A2-102A-4C08-A0F7-564684EEE0A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231314" y="6135384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1053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5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ые 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9025016-DCDD-00AF-1E4D-5A60D62F7F30}"/>
              </a:ext>
            </a:extLst>
          </p:cNvPr>
          <p:cNvSpPr txBox="1"/>
          <p:nvPr userDrawn="1"/>
        </p:nvSpPr>
        <p:spPr>
          <a:xfrm>
            <a:off x="7299508" y="4823247"/>
            <a:ext cx="422362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b="0" i="0" dirty="0">
                <a:effectLst/>
                <a:latin typeface="Futura PT Book" panose="020B0502020204020303" pitchFamily="34" charset="0"/>
              </a:rPr>
              <a:t>Осуществление взаимодействия с ведущими ассоциациями работодателей, а также отраслевыми союзами</a:t>
            </a:r>
            <a:endParaRPr lang="ru-RU" sz="1600" b="0" i="0" dirty="0">
              <a:latin typeface="Futura PT Book" panose="020B0502020204020303" pitchFamily="34" charset="0"/>
            </a:endParaRPr>
          </a:p>
        </p:txBody>
      </p:sp>
      <p:sp>
        <p:nvSpPr>
          <p:cNvPr id="25" name="Заголовок 17">
            <a:extLst>
              <a:ext uri="{FF2B5EF4-FFF2-40B4-BE49-F238E27FC236}">
                <a16:creationId xmlns:a16="http://schemas.microsoft.com/office/drawing/2014/main" xmlns="" id="{89853725-F6A7-053E-4454-B9FA608F37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Основные задачи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14F63D1C-6FEC-00DD-1A33-AB690A1F47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001" y="1404169"/>
            <a:ext cx="719906" cy="71859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E5976720-04E9-EA6B-5ADC-61E6375681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27294" y="1391951"/>
            <a:ext cx="783601" cy="73868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478C76DC-CB94-D112-B1B3-3548DDCCFF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0045" y="3898983"/>
            <a:ext cx="455941" cy="720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0B64A045-4173-F26E-12F1-2868A25BED9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24068" y="3896655"/>
            <a:ext cx="790051" cy="7200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6D79F08-0EC4-FBD9-AEE9-A559BBFB917C}"/>
              </a:ext>
            </a:extLst>
          </p:cNvPr>
          <p:cNvSpPr txBox="1"/>
          <p:nvPr userDrawn="1"/>
        </p:nvSpPr>
        <p:spPr>
          <a:xfrm>
            <a:off x="1524615" y="4823246"/>
            <a:ext cx="422362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utura PT Book" panose="020B0502020204020303" pitchFamily="34" charset="0"/>
                <a:ea typeface="Helvetica Neue"/>
                <a:cs typeface="Helvetica Neue"/>
                <a:sym typeface="Helvetica Neue"/>
              </a:rPr>
              <a:t>Координация проведения региональных отборочных этапов и развития движения «</a:t>
            </a:r>
            <a:r>
              <a:rPr kumimoji="0" lang="ru-RU" sz="1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utura PT Book" panose="020B0502020204020303" pitchFamily="34" charset="0"/>
                <a:ea typeface="Helvetica Neue"/>
                <a:cs typeface="Helvetica Neue"/>
                <a:sym typeface="Helvetica Neue"/>
              </a:rPr>
              <a:t>Абилимпикс</a:t>
            </a:r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utura PT Book" panose="020B0502020204020303" pitchFamily="34" charset="0"/>
                <a:ea typeface="Helvetica Neue"/>
                <a:cs typeface="Helvetica Neue"/>
                <a:sym typeface="Helvetica Neue"/>
              </a:rPr>
              <a:t>» в субъектах Российской Федерации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30644D50-FA52-896E-AB46-E95560F17174}"/>
              </a:ext>
            </a:extLst>
          </p:cNvPr>
          <p:cNvSpPr txBox="1"/>
          <p:nvPr userDrawn="1"/>
        </p:nvSpPr>
        <p:spPr>
          <a:xfrm>
            <a:off x="1524615" y="2322529"/>
            <a:ext cx="422362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600" b="0" i="0" kern="1200" dirty="0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Ведение мониторинга данных по трудоустройству и организации стажировок участников конкурсов профессионального мастерства среди людей с инвалидностью и ОВЗ «</a:t>
            </a:r>
            <a:r>
              <a:rPr kumimoji="0" lang="ru-RU" sz="16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utura PT Book" panose="020B0502020204020303" pitchFamily="34" charset="0"/>
                <a:ea typeface="+mn-ea"/>
                <a:cs typeface="+mn-cs"/>
                <a:sym typeface="Helvetica Neue"/>
              </a:rPr>
              <a:t>Абилимпикс</a:t>
            </a:r>
            <a:r>
              <a:rPr kumimoji="0" lang="ru-RU" sz="16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utura PT Book" panose="020B0502020204020303" pitchFamily="34" charset="0"/>
                <a:ea typeface="+mn-ea"/>
                <a:cs typeface="+mn-cs"/>
                <a:sym typeface="Helvetica Neue"/>
              </a:rPr>
              <a:t>»</a:t>
            </a:r>
            <a:endParaRPr kumimoji="0" lang="en-US" sz="16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Futura PT Book" panose="020B0502020204020303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A8BDF72-08C8-ECEE-7576-E22BC162E9E4}"/>
              </a:ext>
            </a:extLst>
          </p:cNvPr>
          <p:cNvSpPr txBox="1"/>
          <p:nvPr userDrawn="1"/>
        </p:nvSpPr>
        <p:spPr>
          <a:xfrm>
            <a:off x="7299510" y="2322527"/>
            <a:ext cx="4223627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600" b="0" i="0" kern="1200" dirty="0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Поддержка и развитие волонтёрского движения «</a:t>
            </a:r>
            <a:r>
              <a:rPr lang="ru-RU" sz="1600" b="0" i="0" kern="1200" dirty="0" err="1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Абилимпикс</a:t>
            </a:r>
            <a:r>
              <a:rPr lang="ru-RU" sz="1600" b="0" i="0" kern="1200" dirty="0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», а также формирование сети волонтёрских центров в субъектах Российской Федерации для помощи людям с инвалидностью и ОВЗ</a:t>
            </a:r>
            <a:endParaRPr lang="en-US" sz="1600" b="0" i="0" kern="1200" dirty="0">
              <a:solidFill>
                <a:schemeClr val="tx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72255CB9-1A3C-FFFE-9A59-A634C525161B}"/>
              </a:ext>
            </a:extLst>
          </p:cNvPr>
          <p:cNvSpPr txBox="1"/>
          <p:nvPr userDrawn="1"/>
        </p:nvSpPr>
        <p:spPr>
          <a:xfrm>
            <a:off x="7299507" y="3904887"/>
            <a:ext cx="350699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Взаимодействие с</a:t>
            </a:r>
            <a:r>
              <a:rPr lang="en-US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 </a:t>
            </a:r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ассоциациями</a:t>
            </a:r>
            <a:endParaRPr lang="en-US" sz="2400" b="0" i="0" kern="1200" dirty="0">
              <a:solidFill>
                <a:schemeClr val="tx1"/>
              </a:solidFill>
              <a:latin typeface="Futura PT Medium" panose="020B0502020204020303" pitchFamily="34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C486F891-FE2E-10DD-AC20-692B28ECC55C}"/>
              </a:ext>
            </a:extLst>
          </p:cNvPr>
          <p:cNvSpPr txBox="1"/>
          <p:nvPr userDrawn="1"/>
        </p:nvSpPr>
        <p:spPr>
          <a:xfrm>
            <a:off x="7299509" y="1404169"/>
            <a:ext cx="268296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Развитие волонтерства</a:t>
            </a:r>
            <a:endParaRPr lang="en-US" sz="2400" b="0" i="0" kern="1200" dirty="0">
              <a:solidFill>
                <a:schemeClr val="tx1"/>
              </a:solidFill>
              <a:latin typeface="Futura PT Medium" panose="020B0502020204020303" pitchFamily="34" charset="0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5D187F01-8A19-327D-6883-F1EE9C775170}"/>
              </a:ext>
            </a:extLst>
          </p:cNvPr>
          <p:cNvSpPr txBox="1"/>
          <p:nvPr userDrawn="1"/>
        </p:nvSpPr>
        <p:spPr>
          <a:xfrm>
            <a:off x="1524615" y="1384133"/>
            <a:ext cx="1963205" cy="7587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Мониторинг данных</a:t>
            </a:r>
            <a:endParaRPr lang="en-US" sz="2400" b="0" i="0" kern="1200" dirty="0">
              <a:solidFill>
                <a:schemeClr val="tx1"/>
              </a:solidFill>
              <a:latin typeface="Futura PT Medium" panose="020B0502020204020303" pitchFamily="34" charset="0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91C87D7F-78A6-CC51-0459-F8AC63B5F10B}"/>
              </a:ext>
            </a:extLst>
          </p:cNvPr>
          <p:cNvSpPr txBox="1"/>
          <p:nvPr userDrawn="1"/>
        </p:nvSpPr>
        <p:spPr>
          <a:xfrm>
            <a:off x="1524615" y="3904887"/>
            <a:ext cx="19632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kumimoji="0" lang="ru-RU" sz="2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utura PT Medium" panose="020B0502020204020303" pitchFamily="34" charset="0"/>
                <a:ea typeface="+mn-ea"/>
                <a:cs typeface="+mn-cs"/>
                <a:sym typeface="Helvetica Neue"/>
              </a:rPr>
              <a:t>Проведение этапов</a:t>
            </a:r>
            <a:endParaRPr kumimoji="0" lang="en-US" sz="24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Futura PT Medium" panose="020B0502020204020303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1F0F52D-BD35-46F2-8F90-D8A6DD95970A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9424EB1E-D141-4DF2-9414-323D3CC84A0E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xmlns="" id="{96B9E1BD-4201-47D8-825D-14942C489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xmlns="" id="{003A45E7-CA6B-4019-B441-4CC3D8E02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ED7D3DA0-1224-4A3B-AC51-EF42D12F70D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576787EF-D2C8-43E6-8F0A-E5DF41D2E3E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2D280DA6-139D-466D-B89E-A3B3998CDA8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9114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732">
          <p15:clr>
            <a:srgbClr val="FBAE40"/>
          </p15:clr>
        </p15:guide>
        <p15:guide id="2" pos="370" userDrawn="1">
          <p15:clr>
            <a:srgbClr val="FBAE40"/>
          </p15:clr>
        </p15:guide>
        <p15:guide id="3" orient="horz" pos="4004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49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 движе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xmlns="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О движении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70EAEBB-5B44-DD05-372F-025C1B624D97}"/>
              </a:ext>
            </a:extLst>
          </p:cNvPr>
          <p:cNvSpPr txBox="1"/>
          <p:nvPr userDrawn="1"/>
        </p:nvSpPr>
        <p:spPr>
          <a:xfrm>
            <a:off x="616979" y="1397734"/>
            <a:ext cx="54668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2400" b="0" i="0" dirty="0">
                <a:solidFill>
                  <a:srgbClr val="0540F2"/>
                </a:solidFill>
                <a:effectLst/>
                <a:latin typeface="Futura PT Medium" panose="020B0502020204020303" pitchFamily="34" charset="0"/>
              </a:rPr>
              <a:t>ЦЕЛЬ ДЕЯТЕЛЬНОСТИ НАЦИОНАЛЬНОГО ЦЕНТРА </a:t>
            </a:r>
            <a:endParaRPr lang="en-US" sz="2400" b="0" i="0" dirty="0">
              <a:solidFill>
                <a:srgbClr val="0540F2"/>
              </a:solidFill>
              <a:effectLst/>
              <a:latin typeface="Futura PT Medium" panose="020B05020202040203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ED13826-8C51-E48E-49C7-BA9933CB2556}"/>
              </a:ext>
            </a:extLst>
          </p:cNvPr>
          <p:cNvSpPr txBox="1"/>
          <p:nvPr userDrawn="1"/>
        </p:nvSpPr>
        <p:spPr>
          <a:xfrm>
            <a:off x="6496849" y="2145937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b="0" i="0" dirty="0">
                <a:latin typeface="Futura PT Book" panose="020B05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Национальных</a:t>
            </a:r>
          </a:p>
          <a:p>
            <a:pPr algn="l"/>
            <a:r>
              <a:rPr lang="ru-RU" sz="1600" b="0" i="0" dirty="0">
                <a:latin typeface="Futura PT Book" panose="020B05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чемпионатов</a:t>
            </a:r>
            <a:endParaRPr lang="en-US" sz="1600" b="0" i="0" dirty="0">
              <a:latin typeface="Futura PT Book" panose="020B05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FF17DB3-BD8E-1AA0-0FC2-B38A538EE917}"/>
              </a:ext>
            </a:extLst>
          </p:cNvPr>
          <p:cNvSpPr txBox="1"/>
          <p:nvPr userDrawn="1"/>
        </p:nvSpPr>
        <p:spPr>
          <a:xfrm>
            <a:off x="8950325" y="2145937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Региональных</a:t>
            </a: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чемпионатов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5F29F40-B0BD-382D-2B48-06CF85350ABA}"/>
              </a:ext>
            </a:extLst>
          </p:cNvPr>
          <p:cNvSpPr txBox="1"/>
          <p:nvPr userDrawn="1"/>
        </p:nvSpPr>
        <p:spPr>
          <a:xfrm>
            <a:off x="6496849" y="3616929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b="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Региональных</a:t>
            </a:r>
          </a:p>
          <a:p>
            <a:pPr algn="l"/>
            <a:r>
              <a:rPr lang="ru-RU" sz="1600" b="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центров «</a:t>
            </a:r>
            <a:r>
              <a:rPr lang="ru-RU" sz="1600" b="0" dirty="0" err="1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Абилимпикс</a:t>
            </a:r>
            <a:r>
              <a:rPr lang="ru-RU" sz="1600" b="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»</a:t>
            </a:r>
            <a:endParaRPr lang="en-US" sz="1600" b="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E40250E-2379-EBD1-533D-B53206DF45C0}"/>
              </a:ext>
            </a:extLst>
          </p:cNvPr>
          <p:cNvSpPr txBox="1"/>
          <p:nvPr userDrawn="1"/>
        </p:nvSpPr>
        <p:spPr>
          <a:xfrm>
            <a:off x="8950325" y="3616929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Волонтерских</a:t>
            </a: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центров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736B9DA-B349-EA80-08F2-4CDFE3CCC7FF}"/>
              </a:ext>
            </a:extLst>
          </p:cNvPr>
          <p:cNvSpPr txBox="1"/>
          <p:nvPr userDrawn="1"/>
        </p:nvSpPr>
        <p:spPr>
          <a:xfrm>
            <a:off x="6496849" y="5101172"/>
            <a:ext cx="238891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Региональных</a:t>
            </a:r>
            <a:r>
              <a:rPr lang="en-US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центров 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обучения</a:t>
            </a:r>
            <a:r>
              <a:rPr lang="en-US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экспертов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2596E3D3-3BD6-BC51-3B48-D7EBD6534F8F}"/>
              </a:ext>
            </a:extLst>
          </p:cNvPr>
          <p:cNvSpPr txBox="1"/>
          <p:nvPr userDrawn="1"/>
        </p:nvSpPr>
        <p:spPr>
          <a:xfrm>
            <a:off x="8950325" y="5101172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Подготовленных</a:t>
            </a: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экспертов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BC3BD98F-CC5F-4552-A4AE-39A024C33D7F}"/>
              </a:ext>
            </a:extLst>
          </p:cNvPr>
          <p:cNvSpPr txBox="1"/>
          <p:nvPr userDrawn="1"/>
        </p:nvSpPr>
        <p:spPr>
          <a:xfrm>
            <a:off x="616979" y="2300404"/>
            <a:ext cx="5092460" cy="304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800" b="0" i="0" dirty="0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— научно-методическое и организационное сопровождение конкурсов профессионального мастерства среди людей с инвалидностью и ограниченными возможностями здоровья «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Абилимпикс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», организация повышения квалификации экспертов, организаторов, педагогов и волонтёров для проведения конкурсов профессионального мастерства «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Абилимпикс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», а также организация содействия трудоустройству людей с инвалидностью через их участие в конкурсах профессионального мастерства.</a:t>
            </a:r>
            <a:endParaRPr lang="ru-RU" sz="1800" b="0" i="0" dirty="0">
              <a:latin typeface="Futura PT Book" panose="020B05020202040203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60A1BE9-5235-115A-542F-B9D8C7726546}"/>
              </a:ext>
            </a:extLst>
          </p:cNvPr>
          <p:cNvSpPr txBox="1"/>
          <p:nvPr userDrawn="1"/>
        </p:nvSpPr>
        <p:spPr>
          <a:xfrm>
            <a:off x="6496849" y="1397734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6</a:t>
            </a:r>
            <a:endParaRPr lang="x-none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9A997D3-D1CC-1D1D-EFA0-BF7BF6BD360B}"/>
              </a:ext>
            </a:extLst>
          </p:cNvPr>
          <p:cNvSpPr txBox="1"/>
          <p:nvPr userDrawn="1"/>
        </p:nvSpPr>
        <p:spPr>
          <a:xfrm>
            <a:off x="6496849" y="2874159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85</a:t>
            </a:r>
            <a:endParaRPr lang="x-none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DEA9F07-4504-C10A-4F54-1B7D8D1C68CC}"/>
              </a:ext>
            </a:extLst>
          </p:cNvPr>
          <p:cNvSpPr txBox="1"/>
          <p:nvPr userDrawn="1"/>
        </p:nvSpPr>
        <p:spPr>
          <a:xfrm>
            <a:off x="8950325" y="2874159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85</a:t>
            </a:r>
            <a:endParaRPr lang="x-none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405F9C9-93B3-1A75-2959-CB3C9C481199}"/>
              </a:ext>
            </a:extLst>
          </p:cNvPr>
          <p:cNvSpPr txBox="1"/>
          <p:nvPr userDrawn="1"/>
        </p:nvSpPr>
        <p:spPr>
          <a:xfrm>
            <a:off x="8950325" y="1397734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573</a:t>
            </a:r>
            <a:endParaRPr lang="x-none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B9C99C8-C837-B102-C894-4F31D430CA68}"/>
              </a:ext>
            </a:extLst>
          </p:cNvPr>
          <p:cNvSpPr txBox="1"/>
          <p:nvPr userDrawn="1"/>
        </p:nvSpPr>
        <p:spPr>
          <a:xfrm>
            <a:off x="6496849" y="4353633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83</a:t>
            </a:r>
            <a:endParaRPr lang="x-none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8208750-F5D0-314A-D025-3DDAB5CCF95B}"/>
              </a:ext>
            </a:extLst>
          </p:cNvPr>
          <p:cNvSpPr txBox="1"/>
          <p:nvPr userDrawn="1"/>
        </p:nvSpPr>
        <p:spPr>
          <a:xfrm>
            <a:off x="8950325" y="4353633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&gt; 14 000</a:t>
            </a:r>
            <a:endParaRPr lang="x-none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634C348-4D79-4E55-9FE8-B1C23414C3CC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8C15279A-467C-4E6B-9EA1-95893E69A0BD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4DFCA516-BA20-419E-A8A2-B57965C18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xmlns="" id="{36EC71E4-FB36-4D32-BAA9-E331F9A45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38C4A6C7-4389-4D1C-81ED-5AEDF00A37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BD6D767B-8050-4558-90B8-3F89A58CAF9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D236E09-DF2C-44CE-A351-14A295A261A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2699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pos="5638" userDrawn="1">
          <p15:clr>
            <a:srgbClr val="FBAE40"/>
          </p15:clr>
        </p15:guide>
        <p15:guide id="7" orient="horz" pos="3493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xmlns="" id="{9B6C2EE5-CAF5-3D93-5CDC-537AE23111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6002" y="1852662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x-none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x-none" dirty="0"/>
              <a:t>pt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xmlns="" id="{CEEFF605-342E-FEDA-BA86-39AADDFE27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6003" y="23116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xmlns="" id="{5F94A1D4-22C8-47AE-618C-0D909431E2C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6003" y="13754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x-none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01</a:t>
            </a:r>
            <a:endParaRPr lang="x-none" dirty="0"/>
          </a:p>
        </p:txBody>
      </p:sp>
      <p:sp>
        <p:nvSpPr>
          <p:cNvPr id="25" name="Заголовок 17">
            <a:extLst>
              <a:ext uri="{FF2B5EF4-FFF2-40B4-BE49-F238E27FC236}">
                <a16:creationId xmlns:a16="http://schemas.microsoft.com/office/drawing/2014/main" xmlns="" id="{4A630F8B-7EE7-EC58-90B1-6CCE1E9A32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xmlns="" id="{AD734A24-7576-3F31-A390-B7BE4EEA2E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79237" y="1852662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x-none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x-none" dirty="0"/>
              <a:t>pt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xmlns="" id="{2ED49E95-0D0E-2015-AC02-4CBE74E26E8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379239" y="23116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xmlns="" id="{F9393890-2CDD-3D02-EA66-2F3484C5FA5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379238" y="13754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x-none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02</a:t>
            </a:r>
            <a:endParaRPr lang="x-none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xmlns="" id="{CB83AE9E-F3FD-DD2B-FE75-80D24BF6D71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3795761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x-none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x-none" dirty="0"/>
              <a:t>pt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xmlns="" id="{7FC4A445-E7B4-9561-A888-D3BD39D0B1C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6003" y="42547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xmlns="" id="{3ADE7753-8365-9D18-6DBC-29921942566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6003" y="33185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x-none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01</a:t>
            </a:r>
            <a:endParaRPr lang="x-none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xmlns="" id="{D6DE210B-D894-095F-8458-9A3CB103596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379237" y="3795761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x-none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x-none" dirty="0"/>
              <a:t>pt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xmlns="" id="{9482D896-43DF-6925-FDB7-E9A0CDB7A43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79239" y="42547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xmlns="" id="{B113053F-8B21-D428-AA8E-E714F18B738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79238" y="33185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x-none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02</a:t>
            </a:r>
            <a:endParaRPr lang="x-none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AC368E9-8C8E-42F9-AE2A-ED38F57D6EC5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B1171DEE-EAB5-41CB-BB35-48986E48DDBD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xmlns="" id="{87D90BFD-4B70-4464-B77F-538D561AA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xmlns="" id="{33235145-500B-4B6F-AE70-84AAD61AD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D4CB38AA-DE5C-4C1B-8C26-99CFE6CA997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122FA5AB-C15E-4B8C-98A6-332DEAC22D7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7F59B1D6-98B3-4F83-92AC-B653E008B1F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9050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58" userDrawn="1">
          <p15:clr>
            <a:srgbClr val="FBAE40"/>
          </p15:clr>
        </p15:guide>
        <p15:guide id="6" orient="horz" pos="3493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xmlns="" id="{7249C3F1-A9E8-7A13-7879-FBAE9FC7C80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6001" y="1369759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xmlns="" id="{6AAACD2D-AD9C-2DB0-B2E4-3CF783DDED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615" y="1369759"/>
            <a:ext cx="425180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xmlns="" id="{CD227DA4-93DF-50E5-773D-EF77AD36BC3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1015" y="1369759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0CF45F15-DA2B-F8F6-9D82-43FE722F3C2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89629" y="1369759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xmlns="" id="{7B8A6EAB-A48A-B3CA-A695-8F212D991E5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16001" y="2891436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xmlns="" id="{4E5E7ACD-DF59-4560-A47A-23C83A8BE34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24614" y="2891435"/>
            <a:ext cx="423705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xmlns="" id="{9057F4FB-9EE4-690F-5182-9D9A8CD4205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381015" y="2891435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xmlns="" id="{FD7F1243-250C-430C-5AFB-EF47A756AC3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89629" y="2891435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xmlns="" id="{0BF695E9-8E2C-40CB-767B-2039D73A8B7F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16001" y="445467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xmlns="" id="{5FC3D4C2-0A55-BABC-5BB1-60A67DA2856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524614" y="4454677"/>
            <a:ext cx="423705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xmlns="" id="{94733AA0-934B-6DA0-8C91-485570D7F8A6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381015" y="445467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xmlns="" id="{725C568D-862A-B0FD-FA35-41A7BACA980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89629" y="4454677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2" name="Заголовок 17">
            <a:extLst>
              <a:ext uri="{FF2B5EF4-FFF2-40B4-BE49-F238E27FC236}">
                <a16:creationId xmlns:a16="http://schemas.microsoft.com/office/drawing/2014/main" xmlns="" id="{67D7ABFA-6A6C-417F-9FDB-B65CE427F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3D10265-994E-45F1-9313-62B7D744B76D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405D2E08-179C-4608-8BC2-CB79E578F2D1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xmlns="" id="{32A205EA-2ECC-42BF-B455-56313671F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xmlns="" id="{10C124E6-FE4B-46F9-B700-8567EF162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133AA75B-C44E-4623-A725-E0AEBC63CB4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CBFD3E88-61B8-4F96-92B1-DB1AF89AB9D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9B471282-64CC-4120-B9F8-6429252168D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0588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49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C095EB5-4A6A-17AA-7FF1-8FECBD3BFB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C918BC4-BA82-DE9C-7B35-B84A063BD0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1231" y="3382520"/>
            <a:ext cx="3346533" cy="311305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C1D86A9-4E4E-0FB7-8A12-1B2797C264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769" y="4969182"/>
            <a:ext cx="1194551" cy="143512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DD97D64-8B6C-468F-CE1F-476CBBEC09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2498"/>
          <a:stretch/>
        </p:blipFill>
        <p:spPr>
          <a:xfrm>
            <a:off x="2292349" y="4664810"/>
            <a:ext cx="2415722" cy="20693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7F6CB6B-2BB7-5FD8-EB42-AD4279ED1592}"/>
              </a:ext>
            </a:extLst>
          </p:cNvPr>
          <p:cNvSpPr txBox="1"/>
          <p:nvPr userDrawn="1"/>
        </p:nvSpPr>
        <p:spPr>
          <a:xfrm>
            <a:off x="10099234" y="631628"/>
            <a:ext cx="9626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2</a:t>
            </a:r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022 г.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4851F873-165F-F360-9FDD-8700FDF22989}"/>
              </a:ext>
            </a:extLst>
          </p:cNvPr>
          <p:cNvSpPr/>
          <p:nvPr userDrawn="1"/>
        </p:nvSpPr>
        <p:spPr>
          <a:xfrm>
            <a:off x="9509164" y="553075"/>
            <a:ext cx="2142836" cy="5292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7">
            <a:extLst>
              <a:ext uri="{FF2B5EF4-FFF2-40B4-BE49-F238E27FC236}">
                <a16:creationId xmlns:a16="http://schemas.microsoft.com/office/drawing/2014/main" xmlns="" id="{55C543DB-E234-6922-66E3-2558A7348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462670"/>
            <a:ext cx="11112000" cy="133626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2 строчки 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xmlns="" id="{2B473D07-13BB-5371-8CAC-970B1ADC3D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3192515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x-none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157DDC96-229A-DEA0-308A-AE13084FBF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722839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x-none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02C7815E-4A3C-E894-B5AA-9DF91F2FBD2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77160" y="4971300"/>
            <a:ext cx="1416305" cy="13593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302069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35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xmlns="" id="{CD227DA4-93DF-50E5-773D-EF77AD36BC3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1015" y="137187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0CF45F15-DA2B-F8F6-9D82-43FE722F3C2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89629" y="1371877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xmlns="" id="{9057F4FB-9EE4-690F-5182-9D9A8CD4205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381015" y="2392549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xmlns="" id="{FD7F1243-250C-430C-5AFB-EF47A756AC3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89629" y="2386328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xmlns="" id="{94733AA0-934B-6DA0-8C91-485570D7F8A6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381015" y="3413221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xmlns="" id="{725C568D-862A-B0FD-FA35-41A7BACA980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89629" y="3400779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2" name="Заголовок 17">
            <a:extLst>
              <a:ext uri="{FF2B5EF4-FFF2-40B4-BE49-F238E27FC236}">
                <a16:creationId xmlns:a16="http://schemas.microsoft.com/office/drawing/2014/main" xmlns="" id="{67D7ABFA-6A6C-417F-9FDB-B65CE427F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xmlns="" id="{1C2BBE0C-5B1E-711D-F97A-2FBB9BCA77B2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6002" y="1371876"/>
            <a:ext cx="5160978" cy="378201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xmlns="" id="{20FA1C1A-BD0F-C68E-6D2E-56EF88B44AB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381015" y="4433894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FC2F1E1D-0086-8079-D219-8734D47CB7D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289629" y="4433894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B748BB9-D46D-47E0-A4AA-4EDC278F00E5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C53ABBF3-8165-4F76-AB45-C95BC9C8E426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xmlns="" id="{CAD4D7BD-4452-4152-84E9-C9782F258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53D054DB-50BF-43EA-8F45-69B444900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A95A1F9-6025-488E-AC87-B9F7F399CA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5FD968B9-AD80-42B5-B2AF-0AA594C555F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07F0B54-9394-48C3-B4C8-E3D8C2B753E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6356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49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xmlns="" id="{7249C3F1-A9E8-7A13-7879-FBAE9FC7C80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6001" y="1347628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xmlns="" id="{6AAACD2D-AD9C-2DB0-B2E4-3CF783DDED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615" y="1347628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xmlns="" id="{4869AED2-B52C-8D37-2998-FD8910F0C64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524615" y="2265987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xmlns="" id="{AFC9C765-ECBA-1C4B-F5D9-4A1928DE50C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385212" y="1347628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EFF58FDC-1313-C6B3-03F1-8F7792CD4E6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293827" y="1347628"/>
            <a:ext cx="4235283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04D3CA3D-6FE4-CD71-A123-5CC56096278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93827" y="2265987"/>
            <a:ext cx="4235283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xmlns="" id="{9758D21A-3D99-FE0A-875F-881FF60CFCDC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6001" y="3703066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EA9B7DF3-FAB4-EA6B-4712-76D86BC701B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524615" y="370306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B6FBA287-FE5E-F4CE-7B68-2BDF2747F11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524615" y="462142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xmlns="" id="{225CAF3C-FA62-E261-A485-C04868A11055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85212" y="3703066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xmlns="" id="{09FF2D81-A78E-A6D8-0C20-7105EFD4579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293827" y="370306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xmlns="" id="{900C2437-8C0D-43B4-334D-9F6071CDDA3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293827" y="462142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23" name="Заголовок 17">
            <a:extLst>
              <a:ext uri="{FF2B5EF4-FFF2-40B4-BE49-F238E27FC236}">
                <a16:creationId xmlns:a16="http://schemas.microsoft.com/office/drawing/2014/main" xmlns="" id="{F88776BE-2CF2-82B1-9082-27442E3AFC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073AD2F-1C8B-46F0-A4BC-2DBDD1F32413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745BCBB9-ADF2-44BF-9DCA-3A5671349BFD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C2A3515D-B39F-49CA-88CC-BFB4E4FF9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xmlns="" id="{8722C613-484B-4B0E-A4DB-C590393F3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D3633FA1-1073-4556-9A3F-5D77CD7F887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B8D6423A-0F3D-4284-A397-666203BA9F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622EF11C-B4AA-47CE-AE41-CCC1F2FD85C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8594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501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1193395" y="5959757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sp>
        <p:nvSpPr>
          <p:cNvPr id="23" name="Заголовок 17">
            <a:extLst>
              <a:ext uri="{FF2B5EF4-FFF2-40B4-BE49-F238E27FC236}">
                <a16:creationId xmlns:a16="http://schemas.microsoft.com/office/drawing/2014/main" xmlns="" id="{F88776BE-2CF2-82B1-9082-27442E3AFC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xmlns="" id="{22825F32-9176-6BD8-F800-889814AE668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6002" y="2281556"/>
            <a:ext cx="1032120" cy="10322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00">
                <a:latin typeface="+mn-lt"/>
              </a:defRPr>
            </a:lvl1pPr>
          </a:lstStyle>
          <a:p>
            <a:endParaRPr lang="x-none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60615112-2C6B-433A-8B6A-5548BF6E58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002" y="3480190"/>
            <a:ext cx="3171292" cy="9848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xmlns="" id="{5603C79F-BD9E-F6C5-D54C-74082463DC5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482642" y="2281556"/>
            <a:ext cx="1032120" cy="10322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00">
                <a:latin typeface="+mn-lt"/>
              </a:defRPr>
            </a:lvl1pPr>
          </a:lstStyle>
          <a:p>
            <a:endParaRPr lang="x-none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xmlns="" id="{BB90836A-D48D-12D1-DE47-B65A07438DC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82643" y="3480190"/>
            <a:ext cx="3171292" cy="9848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xmlns="" id="{AD2D184C-F4AE-3EA2-80B5-85BF2216011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349282" y="2281556"/>
            <a:ext cx="1032120" cy="10322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00">
                <a:latin typeface="+mn-lt"/>
              </a:defRPr>
            </a:lvl1pPr>
          </a:lstStyle>
          <a:p>
            <a:endParaRPr lang="x-none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xmlns="" id="{98BD5A17-8BCD-7E20-BA16-6F9AB395360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49283" y="3480190"/>
            <a:ext cx="3171292" cy="9848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B1292DA-39D1-4565-9B40-BDA135F4C487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95EC7803-A959-4111-AFE5-5E872830BAEF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262AB3DD-6D4B-45EA-AF80-13543A232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22092157-F817-4E4C-A678-FBA02DCFB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0DE6D7D-E10C-4B49-AD40-C8F67F7C079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7E38CF6-D812-4B93-8B48-52CD2C448FB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2B59AE86-EAD7-4569-B26F-E448843D50F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7040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1193395" y="5959757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80128F21-5D0C-2E01-C714-B859EB4E89B7}"/>
              </a:ext>
            </a:extLst>
          </p:cNvPr>
          <p:cNvSpPr/>
          <p:nvPr userDrawn="1"/>
        </p:nvSpPr>
        <p:spPr>
          <a:xfrm>
            <a:off x="6385212" y="1487488"/>
            <a:ext cx="5806788" cy="39729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800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xmlns="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44" name="Picture Placeholder 3">
            <a:extLst>
              <a:ext uri="{FF2B5EF4-FFF2-40B4-BE49-F238E27FC236}">
                <a16:creationId xmlns:a16="http://schemas.microsoft.com/office/drawing/2014/main" xmlns="" id="{12745DE9-3B16-95C1-D1D5-BE0E0DE3F47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670369" y="178151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xmlns="" id="{F001C648-F7E1-24C0-AE4A-03212016F0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74365" y="2415857"/>
            <a:ext cx="3946210" cy="196977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xmlns="" id="{BF2F5044-7C91-2492-9B9F-8B18E8A1210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74365" y="1762853"/>
            <a:ext cx="3946210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endParaRPr lang="ru-RU" dirty="0"/>
          </a:p>
          <a:p>
            <a:pPr lvl="0"/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18</a:t>
            </a:r>
            <a:r>
              <a:rPr lang="en-US" dirty="0" err="1"/>
              <a:t>pt</a:t>
            </a:r>
            <a:endParaRPr lang="en-US" dirty="0"/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xmlns="" id="{9BBD02EC-5E98-7206-2C09-34AB001BCA14}"/>
              </a:ext>
            </a:extLst>
          </p:cNvPr>
          <p:cNvCxnSpPr>
            <a:cxnSpLocks/>
          </p:cNvCxnSpPr>
          <p:nvPr userDrawn="1"/>
        </p:nvCxnSpPr>
        <p:spPr>
          <a:xfrm>
            <a:off x="6603635" y="4579741"/>
            <a:ext cx="49169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5">
            <a:extLst>
              <a:ext uri="{FF2B5EF4-FFF2-40B4-BE49-F238E27FC236}">
                <a16:creationId xmlns:a16="http://schemas.microsoft.com/office/drawing/2014/main" xmlns="" id="{62754DA2-E918-1677-BF6A-5BBEFE9AFCF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70370" y="4762671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x-none" sz="3200" b="1" i="0" dirty="0">
                <a:solidFill>
                  <a:srgbClr val="0540F2"/>
                </a:solidFill>
                <a:latin typeface="Futura PT Bold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01</a:t>
            </a:r>
            <a:endParaRPr lang="x-none" dirty="0"/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xmlns="" id="{87C01C5C-ED41-573B-6EF9-0687514380F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882058" y="4848681"/>
            <a:ext cx="363851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x-none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x-none" dirty="0"/>
              <a:t>pt</a:t>
            </a:r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xmlns="" id="{176CAE5E-FDAF-FB59-72B9-9CB5461325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740DF61-F9AF-46A4-A309-B6C95398B836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EB536987-3D6A-4F98-A3CE-19603A45CE8F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xmlns="" id="{D9AF09B6-C012-449D-A473-F9663EC1E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xmlns="" id="{70A9FE3E-070A-45D6-B32F-9A5A4196D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6E39043E-66A6-457F-878F-872F17F84D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4840D0AD-F67B-4D3F-8AA0-630CE5CC914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752E9C12-E8A5-4A1E-898C-80DD8DA0F5C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4987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">
            <a:extLst>
              <a:ext uri="{FF2B5EF4-FFF2-40B4-BE49-F238E27FC236}">
                <a16:creationId xmlns:a16="http://schemas.microsoft.com/office/drawing/2014/main" xmlns="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28AB9FD5-E7BB-3C07-F110-27D390E1168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599965" y="1504968"/>
            <a:ext cx="394621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0540F2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endParaRPr lang="ru-RU" dirty="0"/>
          </a:p>
          <a:p>
            <a:pPr lvl="0"/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72CFBEFC-78C4-3F02-D60A-1D02FF5CD94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599964" y="2522029"/>
            <a:ext cx="4923169" cy="3031046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1600" b="0" i="0">
                <a:latin typeface="Futura PT Book" panose="020B0502020204020303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5pPr>
          </a:lstStyle>
          <a:p>
            <a:pPr lvl="0"/>
            <a:r>
              <a:rPr lang="ru-RU" dirty="0"/>
              <a:t>1</a:t>
            </a:r>
          </a:p>
          <a:p>
            <a:pPr lvl="0"/>
            <a:r>
              <a:rPr lang="ru-RU" dirty="0"/>
              <a:t>2</a:t>
            </a:r>
          </a:p>
          <a:p>
            <a:pPr lvl="0"/>
            <a:r>
              <a:rPr lang="ru-RU" dirty="0"/>
              <a:t>3</a:t>
            </a:r>
          </a:p>
          <a:p>
            <a:pPr lvl="0"/>
            <a:r>
              <a:rPr lang="ru-RU" dirty="0"/>
              <a:t>4</a:t>
            </a:r>
          </a:p>
          <a:p>
            <a:pPr lvl="0"/>
            <a:r>
              <a:rPr lang="ru-RU" dirty="0"/>
              <a:t>5</a:t>
            </a:r>
          </a:p>
          <a:p>
            <a:pPr lvl="0"/>
            <a:r>
              <a:rPr lang="ru-RU" dirty="0"/>
              <a:t>6</a:t>
            </a:r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xmlns="" id="{DDDD87C2-CEC7-3FCF-A5ED-A3FC7FE13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F3280D8-BB97-4559-88E7-A74479FF1729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0B59A041-7CBC-4862-8357-B35A322A3E70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BFBE318D-D8F6-48F6-A504-03E33980E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53EABC2D-BB47-437F-BDE1-C7825A103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DCEA01D-306A-4813-A687-D54447B7E4F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72DD0A9-5044-41F8-8DDB-B6750E549D9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2770D1B-54C9-45FE-885A-2F755CF5B82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7327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">
            <a:extLst>
              <a:ext uri="{FF2B5EF4-FFF2-40B4-BE49-F238E27FC236}">
                <a16:creationId xmlns:a16="http://schemas.microsoft.com/office/drawing/2014/main" xmlns="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28AB9FD5-E7BB-3C07-F110-27D390E1168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599965" y="1504968"/>
            <a:ext cx="394621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0540F2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endParaRPr lang="ru-RU" dirty="0"/>
          </a:p>
          <a:p>
            <a:pPr lvl="0"/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xmlns="" id="{3FB0C1B9-422B-1AEC-DAA3-CEA5F2A9D84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610868" y="2518469"/>
            <a:ext cx="4911207" cy="284693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marL="360000" marR="0" lvl="0" indent="-36000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360000" marR="0" lvl="0" indent="-36000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360000" marR="0" lvl="0" indent="-36000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342900" marR="0" lvl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endParaRPr lang="en-US" dirty="0"/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xmlns="" id="{795B3A4A-4735-77A1-A99B-B57D51C1EF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CEE5B0C-D246-4680-88F7-096913E592A6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B1D63AF9-54FC-47B0-8DF3-114E2036BEDF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39762B7B-61F3-452B-B89E-53EC2819F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0A4D29F0-48B6-4E0B-B6D5-81C97815E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3E173C9-49B3-4693-8306-4037C05B365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E4967DA-6C75-43FA-9349-037130960D8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9025C81-57B7-4A79-96F3-91EF8E94F96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1758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5" userDrawn="1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">
            <a:extLst>
              <a:ext uri="{FF2B5EF4-FFF2-40B4-BE49-F238E27FC236}">
                <a16:creationId xmlns:a16="http://schemas.microsoft.com/office/drawing/2014/main" xmlns="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xmlns="" id="{8AA55C17-AAA9-8F27-B794-6CD8AC86331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00824" y="1504968"/>
            <a:ext cx="4920467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342900" marR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Тема </a:t>
            </a:r>
            <a:r>
              <a:rPr lang="en-US" dirty="0"/>
              <a:t>24</a:t>
            </a:r>
            <a:r>
              <a:rPr lang="ru-RU" dirty="0" err="1"/>
              <a:t>p</a:t>
            </a:r>
            <a:r>
              <a:rPr lang="en-US" dirty="0"/>
              <a:t>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xmlns="" id="{0E32BCE3-3605-62E7-DB71-5B30E64ADA3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600824" y="1980456"/>
            <a:ext cx="4920467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33916E75-535F-2401-3331-18D02CD764F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600824" y="2991648"/>
            <a:ext cx="4920467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342900" marR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 startAt="2"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Тема </a:t>
            </a:r>
            <a:r>
              <a:rPr lang="en-US" dirty="0"/>
              <a:t>24</a:t>
            </a:r>
            <a:r>
              <a:rPr lang="ru-RU" dirty="0" err="1"/>
              <a:t>p</a:t>
            </a:r>
            <a:r>
              <a:rPr lang="en-US" dirty="0"/>
              <a:t>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A91143F2-5B07-5C56-2DB7-D818398B16C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600824" y="3464341"/>
            <a:ext cx="4920467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94842757-3232-3FE6-CBF4-1FC1B80673A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600824" y="4478328"/>
            <a:ext cx="4920467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342900" marR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 startAt="2"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Тема </a:t>
            </a:r>
            <a:r>
              <a:rPr lang="en-US" dirty="0"/>
              <a:t>24</a:t>
            </a:r>
            <a:r>
              <a:rPr lang="ru-RU" dirty="0" err="1"/>
              <a:t>p</a:t>
            </a:r>
            <a:r>
              <a:rPr lang="en-US" dirty="0"/>
              <a:t>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48678FD4-F132-2C32-832E-79FD61EDA4E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600824" y="4953816"/>
            <a:ext cx="4920467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5" name="Заголовок 17">
            <a:extLst>
              <a:ext uri="{FF2B5EF4-FFF2-40B4-BE49-F238E27FC236}">
                <a16:creationId xmlns:a16="http://schemas.microsoft.com/office/drawing/2014/main" xmlns="" id="{DAAB4FDC-FA94-AD40-A560-897C2F29FA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FEB03CF-5CDE-4E85-8F65-CFBC0D0BFBB6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7A7FBDE0-6E0E-4E91-811D-554E6163F21B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E3201F51-A012-40D3-BAF5-73CBADDBD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xmlns="" id="{4BE368CB-1F26-4A9E-A069-EA883F458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AEE0818F-C961-4D6C-94C6-21865A24650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AD207CD-FA9C-4A0D-9512-CA09624FE3C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BF21B4B0-15C1-4803-AF05-5AB1168F769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2409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ца 4">
            <a:extLst>
              <a:ext uri="{FF2B5EF4-FFF2-40B4-BE49-F238E27FC236}">
                <a16:creationId xmlns:a16="http://schemas.microsoft.com/office/drawing/2014/main" xmlns="" id="{6A8634AF-B1A1-F206-93F1-36B71AAE634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15949" y="1487488"/>
            <a:ext cx="10907131" cy="39624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xmlns="" id="{66BF7D05-F973-5656-C9BC-F94D9A2D9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353D544-21AB-427F-BAD1-363599233867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90DC7C86-00AA-4FA8-A7A9-2D45275946F4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76ED4DDC-8428-4F99-B509-ED02B04CB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7C8E4D55-85F5-4B07-9B1B-753577449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27828F1-393D-420A-B00F-375D28B716C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1EEC1CC-6F57-4E08-BBF9-B805F81190A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5C74016-ACD8-409F-9A01-4D3579C7657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8977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иаграмма 5">
            <a:extLst>
              <a:ext uri="{FF2B5EF4-FFF2-40B4-BE49-F238E27FC236}">
                <a16:creationId xmlns:a16="http://schemas.microsoft.com/office/drawing/2014/main" xmlns="" id="{8261F29A-61ED-72D0-1AB8-7AFB63DEFBF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600825" y="1487488"/>
            <a:ext cx="4921250" cy="399758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C63F829F-DA3C-346A-8AA3-71FC75C424C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xmlns="" id="{356907EC-911A-528F-0B9C-3713127159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7D3CFC-B4DC-461F-BE1B-933E350614AF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5E08AEA3-049C-4454-9608-7333F570E420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B68F4F7A-D714-4720-A76E-686E412B5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0B09158C-EAD9-40D5-B693-338B18EBE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E002779-1405-4743-84BE-A9AD36A680A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844165A5-EB7B-4084-8BE8-62365C59C89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143B9E8-CFC3-4BA0-AF83-41999B08DDC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9535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1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06544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C321E51-1A84-7F20-304F-91EA35F8ED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7">
            <a:extLst>
              <a:ext uri="{FF2B5EF4-FFF2-40B4-BE49-F238E27FC236}">
                <a16:creationId xmlns:a16="http://schemas.microsoft.com/office/drawing/2014/main" xmlns="" id="{AD70519A-8D60-C623-D10E-2F7C99C65A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462670"/>
            <a:ext cx="11112000" cy="133626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2 строчки 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BC15573B-ADB4-2A2E-6866-B57DAD7162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3192515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x-none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xmlns="" id="{D7EC432F-D41D-13E9-84C0-5E51F296CC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722839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x-none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7C2832C-8DFD-5225-777B-09DBE68738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1231" y="3382520"/>
            <a:ext cx="3346533" cy="31130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ACA09B7-0B2E-269F-8F9B-81B2578F80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769" y="4969182"/>
            <a:ext cx="1194551" cy="14351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4B5B024-506C-E6B0-4F4B-27C95B6586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1711"/>
          <a:stretch/>
        </p:blipFill>
        <p:spPr>
          <a:xfrm>
            <a:off x="2292349" y="4664810"/>
            <a:ext cx="2448815" cy="20693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1950EC5-DBCB-AD28-F8C6-0C891AFDD41D}"/>
              </a:ext>
            </a:extLst>
          </p:cNvPr>
          <p:cNvSpPr txBox="1"/>
          <p:nvPr userDrawn="1"/>
        </p:nvSpPr>
        <p:spPr>
          <a:xfrm>
            <a:off x="10099234" y="631628"/>
            <a:ext cx="9626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2</a:t>
            </a:r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022 г.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8B31BD8F-727B-3DE1-8E3B-42AE46B40EDE}"/>
              </a:ext>
            </a:extLst>
          </p:cNvPr>
          <p:cNvSpPr/>
          <p:nvPr userDrawn="1"/>
        </p:nvSpPr>
        <p:spPr>
          <a:xfrm>
            <a:off x="9509164" y="553075"/>
            <a:ext cx="2142836" cy="5292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86E1EEA-94EA-0C63-CF09-FD08C9668FF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82518" y="4973246"/>
            <a:ext cx="1410947" cy="13541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1075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9F84-605B-4CF6-9EEF-747492B1928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6371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35021FB-18B0-868E-7C6E-7255FCCAF27C}"/>
              </a:ext>
            </a:extLst>
          </p:cNvPr>
          <p:cNvSpPr txBox="1"/>
          <p:nvPr userDrawn="1"/>
        </p:nvSpPr>
        <p:spPr>
          <a:xfrm>
            <a:off x="512197" y="3567677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44" y="1788070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4466161"/>
            <a:ext cx="1851839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6059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E292435-8D81-0E5C-A4AB-B73954B3358F}"/>
              </a:ext>
            </a:extLst>
          </p:cNvPr>
          <p:cNvSpPr txBox="1"/>
          <p:nvPr userDrawn="1"/>
        </p:nvSpPr>
        <p:spPr>
          <a:xfrm>
            <a:off x="512197" y="3567677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D870BDD-B4C9-72EF-D012-44FA023191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44" y="1788070"/>
            <a:ext cx="1194551" cy="14351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F051AC3-8FBF-978A-B51C-D0EB37C4D9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4466161"/>
            <a:ext cx="1851839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5370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2E91796-DB77-304A-1C0B-BB2E53031BCB}"/>
              </a:ext>
            </a:extLst>
          </p:cNvPr>
          <p:cNvSpPr txBox="1"/>
          <p:nvPr userDrawn="1"/>
        </p:nvSpPr>
        <p:spPr>
          <a:xfrm>
            <a:off x="512197" y="3567677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452FAC4-0E1A-E279-5F36-7BD68D389A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44" y="1788070"/>
            <a:ext cx="1194551" cy="14351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3CA466D-BC0E-5958-50FE-04BA42819C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4466161"/>
            <a:ext cx="1851839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8641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35021FB-18B0-868E-7C6E-7255FCCAF27C}"/>
              </a:ext>
            </a:extLst>
          </p:cNvPr>
          <p:cNvSpPr txBox="1"/>
          <p:nvPr userDrawn="1"/>
        </p:nvSpPr>
        <p:spPr>
          <a:xfrm>
            <a:off x="9627443" y="3556126"/>
            <a:ext cx="1948214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(985) 457-67-15</a:t>
            </a:r>
            <a:b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</a:b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info@fmc-spo.ru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3397FA7-B051-439C-9628-7AAAD4DF25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627443" y="2500009"/>
            <a:ext cx="1879642" cy="8018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E9A94AE-DA1E-4D68-A26F-051FB81572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665595" y="4458474"/>
            <a:ext cx="1856480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2745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5324205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35021FB-18B0-868E-7C6E-7255FCCAF27C}"/>
              </a:ext>
            </a:extLst>
          </p:cNvPr>
          <p:cNvSpPr txBox="1"/>
          <p:nvPr userDrawn="1"/>
        </p:nvSpPr>
        <p:spPr>
          <a:xfrm>
            <a:off x="9627443" y="3559990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890" y="1952626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246" y="4458474"/>
            <a:ext cx="1851839" cy="1851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9499120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35021FB-18B0-868E-7C6E-7255FCCAF27C}"/>
              </a:ext>
            </a:extLst>
          </p:cNvPr>
          <p:cNvSpPr txBox="1"/>
          <p:nvPr userDrawn="1"/>
        </p:nvSpPr>
        <p:spPr>
          <a:xfrm>
            <a:off x="9627443" y="3559990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890" y="1952626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246" y="4458474"/>
            <a:ext cx="1851839" cy="1851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134623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35021FB-18B0-868E-7C6E-7255FCCAF27C}"/>
              </a:ext>
            </a:extLst>
          </p:cNvPr>
          <p:cNvSpPr txBox="1"/>
          <p:nvPr userDrawn="1"/>
        </p:nvSpPr>
        <p:spPr>
          <a:xfrm>
            <a:off x="9627443" y="3559990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890" y="1952626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246" y="4458474"/>
            <a:ext cx="1851839" cy="1851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8497847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4197475-3F8F-212E-3783-0FA79036DCA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2B90400-7407-F9C0-DCC3-2DEE84F9D2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1231" y="3382520"/>
            <a:ext cx="3346533" cy="311305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1A52CBD-5525-001E-7606-4D82735493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769" y="4969182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9574AD1-9BB7-C8F4-4589-F855F067E9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0536"/>
          <a:stretch/>
        </p:blipFill>
        <p:spPr>
          <a:xfrm>
            <a:off x="2292349" y="4664810"/>
            <a:ext cx="2498136" cy="206932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63D29BB-378C-8182-6ACE-C9A82E45B8C3}"/>
              </a:ext>
            </a:extLst>
          </p:cNvPr>
          <p:cNvSpPr txBox="1"/>
          <p:nvPr userDrawn="1"/>
        </p:nvSpPr>
        <p:spPr>
          <a:xfrm>
            <a:off x="10099234" y="631628"/>
            <a:ext cx="9626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2</a:t>
            </a:r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022 г.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CCD4BD63-8859-E2F8-847A-70F66A41F9CE}"/>
              </a:ext>
            </a:extLst>
          </p:cNvPr>
          <p:cNvSpPr/>
          <p:nvPr userDrawn="1"/>
        </p:nvSpPr>
        <p:spPr>
          <a:xfrm>
            <a:off x="9509164" y="553075"/>
            <a:ext cx="2142836" cy="5292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7">
            <a:extLst>
              <a:ext uri="{FF2B5EF4-FFF2-40B4-BE49-F238E27FC236}">
                <a16:creationId xmlns:a16="http://schemas.microsoft.com/office/drawing/2014/main" xmlns="" id="{3405C149-588F-07CD-4C8B-BC21FB2CE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462670"/>
            <a:ext cx="11112000" cy="133626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2 строчки 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xmlns="" id="{9CA37D3A-3269-9E47-FDF0-210F07C9F7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3192515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x-none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xmlns="" id="{6BC6CD7C-D6F6-F3C8-79C0-E3213AE1EF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722839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x-none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433D0739-C923-D7CA-1AB8-A04777EBBC6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82518" y="4973246"/>
            <a:ext cx="1410947" cy="13541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472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1A38995-6679-6687-0DCA-954187F5EF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CA80E89-87BB-ED97-245E-4D84CF794B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0673" y="2849635"/>
            <a:ext cx="2951631" cy="354605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B58F560-29EB-8305-EB2C-997674CFB5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sp>
        <p:nvSpPr>
          <p:cNvPr id="13" name="Заголовок 17">
            <a:extLst>
              <a:ext uri="{FF2B5EF4-FFF2-40B4-BE49-F238E27FC236}">
                <a16:creationId xmlns:a16="http://schemas.microsoft.com/office/drawing/2014/main" xmlns="" id="{F0A7E869-D66C-3025-90A9-A07F6DDE1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7D787444-0B2E-7F71-BA11-369E77918B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x-none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6F7F3F0F-E424-A105-714A-28198645F5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x-none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895244C-78F1-4C00-9824-B526606FC0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D33496C-54DA-4AEC-AFF8-29259EA0392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299336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orient="horz" pos="3155" userDrawn="1">
          <p15:clr>
            <a:srgbClr val="FBAE40"/>
          </p15:clr>
        </p15:guide>
        <p15:guide id="3" orient="horz" pos="389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1A38995-6679-6687-0DCA-954187F5EF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CA80E89-87BB-ED97-245E-4D84CF794B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8494" y="5005226"/>
            <a:ext cx="979890" cy="11772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B58F560-29EB-8305-EB2C-997674CFB5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sp>
        <p:nvSpPr>
          <p:cNvPr id="13" name="Заголовок 17">
            <a:extLst>
              <a:ext uri="{FF2B5EF4-FFF2-40B4-BE49-F238E27FC236}">
                <a16:creationId xmlns:a16="http://schemas.microsoft.com/office/drawing/2014/main" xmlns="" id="{F0A7E869-D66C-3025-90A9-A07F6DDE1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7D787444-0B2E-7F71-BA11-369E77918B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x-none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6F7F3F0F-E424-A105-714A-28198645F5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x-none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895244C-78F1-4C00-9824-B526606FC0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D33496C-54DA-4AEC-AFF8-29259EA0392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165281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orient="horz" pos="3155" userDrawn="1">
          <p15:clr>
            <a:srgbClr val="FBAE40"/>
          </p15:clr>
        </p15:guide>
        <p15:guide id="3" orient="horz" pos="389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BB9DCB7-8E43-5B38-0428-2006E68943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66D52EB-DB69-36C2-D186-D7EA9C2E8C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0673" y="2849635"/>
            <a:ext cx="2951631" cy="3546056"/>
          </a:xfrm>
          <a:prstGeom prst="rect">
            <a:avLst/>
          </a:prstGeom>
        </p:spPr>
      </p:pic>
      <p:sp>
        <p:nvSpPr>
          <p:cNvPr id="7" name="Заголовок 17">
            <a:extLst>
              <a:ext uri="{FF2B5EF4-FFF2-40B4-BE49-F238E27FC236}">
                <a16:creationId xmlns:a16="http://schemas.microsoft.com/office/drawing/2014/main" xmlns="" id="{308EABC0-7BC4-3F02-67FE-13B1259ECC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85241CA0-DFD4-32F5-4E41-AAF2D41D2D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x-none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1EA968F9-6156-FC71-054C-43A2477A72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x-none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CD1964B-94F8-4DBC-B554-4A752A365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6F24F6F-3D14-444A-837F-646BE9DDF1F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448513A-D226-404A-8F5D-715AC79C391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989932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25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1A982BD-72E0-8455-1324-2DC16F3D06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70673" y="2849635"/>
            <a:ext cx="2951631" cy="3546056"/>
          </a:xfrm>
          <a:prstGeom prst="rect">
            <a:avLst/>
          </a:prstGeom>
        </p:spPr>
      </p:pic>
      <p:sp>
        <p:nvSpPr>
          <p:cNvPr id="13" name="Заголовок 17">
            <a:extLst>
              <a:ext uri="{FF2B5EF4-FFF2-40B4-BE49-F238E27FC236}">
                <a16:creationId xmlns:a16="http://schemas.microsoft.com/office/drawing/2014/main" xmlns="" id="{326C2DA4-14F0-9969-65DE-6FB3625059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0DE44B1B-533A-FA2D-C033-B570478CEE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x-none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62600601-2A26-FCCD-B55E-507CB9BDC9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x-none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9032966-800C-4B66-968D-2B44E9992D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F5E302B-12AE-4FFE-BD39-7AC4610390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2DD9548-2EAD-49CF-B1F7-30B2F6F7DE0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9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ые 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79293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4004">
          <p15:clr>
            <a:srgbClr val="FBAE40"/>
          </p15:clr>
        </p15:guide>
        <p15:guide id="4" pos="725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44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85" r:id="rId6"/>
    <p:sldLayoutId id="2147483654" r:id="rId7"/>
    <p:sldLayoutId id="2147483655" r:id="rId8"/>
    <p:sldLayoutId id="2147483656" r:id="rId9"/>
    <p:sldLayoutId id="2147483683" r:id="rId10"/>
    <p:sldLayoutId id="214748368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89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84" r:id="rId3"/>
    <p:sldLayoutId id="2147483686" r:id="rId4"/>
    <p:sldLayoutId id="2147483659" r:id="rId5"/>
    <p:sldLayoutId id="2147483660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70" r:id="rId14"/>
    <p:sldLayoutId id="2147483672" r:id="rId15"/>
    <p:sldLayoutId id="2147483669" r:id="rId16"/>
    <p:sldLayoutId id="2147483673" r:id="rId17"/>
    <p:sldLayoutId id="2147483671" r:id="rId18"/>
    <p:sldLayoutId id="214748368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88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9" r:id="rId5"/>
    <p:sldLayoutId id="2147483680" r:id="rId6"/>
    <p:sldLayoutId id="2147483687" r:id="rId7"/>
    <p:sldLayoutId id="2147483681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mk.yanao.ru/activity/38209/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A1256B-54D7-18A5-1A20-BBEFBF7C5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7" y="473529"/>
            <a:ext cx="11013622" cy="1551194"/>
          </a:xfrm>
        </p:spPr>
        <p:txBody>
          <a:bodyPr anchor="t"/>
          <a:lstStyle/>
          <a:p>
            <a:pPr>
              <a:spcAft>
                <a:spcPts val="800"/>
              </a:spcAft>
            </a:pPr>
            <a:r>
              <a:rPr lang="ru-RU" sz="2800" dirty="0">
                <a:latin typeface="Century Gothic" panose="020B0502020202020204" pitchFamily="34" charset="0"/>
              </a:rPr>
              <a:t>Государственное бюджетное профессиональное  образовательное учреждение Ямало-Ненецкого автономного округа </a:t>
            </a:r>
            <a:br>
              <a:rPr lang="ru-RU" sz="2800" dirty="0">
                <a:latin typeface="Century Gothic" panose="020B0502020202020204" pitchFamily="34" charset="0"/>
              </a:rPr>
            </a:br>
            <a:r>
              <a:rPr lang="ru-RU" sz="2800" dirty="0">
                <a:latin typeface="Century Gothic" panose="020B0502020202020204" pitchFamily="34" charset="0"/>
              </a:rPr>
              <a:t>«</a:t>
            </a:r>
            <a:r>
              <a:rPr lang="ru-RU" sz="2800" dirty="0" err="1">
                <a:latin typeface="Century Gothic" panose="020B0502020202020204" pitchFamily="34" charset="0"/>
              </a:rPr>
              <a:t>Ямальский</a:t>
            </a:r>
            <a:r>
              <a:rPr lang="ru-RU" sz="2800" dirty="0">
                <a:latin typeface="Century Gothic" panose="020B0502020202020204" pitchFamily="34" charset="0"/>
              </a:rPr>
              <a:t> многопрофильный </a:t>
            </a:r>
            <a:r>
              <a:rPr lang="ru-RU" sz="2800" dirty="0" smtClean="0">
                <a:latin typeface="Century Gothic" panose="020B0502020202020204" pitchFamily="34" charset="0"/>
              </a:rPr>
              <a:t>колледж»</a:t>
            </a:r>
            <a:endParaRPr lang="ru-RU" sz="2800" dirty="0">
              <a:latin typeface="Century Gothic" panose="020B050202020202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C5C4926-AD79-4A83-9DEE-489E0387A3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9663" y="2555421"/>
            <a:ext cx="10980965" cy="39944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latin typeface="Century Gothic" panose="020B0502020202020204" pitchFamily="34" charset="0"/>
              </a:rPr>
              <a:t>Практика трудоустройства участников конкурсов «</a:t>
            </a:r>
            <a:r>
              <a:rPr lang="ru-RU" b="1" dirty="0" err="1" smtClean="0">
                <a:latin typeface="Century Gothic" panose="020B0502020202020204" pitchFamily="34" charset="0"/>
              </a:rPr>
              <a:t>Абилимпикс</a:t>
            </a:r>
            <a:r>
              <a:rPr lang="ru-RU" b="1" dirty="0" smtClean="0">
                <a:latin typeface="Century Gothic" panose="020B0502020202020204" pitchFamily="34" charset="0"/>
              </a:rPr>
              <a:t>»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latin typeface="Century Gothic" panose="020B0502020202020204" pitchFamily="34" charset="0"/>
              </a:rPr>
              <a:t>в Ямало-Ненецком автономном округе 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08E3B258-A03C-4079-8702-36B9E09642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4350" y="3608615"/>
            <a:ext cx="6515100" cy="501952"/>
          </a:xfrm>
        </p:spPr>
        <p:txBody>
          <a:bodyPr/>
          <a:lstStyle/>
          <a:p>
            <a:r>
              <a:rPr lang="ru-RU" dirty="0">
                <a:latin typeface="Century Gothic" panose="020B0502020202020204" pitchFamily="34" charset="0"/>
              </a:rPr>
              <a:t>Исполнитель: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Century Gothic" panose="020B0502020202020204" pitchFamily="34" charset="0"/>
              </a:rPr>
              <a:t>Ганина М.М.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Century Gothic" panose="020B0502020202020204" pitchFamily="34" charset="0"/>
              </a:rPr>
              <a:t>начальник ЦРД «</a:t>
            </a:r>
            <a:r>
              <a:rPr lang="ru-RU" dirty="0" err="1">
                <a:latin typeface="Century Gothic" panose="020B0502020202020204" pitchFamily="34" charset="0"/>
              </a:rPr>
              <a:t>Абилимпикс</a:t>
            </a:r>
            <a:r>
              <a:rPr lang="ru-RU" dirty="0">
                <a:latin typeface="Century Gothic" panose="020B0502020202020204" pitchFamily="34" charset="0"/>
              </a:rPr>
              <a:t>»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046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Введение</a:t>
            </a:r>
            <a:r>
              <a:rPr lang="ru-RU" sz="4400" b="1" dirty="0">
                <a:latin typeface="Century Gothic" panose="020B0502020202020204" pitchFamily="34" charset="0"/>
              </a:rPr>
              <a:t/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995FE15-42C4-6A37-6376-44C13DE07DB8}"/>
              </a:ext>
            </a:extLst>
          </p:cNvPr>
          <p:cNvSpPr txBox="1"/>
          <p:nvPr/>
        </p:nvSpPr>
        <p:spPr>
          <a:xfrm>
            <a:off x="515884" y="1038339"/>
            <a:ext cx="636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</a:rPr>
              <a:t>Цели и задачи, на решение которых направлена региональная практика</a:t>
            </a:r>
            <a:endParaRPr lang="ru-RU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3CD72FC-06E7-749D-1E54-D85F4AA670AD}"/>
              </a:ext>
            </a:extLst>
          </p:cNvPr>
          <p:cNvSpPr txBox="1"/>
          <p:nvPr/>
        </p:nvSpPr>
        <p:spPr>
          <a:xfrm>
            <a:off x="515884" y="4444484"/>
            <a:ext cx="6362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latin typeface="Century Gothic" panose="020B0502020202020204" pitchFamily="34" charset="0"/>
            </a:endParaRPr>
          </a:p>
          <a:p>
            <a:endParaRPr lang="ru-RU" sz="2000" b="1" dirty="0" smtClean="0">
              <a:latin typeface="Century Gothic" panose="020B0502020202020204" pitchFamily="34" charset="0"/>
            </a:endParaRPr>
          </a:p>
          <a:p>
            <a:r>
              <a:rPr lang="ru-RU" sz="2000" b="1" dirty="0" smtClean="0">
                <a:latin typeface="Century Gothic" panose="020B0502020202020204" pitchFamily="34" charset="0"/>
              </a:rPr>
              <a:t>          Целевая </a:t>
            </a:r>
            <a:r>
              <a:rPr lang="ru-RU" sz="2000" b="1" dirty="0">
                <a:latin typeface="Century Gothic" panose="020B0502020202020204" pitchFamily="34" charset="0"/>
              </a:rPr>
              <a:t>аудитория</a:t>
            </a:r>
            <a:endParaRPr lang="ru-RU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55E34AE-3BF8-28C7-30F8-0428080CA036}"/>
              </a:ext>
            </a:extLst>
          </p:cNvPr>
          <p:cNvSpPr txBox="1"/>
          <p:nvPr/>
        </p:nvSpPr>
        <p:spPr>
          <a:xfrm>
            <a:off x="1231900" y="1989105"/>
            <a:ext cx="99205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Century Gothic" pitchFamily="34" charset="0"/>
              </a:rPr>
              <a:t>Цель: социализация </a:t>
            </a:r>
            <a:r>
              <a:rPr lang="ru-RU" dirty="0">
                <a:latin typeface="Century Gothic" pitchFamily="34" charset="0"/>
              </a:rPr>
              <a:t>обучающихся с инвалидностью и лиц с </a:t>
            </a:r>
            <a:r>
              <a:rPr lang="ru-RU" dirty="0" smtClean="0">
                <a:latin typeface="Century Gothic" pitchFamily="34" charset="0"/>
              </a:rPr>
              <a:t>ограниченными возможностями здоровья, </a:t>
            </a:r>
            <a:r>
              <a:rPr lang="ru-RU" dirty="0">
                <a:latin typeface="Century Gothic" pitchFamily="34" charset="0"/>
              </a:rPr>
              <a:t>качественное трудоустройство выпускников по полученным </a:t>
            </a:r>
            <a:r>
              <a:rPr lang="ru-RU" dirty="0" smtClean="0">
                <a:latin typeface="Century Gothic" pitchFamily="34" charset="0"/>
              </a:rPr>
              <a:t>профессиям</a:t>
            </a:r>
          </a:p>
          <a:p>
            <a:pPr algn="just"/>
            <a:endParaRPr lang="ru-RU" dirty="0" smtClean="0">
              <a:latin typeface="Century Gothic" pitchFamily="34" charset="0"/>
            </a:endParaRPr>
          </a:p>
          <a:p>
            <a:pPr algn="just"/>
            <a:endParaRPr lang="ru-RU" dirty="0">
              <a:latin typeface="Century Gothic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2E34796-9883-97A4-32D1-AEEE5702EB6B}"/>
              </a:ext>
            </a:extLst>
          </p:cNvPr>
          <p:cNvSpPr txBox="1"/>
          <p:nvPr/>
        </p:nvSpPr>
        <p:spPr>
          <a:xfrm>
            <a:off x="1231900" y="2799940"/>
            <a:ext cx="99205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Задачи: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1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.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Привлечение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максимального количества участников в движение «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Абилимпикс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»</a:t>
            </a:r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2.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Формирование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необходимой материально-технической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базы</a:t>
            </a:r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3.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Организация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тренировочного и соревновательного процессов, их интеграция с учебным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процессом</a:t>
            </a:r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4.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Привлечение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партнеров - работодателей и спонсоров в «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Абилимпикс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»</a:t>
            </a:r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60EE64F-E65D-619E-E042-8F662E7A4B9A}"/>
              </a:ext>
            </a:extLst>
          </p:cNvPr>
          <p:cNvSpPr txBox="1"/>
          <p:nvPr/>
        </p:nvSpPr>
        <p:spPr>
          <a:xfrm>
            <a:off x="1231900" y="5101288"/>
            <a:ext cx="9920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 smtClean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Обучающиеся или выпускники, имеющие статус инвалидности и/или лиц с ограниченными возможностями здоровья</a:t>
            </a:r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Равнобедренный треугольник 22">
            <a:extLst>
              <a:ext uri="{FF2B5EF4-FFF2-40B4-BE49-F238E27FC236}">
                <a16:creationId xmlns:a16="http://schemas.microsoft.com/office/drawing/2014/main" xmlns="" id="{31792A67-0AD2-3DD9-D7B3-B205D066407C}"/>
              </a:ext>
            </a:extLst>
          </p:cNvPr>
          <p:cNvSpPr/>
          <p:nvPr/>
        </p:nvSpPr>
        <p:spPr>
          <a:xfrm rot="5400000">
            <a:off x="787767" y="2073403"/>
            <a:ext cx="354937" cy="2730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>
            <a:extLst>
              <a:ext uri="{FF2B5EF4-FFF2-40B4-BE49-F238E27FC236}">
                <a16:creationId xmlns:a16="http://schemas.microsoft.com/office/drawing/2014/main" xmlns="" id="{216F6713-6053-B2F9-12B8-C8A991968496}"/>
              </a:ext>
            </a:extLst>
          </p:cNvPr>
          <p:cNvSpPr/>
          <p:nvPr/>
        </p:nvSpPr>
        <p:spPr>
          <a:xfrm rot="5400000">
            <a:off x="787767" y="5142232"/>
            <a:ext cx="354937" cy="27305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xmlns="" id="{4DDE9685-2BF5-4202-B587-C68248271D66}"/>
              </a:ext>
            </a:extLst>
          </p:cNvPr>
          <p:cNvSpPr/>
          <p:nvPr/>
        </p:nvSpPr>
        <p:spPr>
          <a:xfrm rot="5400000">
            <a:off x="787767" y="3120469"/>
            <a:ext cx="354937" cy="2730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954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dirty="0">
                <a:solidFill>
                  <a:schemeClr val="accent2"/>
                </a:solidFill>
                <a:latin typeface="Century Gothic" panose="020B0502020202020204" pitchFamily="34" charset="0"/>
              </a:rPr>
              <a:t>Описание программных направлений</a:t>
            </a:r>
            <a:r>
              <a:rPr lang="ru-RU" sz="4400" b="1" dirty="0">
                <a:latin typeface="Century Gothic" panose="020B0502020202020204" pitchFamily="34" charset="0"/>
              </a:rPr>
              <a:t/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7ED98DC-0A34-4ADB-B06E-552A041AFBAD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8832193-B036-4F46-BEE9-B3120F1BE346}"/>
              </a:ext>
            </a:extLst>
          </p:cNvPr>
          <p:cNvSpPr txBox="1"/>
          <p:nvPr/>
        </p:nvSpPr>
        <p:spPr>
          <a:xfrm>
            <a:off x="528637" y="1792030"/>
            <a:ext cx="835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384950954"/>
              </p:ext>
            </p:extLst>
          </p:nvPr>
        </p:nvGraphicFramePr>
        <p:xfrm>
          <a:off x="4970007" y="2686050"/>
          <a:ext cx="6049738" cy="1820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85799" y="1351866"/>
            <a:ext cx="10891157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Century Gothic" pitchFamily="34" charset="0"/>
                <a:cs typeface="Times New Roman" pitchFamily="18" charset="0"/>
              </a:rPr>
              <a:t>I</a:t>
            </a:r>
            <a:r>
              <a:rPr lang="ru-RU" sz="1600" dirty="0">
                <a:latin typeface="Century Gothic" pitchFamily="34" charset="0"/>
                <a:cs typeface="Times New Roman" pitchFamily="18" charset="0"/>
              </a:rPr>
              <a:t>. Усиление роли работодателей </a:t>
            </a:r>
            <a:r>
              <a:rPr lang="ru-RU" sz="1600" dirty="0" smtClean="0">
                <a:latin typeface="Century Gothic" pitchFamily="34" charset="0"/>
                <a:cs typeface="Times New Roman" pitchFamily="18" charset="0"/>
              </a:rPr>
              <a:t>в чемпионатном движении «</a:t>
            </a:r>
            <a:r>
              <a:rPr lang="ru-RU" sz="1600" dirty="0" err="1" smtClean="0">
                <a:latin typeface="Century Gothic" pitchFamily="34" charset="0"/>
                <a:cs typeface="Times New Roman" pitchFamily="18" charset="0"/>
              </a:rPr>
              <a:t>Абилимпикс</a:t>
            </a:r>
            <a:r>
              <a:rPr lang="ru-RU" sz="1600" dirty="0" smtClean="0">
                <a:latin typeface="Century Gothic" pitchFamily="34" charset="0"/>
                <a:cs typeface="Times New Roman" pitchFamily="18" charset="0"/>
              </a:rPr>
              <a:t>»: </a:t>
            </a:r>
            <a:r>
              <a:rPr lang="ru-RU" sz="1600" dirty="0">
                <a:latin typeface="Century Gothic" pitchFamily="34" charset="0"/>
                <a:cs typeface="Times New Roman" pitchFamily="18" charset="0"/>
              </a:rPr>
              <a:t>выступают в качестве экспертов </a:t>
            </a:r>
            <a:r>
              <a:rPr lang="ru-RU" sz="1600" dirty="0" smtClean="0">
                <a:latin typeface="Century Gothic" pitchFamily="34" charset="0"/>
                <a:cs typeface="Times New Roman" pitchFamily="18" charset="0"/>
              </a:rPr>
              <a:t>чемпионата, предоставление ими расходных материалов, последующее трудоустройство выпускников </a:t>
            </a:r>
            <a:r>
              <a:rPr lang="ru-RU" sz="1600" dirty="0">
                <a:latin typeface="Century Gothic" pitchFamily="34" charset="0"/>
                <a:cs typeface="Times New Roman" pitchFamily="18" charset="0"/>
              </a:rPr>
              <a:t>с </a:t>
            </a:r>
            <a:r>
              <a:rPr lang="ru-RU" sz="1600" dirty="0" smtClean="0">
                <a:latin typeface="Century Gothic" pitchFamily="34" charset="0"/>
                <a:cs typeface="Times New Roman" pitchFamily="18" charset="0"/>
              </a:rPr>
              <a:t>инвалидностью и/или с ограниченными возможностями здоровья.</a:t>
            </a:r>
            <a:endParaRPr lang="ru-RU" sz="1600" dirty="0">
              <a:latin typeface="Century Gothic" pitchFamily="34" charset="0"/>
              <a:cs typeface="Times New Roman" pitchFamily="18" charset="0"/>
            </a:endParaRPr>
          </a:p>
          <a:p>
            <a:endParaRPr lang="ru-RU" sz="1600" dirty="0" smtClean="0">
              <a:latin typeface="Century Gothic" pitchFamily="34" charset="0"/>
              <a:cs typeface="Times New Roman" pitchFamily="18" charset="0"/>
            </a:endParaRPr>
          </a:p>
          <a:p>
            <a:r>
              <a:rPr lang="en-US" sz="1600" dirty="0" smtClean="0">
                <a:latin typeface="Century Gothic" pitchFamily="34" charset="0"/>
                <a:cs typeface="Times New Roman" pitchFamily="18" charset="0"/>
              </a:rPr>
              <a:t>II</a:t>
            </a:r>
            <a:r>
              <a:rPr lang="ru-RU" sz="1600" dirty="0" smtClean="0">
                <a:latin typeface="Century Gothic" pitchFamily="34" charset="0"/>
                <a:cs typeface="Times New Roman" pitchFamily="18" charset="0"/>
              </a:rPr>
              <a:t>. Привлечение региональных корпораций и организаций в  качестве спонсоров. Например, </a:t>
            </a:r>
          </a:p>
          <a:p>
            <a:pPr algn="just"/>
            <a:r>
              <a:rPr lang="ru-RU" sz="1600" dirty="0">
                <a:latin typeface="Century Gothic" pitchFamily="34" charset="0"/>
                <a:cs typeface="Times New Roman" pitchFamily="18" charset="0"/>
              </a:rPr>
              <a:t>ОАО «</a:t>
            </a:r>
            <a:r>
              <a:rPr lang="ru-RU" sz="1600" dirty="0" err="1">
                <a:latin typeface="Century Gothic" pitchFamily="34" charset="0"/>
                <a:cs typeface="Times New Roman" pitchFamily="18" charset="0"/>
              </a:rPr>
              <a:t>Севернефтегазпром</a:t>
            </a:r>
            <a:r>
              <a:rPr lang="ru-RU" sz="1600" dirty="0">
                <a:latin typeface="Century Gothic" pitchFamily="34" charset="0"/>
                <a:cs typeface="Times New Roman" pitchFamily="18" charset="0"/>
              </a:rPr>
              <a:t>»</a:t>
            </a:r>
          </a:p>
          <a:p>
            <a:pPr algn="just"/>
            <a:r>
              <a:rPr lang="ru-RU" sz="1600" dirty="0">
                <a:latin typeface="Century Gothic" pitchFamily="34" charset="0"/>
                <a:cs typeface="Times New Roman" pitchFamily="18" charset="0"/>
              </a:rPr>
              <a:t>ООО «</a:t>
            </a:r>
            <a:r>
              <a:rPr lang="ru-RU" sz="1600" dirty="0" err="1">
                <a:latin typeface="Century Gothic" pitchFamily="34" charset="0"/>
                <a:cs typeface="Times New Roman" pitchFamily="18" charset="0"/>
              </a:rPr>
              <a:t>Уренгойдорстрой</a:t>
            </a:r>
            <a:r>
              <a:rPr lang="ru-RU" sz="1600" dirty="0">
                <a:latin typeface="Century Gothic" pitchFamily="34" charset="0"/>
                <a:cs typeface="Times New Roman" pitchFamily="18" charset="0"/>
              </a:rPr>
              <a:t>»</a:t>
            </a:r>
          </a:p>
          <a:p>
            <a:pPr algn="just"/>
            <a:r>
              <a:rPr lang="ru-RU" sz="1600" dirty="0">
                <a:latin typeface="Century Gothic" pitchFamily="34" charset="0"/>
                <a:cs typeface="Times New Roman" pitchFamily="18" charset="0"/>
              </a:rPr>
              <a:t>АО «</a:t>
            </a:r>
            <a:r>
              <a:rPr lang="ru-RU" sz="1600" dirty="0" err="1">
                <a:latin typeface="Century Gothic" pitchFamily="34" charset="0"/>
                <a:cs typeface="Times New Roman" pitchFamily="18" charset="0"/>
              </a:rPr>
              <a:t>Салехардэнерго</a:t>
            </a:r>
            <a:r>
              <a:rPr lang="ru-RU" sz="1600" dirty="0">
                <a:latin typeface="Century Gothic" pitchFamily="34" charset="0"/>
                <a:cs typeface="Times New Roman" pitchFamily="18" charset="0"/>
              </a:rPr>
              <a:t>»</a:t>
            </a:r>
          </a:p>
          <a:p>
            <a:pPr algn="just"/>
            <a:r>
              <a:rPr lang="ru-RU" sz="1600" dirty="0">
                <a:latin typeface="Century Gothic" pitchFamily="34" charset="0"/>
                <a:cs typeface="Times New Roman" pitchFamily="18" charset="0"/>
              </a:rPr>
              <a:t>ООО «</a:t>
            </a:r>
            <a:r>
              <a:rPr lang="ru-RU" sz="1600" dirty="0" err="1">
                <a:latin typeface="Century Gothic" pitchFamily="34" charset="0"/>
                <a:cs typeface="Times New Roman" pitchFamily="18" charset="0"/>
              </a:rPr>
              <a:t>Абитек</a:t>
            </a:r>
            <a:r>
              <a:rPr lang="ru-RU" sz="1600" dirty="0">
                <a:latin typeface="Century Gothic" pitchFamily="34" charset="0"/>
                <a:cs typeface="Times New Roman" pitchFamily="18" charset="0"/>
              </a:rPr>
              <a:t>»</a:t>
            </a:r>
          </a:p>
          <a:p>
            <a:pPr algn="just"/>
            <a:r>
              <a:rPr lang="ru-RU" sz="1600" dirty="0">
                <a:latin typeface="Century Gothic" pitchFamily="34" charset="0"/>
                <a:cs typeface="Times New Roman" pitchFamily="18" charset="0"/>
              </a:rPr>
              <a:t>АО «Газпромбанк»</a:t>
            </a:r>
          </a:p>
          <a:p>
            <a:pPr algn="just"/>
            <a:r>
              <a:rPr lang="ru-RU" sz="1600" dirty="0">
                <a:latin typeface="Century Gothic" pitchFamily="34" charset="0"/>
                <a:cs typeface="Times New Roman" pitchFamily="18" charset="0"/>
              </a:rPr>
              <a:t>ПАО «ВТБ</a:t>
            </a:r>
            <a:r>
              <a:rPr lang="ru-RU" sz="1600" dirty="0" smtClean="0">
                <a:latin typeface="Century Gothic" pitchFamily="34" charset="0"/>
                <a:cs typeface="Times New Roman" pitchFamily="18" charset="0"/>
              </a:rPr>
              <a:t>»</a:t>
            </a:r>
          </a:p>
          <a:p>
            <a:pPr algn="just"/>
            <a:endParaRPr lang="ru-RU" sz="1600" dirty="0">
              <a:latin typeface="Century Gothic" pitchFamily="34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Century Gothic" pitchFamily="34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Century Gothic" pitchFamily="34" charset="0"/>
                <a:cs typeface="Times New Roman" pitchFamily="18" charset="0"/>
              </a:rPr>
              <a:t>III</a:t>
            </a:r>
            <a:r>
              <a:rPr lang="ru-RU" sz="1600" dirty="0" smtClean="0">
                <a:latin typeface="Century Gothic" pitchFamily="34" charset="0"/>
                <a:cs typeface="Times New Roman" pitchFamily="18" charset="0"/>
              </a:rPr>
              <a:t>. Совместная работа с департаментом занятости населения Ямало-Ненецкого автономного округа  и отделами ГКУ «Центр занятости населения» в муниципалитетах. </a:t>
            </a:r>
          </a:p>
          <a:p>
            <a:pPr algn="just"/>
            <a:r>
              <a:rPr lang="ru-RU" sz="1600" dirty="0" smtClean="0">
                <a:latin typeface="Century Gothic" pitchFamily="34" charset="0"/>
                <a:cs typeface="Times New Roman" pitchFamily="18" charset="0"/>
              </a:rPr>
              <a:t>Заключено 8 соглашений </a:t>
            </a:r>
            <a:r>
              <a:rPr lang="en-US" sz="1600" dirty="0">
                <a:latin typeface="Century Gothic" pitchFamily="34" charset="0"/>
                <a:cs typeface="Times New Roman" pitchFamily="18" charset="0"/>
                <a:hlinkClick r:id="rId3"/>
              </a:rPr>
              <a:t>https://ymk.yanao.ru/activity/38209</a:t>
            </a:r>
            <a:r>
              <a:rPr lang="en-US" sz="1600" dirty="0" smtClean="0">
                <a:latin typeface="Century Gothic" pitchFamily="34" charset="0"/>
                <a:cs typeface="Times New Roman" pitchFamily="18" charset="0"/>
                <a:hlinkClick r:id="rId3"/>
              </a:rPr>
              <a:t>/</a:t>
            </a:r>
            <a:r>
              <a:rPr lang="ru-RU" sz="1600" dirty="0" smtClean="0">
                <a:latin typeface="Century Gothic" pitchFamily="34" charset="0"/>
                <a:cs typeface="Times New Roman" pitchFamily="18" charset="0"/>
              </a:rPr>
              <a:t>  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Century Gothic" pitchFamily="34" charset="0"/>
                <a:cs typeface="Times New Roman" pitchFamily="18" charset="0"/>
              </a:rPr>
              <a:t>проведение встреч с работодателями, экскурсии на предприятия, квотирование рабочих мест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latin typeface="Century Gothic" pitchFamily="34" charset="0"/>
                <a:cs typeface="Times New Roman" pitchFamily="18" charset="0"/>
              </a:rPr>
              <a:t>п</a:t>
            </a:r>
            <a:r>
              <a:rPr lang="ru-RU" sz="1600" dirty="0" smtClean="0">
                <a:latin typeface="Century Gothic" pitchFamily="34" charset="0"/>
                <a:cs typeface="Times New Roman" pitchFamily="18" charset="0"/>
              </a:rPr>
              <a:t>роведение тренингов (личностные, составление резюме, поиск работы самостоятельно с помощью электронных цифровых платформ)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latin typeface="Century Gothic" pitchFamily="34" charset="0"/>
                <a:cs typeface="Times New Roman" pitchFamily="18" charset="0"/>
              </a:rPr>
              <a:t>п</a:t>
            </a:r>
            <a:r>
              <a:rPr lang="ru-RU" sz="1600" dirty="0" smtClean="0">
                <a:latin typeface="Century Gothic" pitchFamily="34" charset="0"/>
                <a:cs typeface="Times New Roman" pitchFamily="18" charset="0"/>
              </a:rPr>
              <a:t>роведение совместных семинаров, круглых столов и т.д.</a:t>
            </a:r>
          </a:p>
          <a:p>
            <a:pPr marL="285750" indent="-285750" algn="just">
              <a:buFontTx/>
              <a:buChar char="-"/>
            </a:pPr>
            <a:endParaRPr lang="ru-RU" sz="1600" dirty="0">
              <a:latin typeface="Century Gothic" pitchFamily="34" charset="0"/>
              <a:cs typeface="Times New Roman" pitchFamily="18" charset="0"/>
            </a:endParaRPr>
          </a:p>
          <a:p>
            <a:endParaRPr lang="ru-RU" sz="1600" dirty="0">
              <a:solidFill>
                <a:srgbClr val="002060"/>
              </a:solidFill>
              <a:latin typeface="Century Gothic" pitchFamily="34" charset="0"/>
              <a:cs typeface="Times New Roman" pitchFamily="18" charset="0"/>
            </a:endParaRPr>
          </a:p>
          <a:p>
            <a:endParaRPr lang="ru-RU" sz="1600" dirty="0">
              <a:latin typeface="Century Gothic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234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Описание программных направлений</a:t>
            </a:r>
            <a:r>
              <a:rPr lang="ru-RU" sz="4400" b="1" dirty="0">
                <a:latin typeface="Century Gothic" panose="020B0502020202020204" pitchFamily="34" charset="0"/>
              </a:rPr>
              <a:t/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D220D48-FDB9-4E76-8194-9B0A26F2DC2C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DEAC0D6-0C10-43AD-A8B5-8761C3333821}"/>
              </a:ext>
            </a:extLst>
          </p:cNvPr>
          <p:cNvSpPr txBox="1"/>
          <p:nvPr/>
        </p:nvSpPr>
        <p:spPr>
          <a:xfrm>
            <a:off x="424543" y="1224643"/>
            <a:ext cx="1094830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IV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. Проведение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«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Ярмарки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вакансий», в которой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принимают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участие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партнеры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из следующих сфер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экономики:</a:t>
            </a:r>
          </a:p>
          <a:p>
            <a:pPr algn="just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- детские дошкольные образовательные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учреждения;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- у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чреждения здравоохранения;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-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гостиницы;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- музейно-выставочный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комплекс;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- ц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ентры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детского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творчества;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- у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чреждения социальной защиты;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- общеобразовательные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учреждения; </a:t>
            </a:r>
          </a:p>
          <a:p>
            <a:pPr algn="just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- профессиональные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образовательные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учреждения;</a:t>
            </a:r>
          </a:p>
          <a:p>
            <a:pPr algn="just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- предприятия общественного питания;</a:t>
            </a:r>
          </a:p>
          <a:p>
            <a:pPr algn="just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- предприятия в области электроэнергетики.</a:t>
            </a: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   </a:t>
            </a:r>
            <a:r>
              <a:rPr lang="ru-RU" sz="1600" b="1" dirty="0">
                <a:latin typeface="Century Gothic" panose="020B0502020202020204" pitchFamily="34" charset="0"/>
              </a:rPr>
              <a:t>7</a:t>
            </a:r>
            <a:r>
              <a:rPr lang="ru-RU" sz="1600" b="1" dirty="0" smtClean="0">
                <a:latin typeface="Century Gothic" panose="020B0502020202020204" pitchFamily="34" charset="0"/>
              </a:rPr>
              <a:t> трудовых договоров, в </a:t>
            </a:r>
            <a:r>
              <a:rPr lang="ru-RU" sz="1600" b="1" dirty="0" err="1" smtClean="0">
                <a:latin typeface="Century Gothic" panose="020B0502020202020204" pitchFamily="34" charset="0"/>
              </a:rPr>
              <a:t>т.ч</a:t>
            </a:r>
            <a:r>
              <a:rPr lang="ru-RU" sz="1600" b="1" dirty="0" smtClean="0">
                <a:latin typeface="Century Gothic" panose="020B0502020202020204" pitchFamily="34" charset="0"/>
              </a:rPr>
              <a:t>. отложенных (2022-2023 гг.) с работодателями</a:t>
            </a:r>
          </a:p>
          <a:p>
            <a:r>
              <a:rPr lang="ru-RU" sz="1600" dirty="0" smtClean="0">
                <a:latin typeface="Century Gothic" pitchFamily="34" charset="0"/>
              </a:rPr>
              <a:t>1. ГБПОУ </a:t>
            </a:r>
            <a:r>
              <a:rPr lang="ru-RU" sz="1600" dirty="0">
                <a:latin typeface="Century Gothic" pitchFamily="34" charset="0"/>
              </a:rPr>
              <a:t>ЯНАО «</a:t>
            </a:r>
            <a:r>
              <a:rPr lang="ru-RU" sz="1600" dirty="0" err="1">
                <a:latin typeface="Century Gothic" pitchFamily="34" charset="0"/>
              </a:rPr>
              <a:t>Ямальский</a:t>
            </a:r>
            <a:r>
              <a:rPr lang="ru-RU" sz="1600" dirty="0">
                <a:latin typeface="Century Gothic" pitchFamily="34" charset="0"/>
              </a:rPr>
              <a:t> многопрофильный колледж» </a:t>
            </a:r>
            <a:r>
              <a:rPr lang="ru-RU" sz="1600" dirty="0" smtClean="0">
                <a:latin typeface="Century Gothic" pitchFamily="34" charset="0"/>
              </a:rPr>
              <a:t>г. Салехард и его филиал в г. </a:t>
            </a:r>
            <a:r>
              <a:rPr lang="ru-RU" sz="1600" dirty="0" err="1" smtClean="0">
                <a:latin typeface="Century Gothic" pitchFamily="34" charset="0"/>
              </a:rPr>
              <a:t>Лабытнанги</a:t>
            </a:r>
            <a:r>
              <a:rPr lang="ru-RU" sz="1600" dirty="0" smtClean="0">
                <a:latin typeface="Century Gothic" pitchFamily="34" charset="0"/>
              </a:rPr>
              <a:t> (документационное </a:t>
            </a:r>
            <a:r>
              <a:rPr lang="ru-RU" sz="1600" dirty="0">
                <a:latin typeface="Century Gothic" pitchFamily="34" charset="0"/>
              </a:rPr>
              <a:t>обеспечение</a:t>
            </a:r>
            <a:r>
              <a:rPr lang="ru-RU" sz="1600" dirty="0" smtClean="0">
                <a:latin typeface="Century Gothic" pitchFamily="34" charset="0"/>
              </a:rPr>
              <a:t>)</a:t>
            </a:r>
            <a:endParaRPr lang="ru-RU" sz="1600" dirty="0">
              <a:latin typeface="Century Gothic" pitchFamily="34" charset="0"/>
            </a:endParaRPr>
          </a:p>
          <a:p>
            <a:r>
              <a:rPr lang="ru-RU" sz="1600" dirty="0">
                <a:latin typeface="Century Gothic" pitchFamily="34" charset="0"/>
              </a:rPr>
              <a:t>2. ИП Глушко Р.Р. г. Надым (сфера общественного питания)                 </a:t>
            </a:r>
          </a:p>
          <a:p>
            <a:r>
              <a:rPr lang="ru-RU" sz="1600" dirty="0">
                <a:latin typeface="Century Gothic" pitchFamily="34" charset="0"/>
              </a:rPr>
              <a:t>3. ИП </a:t>
            </a:r>
            <a:r>
              <a:rPr lang="ru-RU" sz="1600" dirty="0" err="1">
                <a:latin typeface="Century Gothic" pitchFamily="34" charset="0"/>
              </a:rPr>
              <a:t>Облогин</a:t>
            </a:r>
            <a:r>
              <a:rPr lang="ru-RU" sz="1600" dirty="0">
                <a:latin typeface="Century Gothic" pitchFamily="34" charset="0"/>
              </a:rPr>
              <a:t> В.В. г. Ноябрьск (социальные услуги)</a:t>
            </a:r>
          </a:p>
          <a:p>
            <a:r>
              <a:rPr lang="ru-RU" sz="1600" dirty="0">
                <a:latin typeface="Century Gothic" pitchFamily="34" charset="0"/>
              </a:rPr>
              <a:t>4. АО «</a:t>
            </a:r>
            <a:r>
              <a:rPr lang="ru-RU" sz="1600" dirty="0" err="1">
                <a:latin typeface="Century Gothic" pitchFamily="34" charset="0"/>
              </a:rPr>
              <a:t>Уренгойские</a:t>
            </a:r>
            <a:r>
              <a:rPr lang="ru-RU" sz="1600" dirty="0">
                <a:latin typeface="Century Gothic" pitchFamily="34" charset="0"/>
              </a:rPr>
              <a:t> городские электрические сети» г. Новый Уренгой (электроэнергетика</a:t>
            </a:r>
            <a:r>
              <a:rPr lang="ru-RU" sz="1600" dirty="0" smtClean="0">
                <a:latin typeface="Century Gothic" pitchFamily="34" charset="0"/>
              </a:rPr>
              <a:t>)</a:t>
            </a:r>
          </a:p>
          <a:p>
            <a:r>
              <a:rPr lang="ru-RU" sz="1600" dirty="0">
                <a:latin typeface="Century Gothic" pitchFamily="34" charset="0"/>
              </a:rPr>
              <a:t>5. ООО «Уютная территория» </a:t>
            </a:r>
            <a:r>
              <a:rPr lang="ru-RU" sz="1600" dirty="0" smtClean="0">
                <a:latin typeface="Century Gothic" pitchFamily="34" charset="0"/>
              </a:rPr>
              <a:t>г</a:t>
            </a:r>
            <a:r>
              <a:rPr lang="ru-RU" sz="1600" dirty="0">
                <a:latin typeface="Century Gothic" pitchFamily="34" charset="0"/>
              </a:rPr>
              <a:t>. </a:t>
            </a:r>
            <a:r>
              <a:rPr lang="ru-RU" sz="1600" dirty="0" smtClean="0">
                <a:latin typeface="Century Gothic" pitchFamily="34" charset="0"/>
              </a:rPr>
              <a:t>Ноябрьск (сфера услуг)</a:t>
            </a:r>
            <a:endParaRPr lang="ru-RU" sz="1600" dirty="0">
              <a:latin typeface="Century Gothic" pitchFamily="34" charset="0"/>
            </a:endParaRPr>
          </a:p>
          <a:p>
            <a:endParaRPr lang="ru-RU" sz="1600" dirty="0" smtClean="0">
              <a:latin typeface="Century Gothic" pitchFamily="34" charset="0"/>
            </a:endParaRPr>
          </a:p>
          <a:p>
            <a:pPr algn="just"/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263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Результаты, подтверждающие эффективность реализации региональной практики</a:t>
            </a:r>
            <a: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/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36B753B-E540-4D5B-90C9-3E561D5D5518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010861178"/>
              </p:ext>
            </p:extLst>
          </p:nvPr>
        </p:nvGraphicFramePr>
        <p:xfrm>
          <a:off x="467544" y="3645024"/>
          <a:ext cx="4079963" cy="217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852125852"/>
              </p:ext>
            </p:extLst>
          </p:nvPr>
        </p:nvGraphicFramePr>
        <p:xfrm>
          <a:off x="5861959" y="1268281"/>
          <a:ext cx="4155621" cy="2275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683646369"/>
              </p:ext>
            </p:extLst>
          </p:nvPr>
        </p:nvGraphicFramePr>
        <p:xfrm>
          <a:off x="644436" y="1408105"/>
          <a:ext cx="3649977" cy="217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627"/>
              </p:ext>
            </p:extLst>
          </p:nvPr>
        </p:nvGraphicFramePr>
        <p:xfrm>
          <a:off x="5233308" y="3881854"/>
          <a:ext cx="6106884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6585"/>
                <a:gridCol w="783772"/>
                <a:gridCol w="849085"/>
                <a:gridCol w="767442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entury Gothic" pitchFamily="34" charset="0"/>
                        </a:rPr>
                        <a:t>2021 г.</a:t>
                      </a:r>
                      <a:endParaRPr lang="ru-RU" sz="12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entury Gothic" pitchFamily="34" charset="0"/>
                        </a:rPr>
                        <a:t>2022 г.</a:t>
                      </a:r>
                      <a:endParaRPr lang="ru-RU" sz="12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entury Gothic" pitchFamily="34" charset="0"/>
                        </a:rPr>
                        <a:t>2023 г.</a:t>
                      </a:r>
                      <a:endParaRPr lang="ru-RU" sz="12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entury Gothic" pitchFamily="34" charset="0"/>
                        </a:rPr>
                        <a:t>Отказ от трудоустройства</a:t>
                      </a:r>
                      <a:endParaRPr lang="ru-RU" sz="12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entury Gothic" pitchFamily="34" charset="0"/>
                        </a:rPr>
                        <a:t>5</a:t>
                      </a:r>
                      <a:endParaRPr lang="ru-RU" sz="12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entury Gothic" pitchFamily="34" charset="0"/>
                        </a:rPr>
                        <a:t>5</a:t>
                      </a:r>
                      <a:endParaRPr lang="ru-RU" sz="12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entury Gothic" pitchFamily="34" charset="0"/>
                        </a:rPr>
                        <a:t>2</a:t>
                      </a:r>
                      <a:endParaRPr lang="ru-RU" sz="12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entury Gothic" pitchFamily="34" charset="0"/>
                        </a:rPr>
                        <a:t>По состоянию здоровья</a:t>
                      </a:r>
                      <a:endParaRPr lang="ru-RU" sz="12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entury Gothic" pitchFamily="34" charset="0"/>
                        </a:rPr>
                        <a:t>5</a:t>
                      </a:r>
                      <a:endParaRPr lang="ru-RU" sz="12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entury Gothic" pitchFamily="34" charset="0"/>
                        </a:rPr>
                        <a:t>6</a:t>
                      </a:r>
                      <a:endParaRPr lang="ru-RU" sz="12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entury Gothic" pitchFamily="34" charset="0"/>
                        </a:rPr>
                        <a:t>3</a:t>
                      </a:r>
                      <a:endParaRPr lang="ru-RU" sz="12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entury Gothic" pitchFamily="34" charset="0"/>
                        </a:rPr>
                        <a:t>Отпуск по беременности и родам</a:t>
                      </a:r>
                      <a:endParaRPr lang="ru-RU" sz="12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entury Gothic" pitchFamily="34" charset="0"/>
                        </a:rPr>
                        <a:t>1</a:t>
                      </a:r>
                      <a:endParaRPr lang="ru-RU" sz="12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entury Gothic" pitchFamily="34" charset="0"/>
                        </a:rPr>
                        <a:t>1</a:t>
                      </a:r>
                      <a:endParaRPr lang="ru-RU" sz="12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entury Gothic" pitchFamily="34" charset="0"/>
                        </a:rPr>
                        <a:t>1</a:t>
                      </a:r>
                      <a:endParaRPr lang="ru-RU" sz="12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entury Gothic" pitchFamily="34" charset="0"/>
                        </a:rPr>
                        <a:t>Пенсионный возраст</a:t>
                      </a:r>
                      <a:endParaRPr lang="ru-RU" sz="12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entury Gothic" pitchFamily="34" charset="0"/>
                        </a:rPr>
                        <a:t>0</a:t>
                      </a:r>
                      <a:endParaRPr lang="ru-RU" sz="12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entury Gothic" pitchFamily="34" charset="0"/>
                        </a:rPr>
                        <a:t>1</a:t>
                      </a:r>
                      <a:endParaRPr lang="ru-RU" sz="12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entury Gothic" pitchFamily="34" charset="0"/>
                        </a:rPr>
                        <a:t>2</a:t>
                      </a:r>
                      <a:endParaRPr lang="ru-RU" sz="12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entury Gothic" pitchFamily="34" charset="0"/>
                        </a:rPr>
                        <a:t>Служба в РА</a:t>
                      </a:r>
                      <a:endParaRPr lang="ru-RU" sz="12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entury Gothic" pitchFamily="34" charset="0"/>
                        </a:rPr>
                        <a:t>1</a:t>
                      </a:r>
                      <a:endParaRPr lang="ru-RU" sz="12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entury Gothic" pitchFamily="34" charset="0"/>
                        </a:rPr>
                        <a:t>1</a:t>
                      </a:r>
                      <a:endParaRPr lang="ru-RU" sz="12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entury Gothic" pitchFamily="34" charset="0"/>
                        </a:rPr>
                        <a:t>0</a:t>
                      </a:r>
                      <a:endParaRPr lang="ru-RU" sz="12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entury Gothic" pitchFamily="34" charset="0"/>
                        </a:rPr>
                        <a:t>Смена места жительства</a:t>
                      </a:r>
                      <a:endParaRPr lang="ru-RU" sz="12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entury Gothic" pitchFamily="34" charset="0"/>
                        </a:rPr>
                        <a:t>4</a:t>
                      </a:r>
                      <a:endParaRPr lang="ru-RU" sz="12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entury Gothic" pitchFamily="34" charset="0"/>
                        </a:rPr>
                        <a:t>1</a:t>
                      </a:r>
                      <a:endParaRPr lang="ru-RU" sz="12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entury Gothic" pitchFamily="34" charset="0"/>
                        </a:rPr>
                        <a:t>5</a:t>
                      </a:r>
                      <a:endParaRPr lang="ru-RU" sz="12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233308" y="3543300"/>
            <a:ext cx="478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entury Gothic" pitchFamily="34" charset="0"/>
              </a:rPr>
              <a:t>                            Причины не трудоустройства</a:t>
            </a:r>
            <a:endParaRPr lang="ru-RU" sz="16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46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Результаты, подтверждающие эффективность реализации региональной практики</a:t>
            </a:r>
            <a: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/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36B753B-E540-4D5B-90C9-3E561D5D5518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9278" y="1747157"/>
            <a:ext cx="1072787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Century Gothic" pitchFamily="34" charset="0"/>
              </a:rPr>
              <a:t>       </a:t>
            </a:r>
            <a:r>
              <a:rPr lang="ru-RU" sz="1600" dirty="0" smtClean="0">
                <a:latin typeface="Century Gothic" pitchFamily="34" charset="0"/>
              </a:rPr>
              <a:t>Региональная </a:t>
            </a:r>
            <a:r>
              <a:rPr lang="ru-RU" sz="1600" dirty="0">
                <a:latin typeface="Century Gothic" pitchFamily="34" charset="0"/>
              </a:rPr>
              <a:t>особенность: 21 </a:t>
            </a:r>
            <a:r>
              <a:rPr lang="ru-RU" sz="1600" dirty="0" smtClean="0">
                <a:latin typeface="Century Gothic" pitchFamily="34" charset="0"/>
              </a:rPr>
              <a:t>участник (4,5</a:t>
            </a:r>
            <a:r>
              <a:rPr lang="ru-RU" sz="1600" dirty="0">
                <a:latin typeface="Century Gothic" pitchFamily="34" charset="0"/>
              </a:rPr>
              <a:t>%) организовали собственное дело, которое связано с традиционным образом жизни народов Крайнего Севера, являются рыбаками, оленеводами и </a:t>
            </a:r>
            <a:r>
              <a:rPr lang="ru-RU" sz="1600" dirty="0" err="1">
                <a:latin typeface="Century Gothic" pitchFamily="34" charset="0"/>
              </a:rPr>
              <a:t>чумработницами</a:t>
            </a:r>
            <a:r>
              <a:rPr lang="ru-RU" sz="1600" dirty="0">
                <a:latin typeface="Century Gothic" pitchFamily="34" charset="0"/>
              </a:rPr>
              <a:t>.  </a:t>
            </a:r>
            <a:endParaRPr lang="ru-RU" sz="1600" dirty="0"/>
          </a:p>
        </p:txBody>
      </p:sp>
      <p:sp>
        <p:nvSpPr>
          <p:cNvPr id="10" name="AutoShape 2" descr="https://ddn24.ru/upload/holiday/denolen/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D:\User\Pictures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409" y="2481942"/>
            <a:ext cx="1242263" cy="83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User\Pictures\1544858885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239" y="3429000"/>
            <a:ext cx="1257518" cy="87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59278" y="2841171"/>
            <a:ext cx="838472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Century Gothic" pitchFamily="34" charset="0"/>
              </a:rPr>
              <a:t>       Уровень </a:t>
            </a:r>
            <a:r>
              <a:rPr lang="ru-RU" sz="1600" dirty="0">
                <a:latin typeface="Century Gothic" pitchFamily="34" charset="0"/>
              </a:rPr>
              <a:t>трудоустройства в соответствии с приказом № 819 </a:t>
            </a:r>
            <a:r>
              <a:rPr lang="ru-RU" sz="1600" dirty="0" smtClean="0">
                <a:latin typeface="Century Gothic" pitchFamily="34" charset="0"/>
              </a:rPr>
              <a:t>«</a:t>
            </a:r>
            <a:r>
              <a:rPr lang="ru-RU" sz="1600" dirty="0">
                <a:latin typeface="Century Gothic" pitchFamily="34" charset="0"/>
              </a:rPr>
              <a:t>Об утверждении целевых показателей по трудоустроенным участникам чемпионатов «</a:t>
            </a:r>
            <a:r>
              <a:rPr lang="ru-RU" sz="1600" dirty="0" err="1">
                <a:latin typeface="Century Gothic" pitchFamily="34" charset="0"/>
              </a:rPr>
              <a:t>Абилимпикс</a:t>
            </a:r>
            <a:r>
              <a:rPr lang="ru-RU" sz="1600" dirty="0">
                <a:latin typeface="Century Gothic" pitchFamily="34" charset="0"/>
              </a:rPr>
              <a:t>» на 2022-2025 годы», утвержденным Минтруда России от 27 декабря 2022 года, и его выполнение по итогам предыдущего года и запланировано на текущий </a:t>
            </a:r>
            <a:r>
              <a:rPr lang="ru-RU" sz="1600" dirty="0" smtClean="0">
                <a:latin typeface="Century Gothic" pitchFamily="34" charset="0"/>
              </a:rPr>
              <a:t>год</a:t>
            </a:r>
            <a:r>
              <a:rPr lang="ru-RU" sz="1600" dirty="0">
                <a:latin typeface="Century Gothic" pitchFamily="34" charset="0"/>
              </a:rPr>
              <a:t> </a:t>
            </a:r>
            <a:r>
              <a:rPr lang="ru-RU" sz="1600" dirty="0" smtClean="0">
                <a:latin typeface="Century Gothic" pitchFamily="34" charset="0"/>
              </a:rPr>
              <a:t>в регионе составил 88,02%. </a:t>
            </a:r>
          </a:p>
          <a:p>
            <a:pPr algn="just"/>
            <a:r>
              <a:rPr lang="ru-RU" sz="1600" dirty="0">
                <a:latin typeface="Century Gothic" pitchFamily="34" charset="0"/>
              </a:rPr>
              <a:t>       На 2023 год запланирован показатель 62,5 </a:t>
            </a:r>
            <a:r>
              <a:rPr lang="ru-RU" sz="1600" dirty="0" smtClean="0">
                <a:latin typeface="Century Gothic" pitchFamily="34" charset="0"/>
              </a:rPr>
              <a:t>%.</a:t>
            </a:r>
          </a:p>
          <a:p>
            <a:pPr algn="just"/>
            <a:endParaRPr lang="ru-RU" sz="1600" dirty="0">
              <a:latin typeface="Century Gothic" pitchFamily="34" charset="0"/>
            </a:endParaRPr>
          </a:p>
          <a:p>
            <a:pPr algn="just"/>
            <a:r>
              <a:rPr lang="ru-RU" sz="1600" dirty="0" smtClean="0">
                <a:latin typeface="Century Gothic" pitchFamily="34" charset="0"/>
              </a:rPr>
              <a:t>       Ведется </a:t>
            </a:r>
            <a:r>
              <a:rPr lang="ru-RU" sz="1600" dirty="0">
                <a:latin typeface="Century Gothic" pitchFamily="34" charset="0"/>
              </a:rPr>
              <a:t>работа по заключению целевых договоров </a:t>
            </a:r>
            <a:r>
              <a:rPr lang="ru-RU" sz="1600" dirty="0" smtClean="0">
                <a:latin typeface="Century Gothic" pitchFamily="34" charset="0"/>
              </a:rPr>
              <a:t>на </a:t>
            </a:r>
            <a:r>
              <a:rPr lang="ru-RU" sz="1600" dirty="0">
                <a:latin typeface="Century Gothic" pitchFamily="34" charset="0"/>
              </a:rPr>
              <a:t>обучение с участниками чемпионатов «</a:t>
            </a:r>
            <a:r>
              <a:rPr lang="ru-RU" sz="1600" dirty="0" err="1">
                <a:latin typeface="Century Gothic" pitchFamily="34" charset="0"/>
              </a:rPr>
              <a:t>Абилимпикс</a:t>
            </a:r>
            <a:r>
              <a:rPr lang="ru-RU" sz="1600" dirty="0">
                <a:latin typeface="Century Gothic" pitchFamily="34" charset="0"/>
              </a:rPr>
              <a:t>». Всего было заключено 3 целевых договора на обучение студентов, имеющих статус инвалидности и являющихся участниками чемпионатного движения «</a:t>
            </a:r>
            <a:r>
              <a:rPr lang="ru-RU" sz="1600" dirty="0" err="1" smtClean="0">
                <a:latin typeface="Century Gothic" pitchFamily="34" charset="0"/>
              </a:rPr>
              <a:t>Абилимпикс</a:t>
            </a:r>
            <a:r>
              <a:rPr lang="ru-RU" sz="1600" dirty="0" smtClean="0">
                <a:latin typeface="Century Gothic" pitchFamily="34" charset="0"/>
              </a:rPr>
              <a:t>» (2021/2022 </a:t>
            </a:r>
            <a:r>
              <a:rPr lang="ru-RU" sz="1600" dirty="0" err="1">
                <a:latin typeface="Century Gothic" pitchFamily="34" charset="0"/>
              </a:rPr>
              <a:t>уч.г</a:t>
            </a:r>
            <a:r>
              <a:rPr lang="ru-RU" sz="1600" dirty="0">
                <a:latin typeface="Century Gothic" pitchFamily="34" charset="0"/>
              </a:rPr>
              <a:t>. </a:t>
            </a:r>
            <a:r>
              <a:rPr lang="ru-RU" sz="1600" dirty="0" smtClean="0">
                <a:latin typeface="Century Gothic" pitchFamily="34" charset="0"/>
              </a:rPr>
              <a:t>заключено </a:t>
            </a:r>
            <a:r>
              <a:rPr lang="ru-RU" sz="1600" dirty="0">
                <a:latin typeface="Century Gothic" pitchFamily="34" charset="0"/>
              </a:rPr>
              <a:t>2 целевых </a:t>
            </a:r>
            <a:r>
              <a:rPr lang="ru-RU" sz="1600" dirty="0" smtClean="0">
                <a:latin typeface="Century Gothic" pitchFamily="34" charset="0"/>
              </a:rPr>
              <a:t>договора, в 2022/2023 </a:t>
            </a:r>
            <a:r>
              <a:rPr lang="ru-RU" sz="1600" dirty="0" err="1">
                <a:latin typeface="Century Gothic" pitchFamily="34" charset="0"/>
              </a:rPr>
              <a:t>уч.г</a:t>
            </a:r>
            <a:r>
              <a:rPr lang="ru-RU" sz="1600" dirty="0">
                <a:latin typeface="Century Gothic" pitchFamily="34" charset="0"/>
              </a:rPr>
              <a:t>. – 1 целевой </a:t>
            </a:r>
            <a:r>
              <a:rPr lang="ru-RU" sz="1600" dirty="0" smtClean="0">
                <a:latin typeface="Century Gothic" pitchFamily="34" charset="0"/>
              </a:rPr>
              <a:t>договор). </a:t>
            </a:r>
            <a:endParaRPr lang="ru-RU" sz="1600" dirty="0">
              <a:latin typeface="Century Gothic" pitchFamily="34" charset="0"/>
            </a:endParaRPr>
          </a:p>
          <a:p>
            <a:pPr algn="just"/>
            <a:endParaRPr lang="ru-RU" sz="16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33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Заключение</a:t>
            </a:r>
            <a: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/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375F734-68E5-4653-A02E-5C0DD0913E85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ED5324B-2350-456A-8715-528D9788AE52}"/>
              </a:ext>
            </a:extLst>
          </p:cNvPr>
          <p:cNvSpPr txBox="1"/>
          <p:nvPr/>
        </p:nvSpPr>
        <p:spPr>
          <a:xfrm>
            <a:off x="432707" y="1216479"/>
            <a:ext cx="108911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         Участие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 конкурсах профессионального мастерства обучающихся с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инвалидностью и/или ограниченными возможностями здоровья позволяет:</a:t>
            </a:r>
          </a:p>
          <a:p>
            <a:pPr algn="just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1. сформировать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и закрепить их профессиональные навыки в максимально возможном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объеме, мотивировать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их к получению дополнительного образования или трудоустройству, выступают «витриной» для работодателей, т.е. делают выпускников конкурентоспособными на рынке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труда; </a:t>
            </a:r>
          </a:p>
          <a:p>
            <a:pPr algn="just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2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. конкурсное задание включает в себя выполнение разнообразных модулей, что дает возможность получить и совершенствовать практические навыки по различным направлениям внутри своей профессии, иногда выходящих за рамки учебной программы, и является преимуществом при последующем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трудоустройстве;</a:t>
            </a:r>
          </a:p>
          <a:p>
            <a:pPr algn="just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3. конкурсные задания, разработанные при участии работодателей, дают возможность выполняющим их конкурсантам приблизиться к реальной трудовой обстановке, что делает их более конкурентоспособными на рынке труда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;</a:t>
            </a:r>
          </a:p>
          <a:p>
            <a:pPr algn="just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4. участие в компетенциях не по профилю обучения позволяет попробовать себя в другой профессиональной области и дает стимул к раскрытию своего трудового и, возможно, творческого потенциала;</a:t>
            </a:r>
          </a:p>
          <a:p>
            <a:pPr algn="just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5. работодатели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, привлекаемые к участию в конкурсе в качестве экспертов, могут оценить их практические навыки и предложить рабочее место после окончания курса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обучения.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792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Требования к оформлению презентации</a:t>
            </a:r>
            <a: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/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55E34AE-3BF8-28C7-30F8-0428080CA036}"/>
              </a:ext>
            </a:extLst>
          </p:cNvPr>
          <p:cNvSpPr txBox="1"/>
          <p:nvPr/>
        </p:nvSpPr>
        <p:spPr>
          <a:xfrm>
            <a:off x="1654669" y="1305216"/>
            <a:ext cx="7591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* Количество слайдов может быть увеличено до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15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, при условии соблюдения всех структурных элементов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222C57D-63AB-B63F-D65F-E27967970941}"/>
              </a:ext>
            </a:extLst>
          </p:cNvPr>
          <p:cNvSpPr txBox="1"/>
          <p:nvPr/>
        </p:nvSpPr>
        <p:spPr>
          <a:xfrm>
            <a:off x="1453074" y="2339995"/>
            <a:ext cx="80803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Выполнение презентации в программе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PowerPoint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Использование только одной группы шрифтов и изменение только его типа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Размер шрифта - не менее 16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Наличие заголовка в каждом слайде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Не допускается перенос слов в тексте и применение эффектов смены слайдов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Количество слайдов – не более 15 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xmlns="" id="{6246A1F6-158C-2489-5695-1D12D1C86903}"/>
              </a:ext>
            </a:extLst>
          </p:cNvPr>
          <p:cNvSpPr/>
          <p:nvPr/>
        </p:nvSpPr>
        <p:spPr>
          <a:xfrm rot="5400000">
            <a:off x="937485" y="1452020"/>
            <a:ext cx="354937" cy="2730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xmlns="" id="{23C9DA1B-C80C-F030-675A-B19F6E154839}"/>
              </a:ext>
            </a:extLst>
          </p:cNvPr>
          <p:cNvSpPr/>
          <p:nvPr/>
        </p:nvSpPr>
        <p:spPr>
          <a:xfrm rot="5400000">
            <a:off x="1139080" y="1452020"/>
            <a:ext cx="354937" cy="2730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xmlns="" id="{34E63B03-F9DD-A139-F1B1-7FDAAF9BF766}"/>
              </a:ext>
            </a:extLst>
          </p:cNvPr>
          <p:cNvSpPr/>
          <p:nvPr/>
        </p:nvSpPr>
        <p:spPr>
          <a:xfrm rot="5400000">
            <a:off x="958877" y="2467189"/>
            <a:ext cx="210770" cy="16214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xmlns="" id="{56B8DCE3-DC13-147A-FD73-60AC96C91E4D}"/>
              </a:ext>
            </a:extLst>
          </p:cNvPr>
          <p:cNvSpPr/>
          <p:nvPr/>
        </p:nvSpPr>
        <p:spPr>
          <a:xfrm rot="5400000">
            <a:off x="958877" y="2962845"/>
            <a:ext cx="210770" cy="16214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xmlns="" id="{6860A8D0-8B20-FB99-ED1F-9975E38C4E78}"/>
              </a:ext>
            </a:extLst>
          </p:cNvPr>
          <p:cNvSpPr/>
          <p:nvPr/>
        </p:nvSpPr>
        <p:spPr>
          <a:xfrm rot="5400000">
            <a:off x="958877" y="3834516"/>
            <a:ext cx="210770" cy="16214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xmlns="" id="{FD7B5DCB-7E1D-AF17-B104-712FC66498EE}"/>
              </a:ext>
            </a:extLst>
          </p:cNvPr>
          <p:cNvSpPr/>
          <p:nvPr/>
        </p:nvSpPr>
        <p:spPr>
          <a:xfrm rot="5400000">
            <a:off x="958877" y="4377174"/>
            <a:ext cx="210770" cy="16214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xmlns="" id="{C79C5CCB-BCEE-31FA-6BB2-1E7597C7D16F}"/>
              </a:ext>
            </a:extLst>
          </p:cNvPr>
          <p:cNvSpPr/>
          <p:nvPr/>
        </p:nvSpPr>
        <p:spPr>
          <a:xfrm rot="5400000">
            <a:off x="958877" y="4919832"/>
            <a:ext cx="210770" cy="16214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Равнобедренный треугольник 11">
            <a:extLst>
              <a:ext uri="{FF2B5EF4-FFF2-40B4-BE49-F238E27FC236}">
                <a16:creationId xmlns:a16="http://schemas.microsoft.com/office/drawing/2014/main" xmlns="" id="{784556D3-1E8C-B330-5E24-95AA0E250D9A}"/>
              </a:ext>
            </a:extLst>
          </p:cNvPr>
          <p:cNvSpPr/>
          <p:nvPr/>
        </p:nvSpPr>
        <p:spPr>
          <a:xfrm rot="5400000">
            <a:off x="958877" y="5757320"/>
            <a:ext cx="210770" cy="16214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58A46C94-32C2-40F4-8236-175CEC8879FC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854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1228676-A4CF-48CD-8779-8D6F4C0250F5}"/>
              </a:ext>
            </a:extLst>
          </p:cNvPr>
          <p:cNvSpPr txBox="1"/>
          <p:nvPr/>
        </p:nvSpPr>
        <p:spPr>
          <a:xfrm>
            <a:off x="8148638" y="5393393"/>
            <a:ext cx="2415948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+7 </a:t>
            </a:r>
            <a:r>
              <a:rPr lang="ru-RU" sz="1600" b="0" i="0" u="none" strike="noStrike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(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951</a:t>
            </a:r>
            <a:r>
              <a:rPr lang="ru-RU" sz="1600" b="0" i="0" u="none" strike="noStrike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) 993-82-91</a:t>
            </a: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ru-RU" sz="16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</a:br>
            <a:r>
              <a:rPr lang="en-US" sz="1600" b="0" i="0" u="none" strike="noStrike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ganinam</a:t>
            </a:r>
            <a:r>
              <a:rPr lang="en-US" b="0" i="0" u="none" strike="noStrike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@inbox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.ru</a:t>
            </a:r>
            <a:endParaRPr lang="en-US" sz="1600" b="0" i="0" u="none" kern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551F29D-C0AA-462F-9ED3-43291576EE44}"/>
              </a:ext>
            </a:extLst>
          </p:cNvPr>
          <p:cNvSpPr txBox="1"/>
          <p:nvPr/>
        </p:nvSpPr>
        <p:spPr>
          <a:xfrm>
            <a:off x="8148637" y="4035893"/>
            <a:ext cx="360793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kern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Ганина Марина Михайловна</a:t>
            </a:r>
            <a:endParaRPr lang="en-US" sz="1800" b="0" i="0" u="none" kern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547B92-D0E9-4774-8AC9-5B819A1219BA}"/>
              </a:ext>
            </a:extLst>
          </p:cNvPr>
          <p:cNvSpPr txBox="1"/>
          <p:nvPr/>
        </p:nvSpPr>
        <p:spPr>
          <a:xfrm>
            <a:off x="8148638" y="4508911"/>
            <a:ext cx="194821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Начальник ЦРД «</a:t>
            </a:r>
            <a:r>
              <a:rPr lang="ru-RU" sz="1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Абилимпикс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»</a:t>
            </a:r>
            <a:endParaRPr lang="en-US" sz="1400" b="0" i="0" u="none" kern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714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Обложка">
  <a:themeElements>
    <a:clrScheme name="Пользовательские 2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0540F2"/>
      </a:accent1>
      <a:accent2>
        <a:srgbClr val="009F79"/>
      </a:accent2>
      <a:accent3>
        <a:srgbClr val="E83745"/>
      </a:accent3>
      <a:accent4>
        <a:srgbClr val="4B83F1"/>
      </a:accent4>
      <a:accent5>
        <a:srgbClr val="C8D6F1"/>
      </a:accent5>
      <a:accent6>
        <a:srgbClr val="000000"/>
      </a:accent6>
      <a:hlink>
        <a:srgbClr val="4B83F1"/>
      </a:hlink>
      <a:folHlink>
        <a:srgbClr val="4B83F1"/>
      </a:folHlink>
    </a:clrScheme>
    <a:fontScheme name="Абилимпикс">
      <a:majorFont>
        <a:latin typeface="Futura PT Bold"/>
        <a:ea typeface=""/>
        <a:cs typeface=""/>
      </a:majorFont>
      <a:minorFont>
        <a:latin typeface="Futura PT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сновные блоки">
  <a:themeElements>
    <a:clrScheme name="Пользовательские 2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0540F2"/>
      </a:accent1>
      <a:accent2>
        <a:srgbClr val="009F79"/>
      </a:accent2>
      <a:accent3>
        <a:srgbClr val="E83745"/>
      </a:accent3>
      <a:accent4>
        <a:srgbClr val="4B83F1"/>
      </a:accent4>
      <a:accent5>
        <a:srgbClr val="C8D6F1"/>
      </a:accent5>
      <a:accent6>
        <a:srgbClr val="000000"/>
      </a:accent6>
      <a:hlink>
        <a:srgbClr val="4B83F1"/>
      </a:hlink>
      <a:folHlink>
        <a:srgbClr val="4B83F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Закрывающие слайды">
  <a:themeElements>
    <a:clrScheme name="Пользовательские 2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0540F2"/>
      </a:accent1>
      <a:accent2>
        <a:srgbClr val="009F79"/>
      </a:accent2>
      <a:accent3>
        <a:srgbClr val="E83745"/>
      </a:accent3>
      <a:accent4>
        <a:srgbClr val="4B83F1"/>
      </a:accent4>
      <a:accent5>
        <a:srgbClr val="C8D6F1"/>
      </a:accent5>
      <a:accent6>
        <a:srgbClr val="000000"/>
      </a:accent6>
      <a:hlink>
        <a:srgbClr val="4B83F1"/>
      </a:hlink>
      <a:folHlink>
        <a:srgbClr val="4B83F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3600</TotalTime>
  <Words>932</Words>
  <Application>Microsoft Office PowerPoint</Application>
  <PresentationFormat>Произвольный</PresentationFormat>
  <Paragraphs>126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25" baseType="lpstr">
      <vt:lpstr>Arial</vt:lpstr>
      <vt:lpstr>Futura PT Light</vt:lpstr>
      <vt:lpstr>Futura PT Medium</vt:lpstr>
      <vt:lpstr>Roboto</vt:lpstr>
      <vt:lpstr>Futura PT Demi</vt:lpstr>
      <vt:lpstr>Lato Light</vt:lpstr>
      <vt:lpstr>Times New Roman</vt:lpstr>
      <vt:lpstr>Calibri</vt:lpstr>
      <vt:lpstr>Futura PT Bold</vt:lpstr>
      <vt:lpstr>Helvetica Neue</vt:lpstr>
      <vt:lpstr>Century Gothic</vt:lpstr>
      <vt:lpstr>Calibri Light</vt:lpstr>
      <vt:lpstr>Futura PT Book</vt:lpstr>
      <vt:lpstr>Обложка</vt:lpstr>
      <vt:lpstr>Основные блоки</vt:lpstr>
      <vt:lpstr>Закрывающие слайды</vt:lpstr>
      <vt:lpstr>Государственное бюджетное профессиональное  образовательное учреждение Ямало-Ненецкого автономного округа  «Ямальский многопрофильный колледж»</vt:lpstr>
      <vt:lpstr>Введение </vt:lpstr>
      <vt:lpstr>Описание программных направлений </vt:lpstr>
      <vt:lpstr>Описание программных направлений </vt:lpstr>
      <vt:lpstr>Результаты, подтверждающие эффективность реализации региональной практики </vt:lpstr>
      <vt:lpstr>Результаты, подтверждающие эффективность реализации региональной практики </vt:lpstr>
      <vt:lpstr>Заключение </vt:lpstr>
      <vt:lpstr>Требования к оформлению презентации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User</cp:lastModifiedBy>
  <cp:revision>363</cp:revision>
  <cp:lastPrinted>2023-02-28T10:07:21Z</cp:lastPrinted>
  <dcterms:created xsi:type="dcterms:W3CDTF">2022-10-21T09:29:54Z</dcterms:created>
  <dcterms:modified xsi:type="dcterms:W3CDTF">2023-10-06T13:30:35Z</dcterms:modified>
</cp:coreProperties>
</file>