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  <p:sldMasterId id="2147483690" r:id="rId4"/>
    <p:sldMasterId id="2147483702" r:id="rId5"/>
    <p:sldMasterId id="2147483714" r:id="rId6"/>
  </p:sldMasterIdLst>
  <p:notesMasterIdLst>
    <p:notesMasterId r:id="rId18"/>
  </p:notesMasterIdLst>
  <p:handoutMasterIdLst>
    <p:handoutMasterId r:id="rId19"/>
  </p:handoutMasterIdLst>
  <p:sldIdLst>
    <p:sldId id="281" r:id="rId7"/>
    <p:sldId id="259" r:id="rId8"/>
    <p:sldId id="288" r:id="rId9"/>
    <p:sldId id="289" r:id="rId10"/>
    <p:sldId id="266" r:id="rId11"/>
    <p:sldId id="265" r:id="rId12"/>
    <p:sldId id="267" r:id="rId13"/>
    <p:sldId id="268" r:id="rId14"/>
    <p:sldId id="290" r:id="rId15"/>
    <p:sldId id="271" r:id="rId16"/>
    <p:sldId id="287" r:id="rId17"/>
  </p:sldIdLst>
  <p:sldSz cx="12192000" cy="6858000"/>
  <p:notesSz cx="6797675" cy="9926638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Futura PT Bold" panose="020B0902020204020203" pitchFamily="34" charset="-52"/>
      <p:bold r:id="rId24"/>
    </p:embeddedFont>
    <p:embeddedFont>
      <p:font typeface="Futura PT Book" panose="020B0502020204020303" pitchFamily="34" charset="-52"/>
      <p:regular r:id="rId25"/>
    </p:embeddedFont>
    <p:embeddedFont>
      <p:font typeface="Futura PT Demi" panose="020B0702020204020303" pitchFamily="34" charset="-52"/>
      <p:regular r:id="rId26"/>
    </p:embeddedFont>
    <p:embeddedFont>
      <p:font typeface="Futura PT Light" panose="020B0402020204020303" pitchFamily="34" charset="-52"/>
      <p:regular r:id="rId27"/>
    </p:embeddedFont>
    <p:embeddedFont>
      <p:font typeface="Futura PT Medium" panose="020B0602020204020303" pitchFamily="34" charset="-52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3FC"/>
    <a:srgbClr val="C9D7F2"/>
    <a:srgbClr val="FFFFCC"/>
    <a:srgbClr val="8496FD"/>
    <a:srgbClr val="7F7F7F"/>
    <a:srgbClr val="FFC61E"/>
    <a:srgbClr val="E9F0FD"/>
    <a:srgbClr val="E83845"/>
    <a:srgbClr val="4B83F2"/>
    <a:srgbClr val="054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68" d="100"/>
          <a:sy n="68" d="100"/>
        </p:scale>
        <p:origin x="64" y="496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48C56-828A-4F3B-A686-17A70BE98D2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23.07.2024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A41C-57B9-47DA-8823-AA4BA116BCB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7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EFC27-C4AB-469B-829C-16135CBB2CA8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2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7B046-CFDB-45DA-8714-B71F78D6725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1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60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60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9705-28ED-4A93-A27C-3FEBB3A4C4F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57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72585-C0FD-4B32-88BC-595B1BE96E8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29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D9BF-5ABF-488A-992A-1D53A0A915E4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6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790E-339E-477D-B9CE-2E09721EE5C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91576-A164-416D-80F8-3FE7C0007F8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944FA-E033-48F8-8CBC-A75236DF573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18AE4-26D8-4AC7-BA82-14EB35E5C12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2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28600"/>
            <a:ext cx="3048000" cy="137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8940800" cy="137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1EAD-A54B-466A-B35D-367C27F22AED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3A3C8-3CA3-43D2-BE7F-73AD5DB1084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1068-A89D-443F-AEE8-304F2BDCC760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5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FF7A-B932-4943-A9B2-E04B7D39CEE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04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60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60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44B5-DA5D-419D-8F6A-5A5041A315A3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69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9E990-71AD-4176-B772-42FCA0185DA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4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E5D80-6141-4DD3-A5B6-A1B6D4612EF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29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B0D7A-5EB3-4E2A-8932-4ED0C7F88304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7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D066-6F17-4D9C-96B8-27237418D9B0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1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8D4AB-83D3-477D-BC5B-2E3594978596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3878-43FB-4624-AB40-CE3E3C6758D0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5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28600"/>
            <a:ext cx="3048000" cy="137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8940800" cy="137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9373-2D75-49A3-B4D0-51F0EB3B2DEE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97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26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2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06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79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7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7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95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68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63305-60F1-40EA-998C-08A53F0C9092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9278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CF28E5-DCB9-409F-BEBE-AD9653C722BF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93239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7;&#1082;86.&#1088;&#1092;/news/rezultaty_viii_chempionata_khmao_jugry_abilimpiks_v_2023_godu/2023-05-26-2073" TargetMode="External"/><Relationship Id="rId2" Type="http://schemas.openxmlformats.org/officeDocument/2006/relationships/hyperlink" Target="https://www.ugoria.tv/news/2023/04/20/47060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67" y="370002"/>
            <a:ext cx="11027334" cy="830997"/>
          </a:xfrm>
        </p:spPr>
        <p:txBody>
          <a:bodyPr anchor="t"/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– Югры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«Нижневартовский социально-гуманитарный колледж»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10441266" cy="80920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проведения регионального чемпионата «Абилимпикс»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Ханты-Мансийском автономном округе-Югре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00833" y="4900429"/>
            <a:ext cx="2977898" cy="12520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Полуянова О.Ю. методист РЦРД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616002" y="1284030"/>
            <a:ext cx="11023496" cy="45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центр развития движения «Абилимпикс» в Югре -  это: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Движение, которое включает проведение региональных чемпионатов «</a:t>
            </a:r>
            <a:r>
              <a:rPr lang="ru-RU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тренировочных сборов, отборочных этапов  и участие в финале Национального чемпионата «Абилимпикс» региональной команды!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Молодежного форума участников движения «</a:t>
            </a:r>
            <a:r>
              <a:rPr lang="ru-RU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Летнего отдыха частников-победителей;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профориентационной смены лагеря, где приняли участие 20 призеров;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Ярмарки вакансий и мастер-классы!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Студенческие </a:t>
            </a:r>
            <a:r>
              <a:rPr lang="ru-RU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коворкинги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Школа добровольчества! 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 дополнительной профессии и  вручение 25-ти участникам – победителям образовательных сертификатов.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300 преподавателей округа в ходе обучения стали сертифицированными экспертами и 5 преподавателей округа имеют статус национального эксперта  чемпионата «Абилимпикс»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19482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 (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904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) 460-23-31</a:t>
            </a:r>
            <a:endParaRPr lang="en-US" sz="1600" b="1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216@nv-study.ru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1948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Полуянова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Ольга Юрьевна </a:t>
            </a:r>
            <a:endParaRPr lang="en-US" sz="1800" b="1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95082"/>
            <a:ext cx="19482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b="1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методист РЦРД</a:t>
            </a:r>
            <a:endParaRPr lang="en-US" sz="1400" b="1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77" y="1047406"/>
            <a:ext cx="10967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Ханты-Мансийском автономном  округе -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это амбассадор  развития 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Century Gothic" panose="020B0502020202020204" pitchFamily="34" charset="0"/>
              </a:rPr>
              <a:t>современного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инклюзивного общества Югры</a:t>
            </a: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2" y="110939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3429000" y="440435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Цель и задачи региональной практики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1401234" y="4968986"/>
            <a:ext cx="1012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Целевая аудитория 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граждане Ханты-Мансийского автономного округа-Югры  с инвалидностью и/или ограниченными возможностями здоровья</a:t>
            </a:r>
            <a:b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 возрасте от 14 лет.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96744" y="101638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96744" y="5251893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96744" y="262436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99632" y="758424"/>
            <a:ext cx="10549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Цель региональной практики: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Развитие  системы профессионального образования, реализации программы профориентации и подготовки к трудоустройству путем проведения чемпионатов по профессиональному мастерству среди инвалидов и лиц с ограниченными возможностями здоровья.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732" y="2616578"/>
            <a:ext cx="10409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Задачи региональной практики: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повышение уровня профессионального мастерства инвалидов и лиц с ОВЗ посредством внедрения лучших практик чемпионатов «Абилимпикс» в образовательный процесс;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расширение возможностей трудоустройства инвалидов  и освоения новых видов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428" y="-223656"/>
            <a:ext cx="12077700" cy="1117254"/>
          </a:xfrm>
        </p:spPr>
        <p:txBody>
          <a:bodyPr/>
          <a:lstStyle/>
          <a:p>
            <a:br>
              <a:rPr lang="ru-RU" sz="2000" dirty="0"/>
            </a:br>
            <a:br>
              <a:rPr lang="ru-RU" sz="2000" dirty="0"/>
            </a:br>
            <a:r>
              <a:rPr lang="ru-RU" sz="2000" b="1" dirty="0">
                <a:latin typeface="Century Gothic" panose="020B0502020202020204" pitchFamily="34" charset="0"/>
              </a:rPr>
              <a:t>Модель проведения регионального чемпионата «Абилимпикс» 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в Ханты-Мансийском автономном округе-Югре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 ( на примере категории «Школьники»)</a:t>
            </a:r>
            <a:br>
              <a:rPr lang="ru-RU" sz="2800" b="1" dirty="0">
                <a:latin typeface="Century Gothic" panose="020B0502020202020204" pitchFamily="34" charset="0"/>
              </a:rPr>
            </a:br>
            <a:endParaRPr lang="en-US" alt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 flipH="1" flipV="1">
            <a:off x="2741135" y="6611081"/>
            <a:ext cx="1665041" cy="35492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2713668" y="5581856"/>
            <a:ext cx="2385421" cy="14544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 flipH="1">
            <a:off x="2855667" y="4438616"/>
            <a:ext cx="2808287" cy="1588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 flipH="1">
            <a:off x="2851150" y="3202767"/>
            <a:ext cx="3286125" cy="1588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 flipH="1">
            <a:off x="3016048" y="2180679"/>
            <a:ext cx="3763962" cy="1587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 flipH="1">
            <a:off x="2810394" y="1092362"/>
            <a:ext cx="4761849" cy="25700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2851150" y="1173589"/>
            <a:ext cx="15784" cy="152700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2878139" y="2700339"/>
            <a:ext cx="1587" cy="841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2878139" y="3541714"/>
            <a:ext cx="1587" cy="841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2851150" y="4383089"/>
            <a:ext cx="26989" cy="108612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>
            <a:off x="2851151" y="5570901"/>
            <a:ext cx="0" cy="91299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7" name="Text Box 29"/>
          <p:cNvSpPr txBox="1">
            <a:spLocks noChangeArrowheads="1"/>
          </p:cNvSpPr>
          <p:nvPr/>
        </p:nvSpPr>
        <p:spPr bwMode="auto">
          <a:xfrm>
            <a:off x="2932364" y="5791927"/>
            <a:ext cx="1950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FFFF"/>
                </a:solidFill>
              </a:rPr>
              <a:t>Этап выбора компетенции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2884028" y="4413549"/>
            <a:ext cx="25044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FFFF"/>
                </a:solidFill>
              </a:rPr>
              <a:t>Этап  Профориентационной направленности 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81281" name="Text Box 33"/>
          <p:cNvSpPr txBox="1">
            <a:spLocks noChangeArrowheads="1"/>
          </p:cNvSpPr>
          <p:nvPr/>
        </p:nvSpPr>
        <p:spPr bwMode="auto">
          <a:xfrm>
            <a:off x="3082795" y="2249737"/>
            <a:ext cx="24061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FFFF"/>
                </a:solidFill>
              </a:rPr>
              <a:t>Этап участия в региональном чемпионате 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grpSp>
        <p:nvGrpSpPr>
          <p:cNvPr id="181287" name="Group 39"/>
          <p:cNvGrpSpPr>
            <a:grpSpLocks/>
          </p:cNvGrpSpPr>
          <p:nvPr/>
        </p:nvGrpSpPr>
        <p:grpSpPr bwMode="auto">
          <a:xfrm>
            <a:off x="4285867" y="756615"/>
            <a:ext cx="7759320" cy="5924337"/>
            <a:chOff x="1702" y="1253"/>
            <a:chExt cx="3951" cy="2935"/>
          </a:xfrm>
        </p:grpSpPr>
        <p:sp>
          <p:nvSpPr>
            <p:cNvPr id="181252" name="Freeform 4"/>
            <p:cNvSpPr>
              <a:spLocks/>
            </p:cNvSpPr>
            <p:nvPr/>
          </p:nvSpPr>
          <p:spPr bwMode="gray">
            <a:xfrm>
              <a:off x="4562" y="3137"/>
              <a:ext cx="680" cy="86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shade val="69804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3" name="Freeform 5"/>
            <p:cNvSpPr>
              <a:spLocks/>
            </p:cNvSpPr>
            <p:nvPr/>
          </p:nvSpPr>
          <p:spPr bwMode="gray">
            <a:xfrm>
              <a:off x="2062" y="3142"/>
              <a:ext cx="2938" cy="369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4" name="Freeform 6"/>
            <p:cNvSpPr>
              <a:spLocks/>
            </p:cNvSpPr>
            <p:nvPr/>
          </p:nvSpPr>
          <p:spPr bwMode="gray">
            <a:xfrm>
              <a:off x="1702" y="3578"/>
              <a:ext cx="3951" cy="606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tint val="66667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5" name="Freeform 7"/>
            <p:cNvSpPr>
              <a:spLocks/>
            </p:cNvSpPr>
            <p:nvPr/>
          </p:nvSpPr>
          <p:spPr bwMode="gray">
            <a:xfrm>
              <a:off x="4522" y="2721"/>
              <a:ext cx="378" cy="784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294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6" name="Freeform 8"/>
            <p:cNvSpPr>
              <a:spLocks/>
            </p:cNvSpPr>
            <p:nvPr/>
          </p:nvSpPr>
          <p:spPr bwMode="gray">
            <a:xfrm>
              <a:off x="2370" y="2721"/>
              <a:ext cx="2380" cy="276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7" name="Freeform 9"/>
            <p:cNvSpPr>
              <a:spLocks/>
            </p:cNvSpPr>
            <p:nvPr/>
          </p:nvSpPr>
          <p:spPr bwMode="gray">
            <a:xfrm>
              <a:off x="1835" y="3077"/>
              <a:ext cx="3534" cy="547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4745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8" name="Freeform 10"/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F4A70C">
                    <a:gamma/>
                    <a:shade val="7294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9" name="Freeform 11"/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F4A70C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0" name="Freeform 12"/>
            <p:cNvSpPr>
              <a:spLocks/>
            </p:cNvSpPr>
            <p:nvPr/>
          </p:nvSpPr>
          <p:spPr bwMode="gray">
            <a:xfrm>
              <a:off x="1878" y="2457"/>
              <a:ext cx="3354" cy="612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4A70C">
                    <a:gamma/>
                    <a:tint val="4745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1" name="Freeform 13"/>
            <p:cNvSpPr>
              <a:spLocks/>
            </p:cNvSpPr>
            <p:nvPr/>
          </p:nvSpPr>
          <p:spPr bwMode="gray">
            <a:xfrm>
              <a:off x="3808" y="1744"/>
              <a:ext cx="453" cy="59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shade val="7921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2" name="Freeform 14"/>
            <p:cNvSpPr>
              <a:spLocks/>
            </p:cNvSpPr>
            <p:nvPr/>
          </p:nvSpPr>
          <p:spPr bwMode="gray">
            <a:xfrm>
              <a:off x="3092" y="1744"/>
              <a:ext cx="793" cy="89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C247FF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3" name="Freeform 15"/>
            <p:cNvSpPr>
              <a:spLocks/>
            </p:cNvSpPr>
            <p:nvPr/>
          </p:nvSpPr>
          <p:spPr bwMode="gray">
            <a:xfrm>
              <a:off x="2136" y="2053"/>
              <a:ext cx="3110" cy="440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tint val="5019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4" name="Freeform 16"/>
            <p:cNvSpPr>
              <a:spLocks/>
            </p:cNvSpPr>
            <p:nvPr/>
          </p:nvSpPr>
          <p:spPr bwMode="gray">
            <a:xfrm>
              <a:off x="3446" y="1253"/>
              <a:ext cx="383" cy="502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9216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5" name="Freeform 17"/>
            <p:cNvSpPr>
              <a:spLocks/>
            </p:cNvSpPr>
            <p:nvPr/>
          </p:nvSpPr>
          <p:spPr bwMode="gray">
            <a:xfrm>
              <a:off x="2570" y="1391"/>
              <a:ext cx="2065" cy="654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tint val="38039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83" name="Text Box 35"/>
            <p:cNvSpPr txBox="1">
              <a:spLocks noChangeArrowheads="1"/>
            </p:cNvSpPr>
            <p:nvPr/>
          </p:nvSpPr>
          <p:spPr bwMode="gray">
            <a:xfrm>
              <a:off x="2848" y="2060"/>
              <a:ext cx="163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Участие школьников  в конкурсной, культурной и профориентационной программе</a:t>
              </a:r>
              <a:endParaRPr lang="en-US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1284" name="Text Box 36"/>
            <p:cNvSpPr txBox="1">
              <a:spLocks noChangeArrowheads="1"/>
            </p:cNvSpPr>
            <p:nvPr/>
          </p:nvSpPr>
          <p:spPr bwMode="gray">
            <a:xfrm>
              <a:off x="3402" y="2624"/>
              <a:ext cx="9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81285" name="Text Box 37"/>
            <p:cNvSpPr txBox="1">
              <a:spLocks noChangeArrowheads="1"/>
            </p:cNvSpPr>
            <p:nvPr/>
          </p:nvSpPr>
          <p:spPr bwMode="gray">
            <a:xfrm>
              <a:off x="2357" y="3028"/>
              <a:ext cx="2579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lang="ru-RU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Профессиональные пробы</a:t>
              </a: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Экскурсии, мастер-классы</a:t>
              </a: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Представление своих работ на международных и  всероссийских выставках</a:t>
              </a:r>
            </a:p>
            <a:p>
              <a:pPr marL="342900" indent="-342900" algn="ctr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lang="en-US" alt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81286" name="Text Box 38"/>
            <p:cNvSpPr txBox="1">
              <a:spLocks noChangeArrowheads="1"/>
            </p:cNvSpPr>
            <p:nvPr/>
          </p:nvSpPr>
          <p:spPr bwMode="gray">
            <a:xfrm>
              <a:off x="2150" y="3609"/>
              <a:ext cx="3263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1.Компетентностное ориентирование в рамках трудового обучения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2.Работа с психологом по выявлению особенностей качеств личности участника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3.Участие школьников в  компетентностных мастер-классах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gray">
            <a:xfrm>
              <a:off x="2253" y="1639"/>
              <a:ext cx="1460" cy="3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1.Отдых и обучение в летнем </a:t>
              </a:r>
              <a:r>
                <a:rPr lang="ru-RU" altLang="ru-RU" sz="1200" b="1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профриентационном</a:t>
              </a:r>
              <a:r>
                <a:rPr lang="ru-RU" alt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региональном  лагере</a:t>
              </a:r>
              <a:endParaRPr lang="en-US" altLang="ru-RU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3018409" y="3493689"/>
            <a:ext cx="24061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FFFF"/>
                </a:solidFill>
              </a:rPr>
              <a:t>Этап  подготовки к региональному чемпионату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056737" y="1304810"/>
            <a:ext cx="24061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FFFFFF"/>
                </a:solidFill>
              </a:rPr>
              <a:t>Этап  стимулирования и вознаграждения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gray">
          <a:xfrm>
            <a:off x="8331745" y="1231799"/>
            <a:ext cx="3247732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2.Получение образовательного сертификата  по дополнительной профильной программе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3. Денежные премии окружного значения.</a:t>
            </a:r>
            <a:endParaRPr lang="en-US" altLang="ru-RU" sz="1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gray">
          <a:xfrm>
            <a:off x="5500491" y="3229488"/>
            <a:ext cx="575700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Профориентационной смене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Отработка профессиональных навыков по своей компетенции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мероприятиях «Молодежного форума»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Конкурс «</a:t>
            </a:r>
            <a:r>
              <a:rPr lang="ru-RU" altLang="ru-RU" sz="14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Медиавололнтер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чемпионата «Абилимпикс»</a:t>
            </a:r>
            <a:endParaRPr lang="en-US" altLang="ru-RU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9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30303">
            <a:off x="4653913" y="72309"/>
            <a:ext cx="3572566" cy="2670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59324">
            <a:off x="4202236" y="4738648"/>
            <a:ext cx="3889585" cy="1798476"/>
          </a:xfrm>
          <a:prstGeom prst="rect">
            <a:avLst/>
          </a:prstGeom>
        </p:spPr>
      </p:pic>
      <p:sp>
        <p:nvSpPr>
          <p:cNvPr id="549894" name="Freeform 6"/>
          <p:cNvSpPr>
            <a:spLocks/>
          </p:cNvSpPr>
          <p:nvPr/>
        </p:nvSpPr>
        <p:spPr bwMode="gray">
          <a:xfrm rot="15509008">
            <a:off x="8693523" y="-70414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43010">
                  <a:gamma/>
                  <a:tint val="0"/>
                  <a:invGamma/>
                </a:srgbClr>
              </a:gs>
              <a:gs pos="100000">
                <a:srgbClr val="A4301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" y="-982225"/>
            <a:ext cx="12192000" cy="683192"/>
          </a:xfrm>
        </p:spPr>
        <p:txBody>
          <a:bodyPr/>
          <a:lstStyle/>
          <a:p>
            <a:br>
              <a:rPr lang="ru-RU" alt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br>
              <a:rPr lang="ru-RU" alt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Программные направления Регионального чемпионата</a:t>
            </a:r>
            <a:br>
              <a:rPr lang="ru-RU" altLang="ru-RU" sz="2800" b="1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</a:br>
            <a:endParaRPr lang="en-US" altLang="ru-RU" sz="2800" b="1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49892" name="Freeform 4"/>
          <p:cNvSpPr>
            <a:spLocks/>
          </p:cNvSpPr>
          <p:nvPr/>
        </p:nvSpPr>
        <p:spPr bwMode="gray">
          <a:xfrm rot="17934921">
            <a:off x="9305743" y="2304462"/>
            <a:ext cx="1672012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4516AE">
                  <a:gamma/>
                  <a:tint val="0"/>
                  <a:invGamma/>
                </a:srgbClr>
              </a:gs>
              <a:gs pos="100000">
                <a:srgbClr val="4516A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893" name="Freeform 5"/>
          <p:cNvSpPr>
            <a:spLocks/>
          </p:cNvSpPr>
          <p:nvPr/>
        </p:nvSpPr>
        <p:spPr bwMode="gray">
          <a:xfrm rot="4295686">
            <a:off x="2092802" y="3406574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4992">
                  <a:gamma/>
                  <a:tint val="0"/>
                  <a:invGamma/>
                </a:srgbClr>
              </a:gs>
              <a:gs pos="100000">
                <a:srgbClr val="00499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897" name="Freeform 9"/>
          <p:cNvSpPr>
            <a:spLocks/>
          </p:cNvSpPr>
          <p:nvPr/>
        </p:nvSpPr>
        <p:spPr bwMode="gray">
          <a:xfrm rot="7408370">
            <a:off x="1743396" y="704206"/>
            <a:ext cx="1727539" cy="3688613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2EAE8">
                  <a:gamma/>
                  <a:tint val="0"/>
                  <a:invGamma/>
                </a:srgbClr>
              </a:gs>
              <a:gs pos="100000">
                <a:srgbClr val="A2EAE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900" name="Oval 12"/>
          <p:cNvSpPr>
            <a:spLocks noChangeArrowheads="1"/>
          </p:cNvSpPr>
          <p:nvPr/>
        </p:nvSpPr>
        <p:spPr bwMode="gray">
          <a:xfrm>
            <a:off x="4477693" y="1484174"/>
            <a:ext cx="3614128" cy="3037906"/>
          </a:xfrm>
          <a:prstGeom prst="ellipse">
            <a:avLst/>
          </a:prstGeom>
          <a:gradFill rotWithShape="1">
            <a:gsLst>
              <a:gs pos="0">
                <a:srgbClr val="F14343"/>
              </a:gs>
              <a:gs pos="100000">
                <a:srgbClr val="F14343">
                  <a:gamma/>
                  <a:shade val="45490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gray">
          <a:xfrm>
            <a:off x="4689608" y="2201791"/>
            <a:ext cx="319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Региональный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чемпионат</a:t>
            </a:r>
            <a:endParaRPr lang="en-US" alt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gray">
          <a:xfrm rot="159471">
            <a:off x="1967997" y="1632785"/>
            <a:ext cx="2727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Соревновательное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направление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gray">
          <a:xfrm>
            <a:off x="8584747" y="1075141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gray">
          <a:xfrm>
            <a:off x="7518400" y="4550450"/>
            <a:ext cx="3459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Профориентационное</a:t>
            </a: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направление программы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gray">
          <a:xfrm>
            <a:off x="983186" y="3657600"/>
            <a:ext cx="2852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Культурное направление программы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4477692" y="5058281"/>
            <a:ext cx="2583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Медийное</a:t>
            </a: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направление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gray">
          <a:xfrm>
            <a:off x="8583261" y="1053505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gray">
          <a:xfrm>
            <a:off x="8584747" y="1053505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gray">
          <a:xfrm>
            <a:off x="8583261" y="1053505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gray">
          <a:xfrm rot="21307455">
            <a:off x="5327797" y="302957"/>
            <a:ext cx="2852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Добровольческое направление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4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02" y="65869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Описание программных направлений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2921" y="555864"/>
            <a:ext cx="3164026" cy="2905872"/>
            <a:chOff x="676" y="1490"/>
            <a:chExt cx="1411" cy="2348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723" y="3069"/>
              <a:ext cx="1304" cy="5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dirty="0">
                  <a:latin typeface="Century Gothic" panose="020B0502020202020204" pitchFamily="34" charset="0"/>
                </a:rPr>
                <a:t>Соревновательное</a:t>
              </a:r>
            </a:p>
            <a:p>
              <a:pPr algn="ctr"/>
              <a:r>
                <a:rPr lang="ru-RU" dirty="0">
                  <a:latin typeface="Century Gothic" panose="020B0502020202020204" pitchFamily="34" charset="0"/>
                </a:rPr>
                <a:t> направление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676" y="1775"/>
              <a:ext cx="1411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Выполнение конкурсных заданий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по 37 компетенциях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290 участников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12 конкурсных  площадок</a:t>
              </a:r>
              <a:endParaRPr lang="en-US" altLang="ru-RU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3915433" y="480173"/>
            <a:ext cx="3457883" cy="3169816"/>
            <a:chOff x="720" y="1461"/>
            <a:chExt cx="1367" cy="2377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736" y="1461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gray">
            <a:xfrm>
              <a:off x="741" y="2982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8496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dirty="0"/>
                <a:t>   </a:t>
              </a:r>
              <a:r>
                <a:rPr lang="ru-RU" sz="1600" dirty="0">
                  <a:latin typeface="Century Gothic" panose="020B0502020202020204" pitchFamily="34" charset="0"/>
                </a:rPr>
                <a:t>Деловая программа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Панельная дискуссия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Семинар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Круглый стол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600" b="1" dirty="0">
                  <a:latin typeface="Century Gothic" panose="020B0502020202020204" pitchFamily="34" charset="0"/>
                </a:rPr>
                <a:t>Заседание Молодежного совета</a:t>
              </a:r>
            </a:p>
            <a:p>
              <a:endParaRPr lang="ru-RU" sz="1600" dirty="0">
                <a:latin typeface="Century Gothic" panose="020B0502020202020204" pitchFamily="34" charset="0"/>
              </a:endParaRPr>
            </a:p>
            <a:p>
              <a:endParaRPr lang="en-US" altLang="ru-RU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7680623" y="453744"/>
            <a:ext cx="4352001" cy="3124292"/>
            <a:chOff x="720" y="1490"/>
            <a:chExt cx="1367" cy="2348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gray">
            <a:xfrm>
              <a:off x="759" y="2979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err="1">
                  <a:latin typeface="Century Gothic" panose="020B0502020202020204" pitchFamily="34" charset="0"/>
                </a:rPr>
                <a:t>Профориентационное</a:t>
              </a:r>
              <a:endParaRPr lang="ru-RU" sz="1600" dirty="0">
                <a:latin typeface="Century Gothic" panose="020B0502020202020204" pitchFamily="34" charset="0"/>
              </a:endParaRPr>
            </a:p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 направление</a:t>
              </a: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ru-RU" dirty="0"/>
            </a:p>
          </p:txBody>
        </p:sp>
      </p:grp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8201909" y="3407847"/>
            <a:ext cx="3842440" cy="2544870"/>
            <a:chOff x="720" y="1490"/>
            <a:chExt cx="1422" cy="2348"/>
          </a:xfrm>
        </p:grpSpPr>
        <p:sp>
          <p:nvSpPr>
            <p:cNvPr id="5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59" name="AutoShape 9"/>
            <p:cNvSpPr>
              <a:spLocks noChangeArrowheads="1"/>
            </p:cNvSpPr>
            <p:nvPr/>
          </p:nvSpPr>
          <p:spPr bwMode="gray">
            <a:xfrm>
              <a:off x="746" y="3098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C9D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err="1">
                  <a:latin typeface="Century Gothic" panose="020B0502020202020204" pitchFamily="34" charset="0"/>
                </a:rPr>
                <a:t>Медийное</a:t>
              </a:r>
              <a:r>
                <a:rPr lang="ru-RU" sz="1600" dirty="0">
                  <a:latin typeface="Century Gothic" panose="020B0502020202020204" pitchFamily="34" charset="0"/>
                </a:rPr>
                <a:t> направление</a:t>
              </a: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gray">
            <a:xfrm>
              <a:off x="732" y="1783"/>
              <a:ext cx="141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Оповещение информации  о </a:t>
              </a:r>
              <a:r>
                <a:rPr lang="ru-RU" altLang="ru-RU" sz="1600" b="1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чемпинате</a:t>
              </a: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в СМИ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Региональный конкурс «</a:t>
              </a:r>
              <a:r>
                <a:rPr lang="ru-RU" altLang="ru-RU" sz="1600" b="1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Медиаволонтер</a:t>
              </a: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 движения «Абилимпикс»</a:t>
              </a:r>
              <a:endParaRPr lang="en-US" altLang="ru-RU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3910180" y="3590498"/>
            <a:ext cx="3770443" cy="3036330"/>
            <a:chOff x="716" y="1490"/>
            <a:chExt cx="1426" cy="2348"/>
          </a:xfrm>
        </p:grpSpPr>
        <p:sp>
          <p:nvSpPr>
            <p:cNvPr id="6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9"/>
            <p:cNvSpPr>
              <a:spLocks noChangeArrowheads="1"/>
            </p:cNvSpPr>
            <p:nvPr/>
          </p:nvSpPr>
          <p:spPr bwMode="gray">
            <a:xfrm>
              <a:off x="716" y="2991"/>
              <a:ext cx="1339" cy="48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Культурное направление</a:t>
              </a:r>
            </a:p>
          </p:txBody>
        </p:sp>
        <p:sp>
          <p:nvSpPr>
            <p:cNvPr id="76" name="Text Box 17"/>
            <p:cNvSpPr txBox="1">
              <a:spLocks noChangeArrowheads="1"/>
            </p:cNvSpPr>
            <p:nvPr/>
          </p:nvSpPr>
          <p:spPr bwMode="gray">
            <a:xfrm>
              <a:off x="732" y="1783"/>
              <a:ext cx="14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altLang="ru-RU" sz="14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89734" y="3910187"/>
            <a:ext cx="3371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Торжественная церемония  открытия и закрытия  VIII Регионального чемпионата «Абилимпикс - 2023»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Концертная  видео-открытка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44296" y="531310"/>
            <a:ext cx="44477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entury Gothic" panose="020B0502020202020204" pitchFamily="34" charset="0"/>
              </a:rPr>
              <a:t>Профессиональные пробы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entury Gothic" panose="020B0502020202020204" pitchFamily="34" charset="0"/>
              </a:rPr>
              <a:t>Мастер- класс «</a:t>
            </a:r>
            <a:r>
              <a:rPr lang="ru-RU" sz="1600" b="1" dirty="0" err="1">
                <a:latin typeface="Century Gothic" panose="020B0502020202020204" pitchFamily="34" charset="0"/>
              </a:rPr>
              <a:t>Чудесариум</a:t>
            </a:r>
            <a:r>
              <a:rPr lang="ru-RU" sz="1600" b="1" dirty="0">
                <a:latin typeface="Century Gothic" panose="020B0502020202020204" pitchFamily="34" charset="0"/>
              </a:rPr>
              <a:t>»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Мастер- класс «Играем в оркестре!»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Мастер-класс «Азбука фитнеса»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entury Gothic" panose="020B0502020202020204" pitchFamily="34" charset="0"/>
              </a:rPr>
              <a:t>Презентационный показ компетенции «</a:t>
            </a:r>
            <a:r>
              <a:rPr lang="ru-RU" sz="1600" b="1" dirty="0" err="1">
                <a:latin typeface="Century Gothic" panose="020B0502020202020204" pitchFamily="34" charset="0"/>
              </a:rPr>
              <a:t>Карвинг</a:t>
            </a:r>
            <a:r>
              <a:rPr lang="ru-RU" sz="1600" b="1" dirty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err="1">
                <a:latin typeface="Century Gothic" panose="020B0502020202020204" pitchFamily="34" charset="0"/>
              </a:rPr>
              <a:t>Профоринтационное</a:t>
            </a:r>
            <a:r>
              <a:rPr lang="ru-RU" sz="1600" b="1" dirty="0">
                <a:latin typeface="Century Gothic" panose="020B0502020202020204" pitchFamily="34" charset="0"/>
              </a:rPr>
              <a:t> тестирование</a:t>
            </a:r>
          </a:p>
          <a:p>
            <a:endParaRPr lang="ru-RU" sz="1600" dirty="0"/>
          </a:p>
        </p:txBody>
      </p:sp>
      <p:grpSp>
        <p:nvGrpSpPr>
          <p:cNvPr id="83" name="Group 3"/>
          <p:cNvGrpSpPr>
            <a:grpSpLocks/>
          </p:cNvGrpSpPr>
          <p:nvPr/>
        </p:nvGrpSpPr>
        <p:grpSpPr bwMode="auto">
          <a:xfrm>
            <a:off x="242302" y="3649989"/>
            <a:ext cx="3132984" cy="2905872"/>
            <a:chOff x="716" y="1490"/>
            <a:chExt cx="1371" cy="2348"/>
          </a:xfrm>
        </p:grpSpPr>
        <p:sp>
          <p:nvSpPr>
            <p:cNvPr id="8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AutoShape 9"/>
            <p:cNvSpPr>
              <a:spLocks noChangeArrowheads="1"/>
            </p:cNvSpPr>
            <p:nvPr/>
          </p:nvSpPr>
          <p:spPr bwMode="gray">
            <a:xfrm>
              <a:off x="726" y="3027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Добровольческое</a:t>
              </a:r>
            </a:p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  направление</a:t>
              </a:r>
            </a:p>
          </p:txBody>
        </p:sp>
        <p:sp>
          <p:nvSpPr>
            <p:cNvPr id="90" name="Text Box 17"/>
            <p:cNvSpPr txBox="1">
              <a:spLocks noChangeArrowheads="1"/>
            </p:cNvSpPr>
            <p:nvPr/>
          </p:nvSpPr>
          <p:spPr bwMode="gray">
            <a:xfrm>
              <a:off x="716" y="1776"/>
              <a:ext cx="1348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Молодежный тренинг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altLang="ru-RU" sz="16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Добровольческий </a:t>
              </a:r>
              <a:r>
                <a:rPr lang="ru-RU" altLang="ru-RU" sz="1600" b="1" dirty="0" err="1">
                  <a:solidFill>
                    <a:srgbClr val="000000"/>
                  </a:solidFill>
                  <a:latin typeface="Century Gothic" panose="020B0502020202020204" pitchFamily="34" charset="0"/>
                </a:rPr>
                <a:t>коворкинг</a:t>
              </a:r>
              <a:endParaRPr lang="ru-RU" altLang="ru-RU" sz="1600" b="1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388937" y="1855530"/>
            <a:ext cx="8353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Кадровый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Административный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Финансовый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Информационно-технический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97" y="275567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Показатели и ожидаемы результаты отражены  в Плане работы (Дорожная карта) реализации проектов и программ движения «Абилимпикс» на территории Ханты-Мансийского автономного округа-Югры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b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- </a:t>
            </a:r>
            <a:r>
              <a:rPr lang="en-US" dirty="0">
                <a:solidFill>
                  <a:srgbClr val="4A63FC"/>
                </a:solidFill>
                <a:latin typeface="Century Gothic" panose="020B0502020202020204" pitchFamily="34" charset="0"/>
                <a:hlinkClick r:id="rId2"/>
              </a:rPr>
              <a:t>https://www.ugoria.tv/news/2023/04/20/47060</a:t>
            </a:r>
            <a:br>
              <a:rPr lang="ru-RU" dirty="0">
                <a:solidFill>
                  <a:srgbClr val="4A63FC"/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rgbClr val="4A63FC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4A63FC"/>
                </a:solidFill>
                <a:latin typeface="Century Gothic" panose="020B0502020202020204" pitchFamily="34" charset="0"/>
              </a:rPr>
              <a:t>- </a:t>
            </a:r>
            <a:r>
              <a:rPr lang="en-US" dirty="0">
                <a:solidFill>
                  <a:srgbClr val="4A63FC"/>
                </a:solidFill>
                <a:latin typeface="Century Gothic" panose="020B0502020202020204" pitchFamily="34" charset="0"/>
                <a:hlinkClick r:id="rId3"/>
              </a:rPr>
              <a:t>https://xn--86-1lcte.xn--p1ai/news/rezultaty_viii_chempionata_khmao_jugry_abilimpiks_v_2023_godu/2023-05-26-2073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-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https://hmtpk.ru/ru/press-center/news/for-students/s-20-22-aprelya-2023-goda-proshel-viii-regionalnyy-chempionat-abilimpiks-2023/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https://www.ugoria.tv/news/2023/04/26/47607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00" y="12629"/>
            <a:ext cx="11853006" cy="9403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rgbClr val="009F79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gray">
          <a:xfrm>
            <a:off x="581200" y="4124297"/>
            <a:ext cx="1646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20</a:t>
            </a:r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16</a:t>
            </a:r>
            <a:endParaRPr lang="en-US" alt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77078" y="4777273"/>
            <a:ext cx="933061" cy="895739"/>
            <a:chOff x="2016" y="1920"/>
            <a:chExt cx="1680" cy="168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0" name="AutoShape 8"/>
          <p:cNvSpPr>
            <a:spLocks noChangeArrowheads="1"/>
          </p:cNvSpPr>
          <p:nvPr/>
        </p:nvSpPr>
        <p:spPr bwMode="gray">
          <a:xfrm flipH="1">
            <a:off x="2668381" y="4222673"/>
            <a:ext cx="8920237" cy="2382090"/>
          </a:xfrm>
          <a:prstGeom prst="homePlate">
            <a:avLst>
              <a:gd name="adj" fmla="val 42044"/>
            </a:avLst>
          </a:prstGeom>
          <a:gradFill rotWithShape="1">
            <a:gsLst>
              <a:gs pos="4000">
                <a:srgbClr val="2EB9B6"/>
              </a:gs>
              <a:gs pos="59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  <a:contourClr>
              <a:srgbClr val="2EB9B6"/>
            </a:contour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3900195" y="4138025"/>
            <a:ext cx="768842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0000"/>
                </a:solidFill>
              </a:rPr>
              <a:t>  </a:t>
            </a:r>
            <a:r>
              <a:rPr lang="ru-RU" altLang="ru-RU" sz="3200" b="1" dirty="0">
                <a:solidFill>
                  <a:srgbClr val="000000"/>
                </a:solidFill>
              </a:rPr>
              <a:t>43 - </a:t>
            </a:r>
            <a:r>
              <a:rPr lang="ru-RU" altLang="ru-RU" sz="3200" dirty="0">
                <a:solidFill>
                  <a:srgbClr val="000000"/>
                </a:solidFill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</a:rPr>
              <a:t>количество  участников</a:t>
            </a:r>
            <a:endParaRPr lang="en-US" altLang="ru-RU" sz="3200" b="1" dirty="0">
              <a:solidFill>
                <a:srgbClr val="000000"/>
              </a:solidFill>
            </a:endParaRPr>
          </a:p>
          <a:p>
            <a:r>
              <a:rPr lang="ru-RU" altLang="ru-RU" sz="3200" b="1" dirty="0">
                <a:solidFill>
                  <a:srgbClr val="000000"/>
                </a:solidFill>
              </a:rPr>
              <a:t>       8 - количество компетенций </a:t>
            </a:r>
            <a:endParaRPr lang="en-US" altLang="ru-RU" sz="3200" b="1" dirty="0">
              <a:solidFill>
                <a:srgbClr val="000000"/>
              </a:solidFill>
            </a:endParaRPr>
          </a:p>
          <a:p>
            <a:r>
              <a:rPr lang="ru-RU" altLang="ru-RU" sz="3200" b="1" dirty="0">
                <a:solidFill>
                  <a:srgbClr val="000000"/>
                </a:solidFill>
              </a:rPr>
              <a:t>            40 -  количество экспертов</a:t>
            </a:r>
          </a:p>
          <a:p>
            <a:r>
              <a:rPr lang="ru-RU" altLang="ru-RU" sz="3200" b="1" dirty="0">
                <a:solidFill>
                  <a:srgbClr val="000000"/>
                </a:solidFill>
              </a:rPr>
              <a:t>	      24 – победителей   и  призеров</a:t>
            </a:r>
            <a:endParaRPr lang="en-US" altLang="ru-RU" sz="3200" b="1" dirty="0">
              <a:solidFill>
                <a:srgbClr val="000000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gray">
          <a:xfrm>
            <a:off x="517782" y="1218852"/>
            <a:ext cx="1646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20</a:t>
            </a:r>
            <a:r>
              <a:rPr lang="ru-RU" alt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23</a:t>
            </a:r>
            <a:endParaRPr lang="en-US" alt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958758" y="1963093"/>
            <a:ext cx="851381" cy="798768"/>
            <a:chOff x="2016" y="1920"/>
            <a:chExt cx="1680" cy="1680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3600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3600">
                <a:solidFill>
                  <a:prstClr val="black"/>
                </a:solidFill>
              </a:endParaRPr>
            </a:p>
          </p:txBody>
        </p:sp>
      </p:grpSp>
      <p:sp>
        <p:nvSpPr>
          <p:cNvPr id="31" name="AutoShape 29"/>
          <p:cNvSpPr>
            <a:spLocks noChangeArrowheads="1"/>
          </p:cNvSpPr>
          <p:nvPr/>
        </p:nvSpPr>
        <p:spPr bwMode="gray">
          <a:xfrm flipH="1">
            <a:off x="2604892" y="1218852"/>
            <a:ext cx="8983725" cy="2444824"/>
          </a:xfrm>
          <a:prstGeom prst="homePlate">
            <a:avLst>
              <a:gd name="adj" fmla="val 37730"/>
            </a:avLst>
          </a:prstGeom>
          <a:gradFill rotWithShape="1">
            <a:gsLst>
              <a:gs pos="0">
                <a:srgbClr val="FF9933"/>
              </a:gs>
              <a:gs pos="3000">
                <a:srgbClr val="FFCC66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" y="5842317"/>
            <a:ext cx="2949859" cy="980052"/>
          </a:xfrm>
          <a:prstGeom prst="rect">
            <a:avLst/>
          </a:prstGeom>
        </p:spPr>
      </p:pic>
      <p:sp>
        <p:nvSpPr>
          <p:cNvPr id="36" name="Text Box 16">
            <a:extLst>
              <a:ext uri="{FF2B5EF4-FFF2-40B4-BE49-F238E27FC236}">
                <a16:creationId xmlns:a16="http://schemas.microsoft.com/office/drawing/2014/main" id="{E27C11BE-5576-4DEB-B325-CBA81FB2BE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79951" y="952959"/>
            <a:ext cx="870076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0000"/>
                </a:solidFill>
              </a:rPr>
              <a:t>    </a:t>
            </a:r>
            <a:r>
              <a:rPr lang="en-US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290 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  количество  участников</a:t>
            </a: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37 - количество компетенций </a:t>
            </a:r>
            <a:endParaRPr lang="en-US" altLang="ru-RU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15</a:t>
            </a:r>
            <a:r>
              <a:rPr lang="en-US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 количество экспертов </a:t>
            </a: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80 - добровольцев</a:t>
            </a:r>
          </a:p>
          <a:p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	         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108 – победителей и призеров</a:t>
            </a: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 1</a:t>
            </a:r>
            <a:r>
              <a:rPr lang="en-US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образовательных площадок</a:t>
            </a:r>
            <a:endParaRPr lang="en-US" altLang="ru-RU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41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775</Words>
  <Application>Microsoft Office PowerPoint</Application>
  <PresentationFormat>Широкоэкранный</PresentationFormat>
  <Paragraphs>116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Futura PT Bold</vt:lpstr>
      <vt:lpstr>Wingdings</vt:lpstr>
      <vt:lpstr>Times New Roman</vt:lpstr>
      <vt:lpstr>Futura PT Book</vt:lpstr>
      <vt:lpstr>Futura PT Medium</vt:lpstr>
      <vt:lpstr>Calibri</vt:lpstr>
      <vt:lpstr>Verdana</vt:lpstr>
      <vt:lpstr>Calibri Light</vt:lpstr>
      <vt:lpstr>Futura PT Demi</vt:lpstr>
      <vt:lpstr>Futura PT Light</vt:lpstr>
      <vt:lpstr>Century Gothic</vt:lpstr>
      <vt:lpstr>Arial</vt:lpstr>
      <vt:lpstr>Обложка</vt:lpstr>
      <vt:lpstr>Основные блоки</vt:lpstr>
      <vt:lpstr>Закрывающие слайды</vt:lpstr>
      <vt:lpstr>CD100_dark_2002</vt:lpstr>
      <vt:lpstr>1_CD100_dark_2002</vt:lpstr>
      <vt:lpstr>Тема Office</vt:lpstr>
      <vt:lpstr>Бюджетное учреждение профессионального образования  Ханты-Мансийского автономного округа – Югры  «Нижневартовский социально-гуманитарный колледж»</vt:lpstr>
      <vt:lpstr>Введение </vt:lpstr>
      <vt:lpstr>  Модель проведения регионального чемпионата «Абилимпикс»  в Ханты-Мансийском автономном округе-Югре  ( на примере категории «Школьники») </vt:lpstr>
      <vt:lpstr>  Программные направления Регионального чемпионата </vt:lpstr>
      <vt:lpstr>Описание программных направлений     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 Показатели и ожидаемы результаты отражены  в Плане работы (Дорожная карта) реализации проектов и программ движения «Абилимпикс» на территории Ханты-Мансийского автономного округа-Югры </vt:lpstr>
      <vt:lpstr>Сведения о практической апробации региональной практики   - https://www.ugoria.tv/news/2023/04/20/47060  - https://xn--86-1lcte.xn--p1ai/news/rezultaty_viii_chempionata_khmao_jugry_abilimpiks_v_2023_godu/2023-05-26-2073  - https://hmtpk.ru/ru/press-center/news/for-students/s-20-22-aprelya-2023-goda-proshel-viii-regionalnyy-chempionat-abilimpiks-2023/  - https://www.ugoria.tv/news/2023/04/26/47607      </vt:lpstr>
      <vt:lpstr> 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Оксана Стулова</cp:lastModifiedBy>
  <cp:revision>379</cp:revision>
  <cp:lastPrinted>2023-02-28T10:07:21Z</cp:lastPrinted>
  <dcterms:created xsi:type="dcterms:W3CDTF">2022-10-21T09:29:54Z</dcterms:created>
  <dcterms:modified xsi:type="dcterms:W3CDTF">2024-07-23T14:38:35Z</dcterms:modified>
</cp:coreProperties>
</file>