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5"/>
  </p:notesMasterIdLst>
  <p:handoutMasterIdLst>
    <p:handoutMasterId r:id="rId16"/>
  </p:handoutMasterIdLst>
  <p:sldIdLst>
    <p:sldId id="281" r:id="rId4"/>
    <p:sldId id="259" r:id="rId5"/>
    <p:sldId id="262" r:id="rId6"/>
    <p:sldId id="264" r:id="rId7"/>
    <p:sldId id="266" r:id="rId8"/>
    <p:sldId id="265" r:id="rId9"/>
    <p:sldId id="267" r:id="rId10"/>
    <p:sldId id="268" r:id="rId11"/>
    <p:sldId id="269" r:id="rId12"/>
    <p:sldId id="271" r:id="rId13"/>
    <p:sldId id="287" r:id="rId14"/>
  </p:sldIdLst>
  <p:sldSz cx="12192000" cy="6858000"/>
  <p:notesSz cx="6797675" cy="9926638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Futura PT Light" panose="020B0604020202020204" charset="-52"/>
      <p:regular r:id="rId27"/>
    </p:embeddedFont>
    <p:embeddedFont>
      <p:font typeface="Futura PT Book" panose="020B0604020202020204" charset="-52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2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6FD"/>
    <a:srgbClr val="4A63FC"/>
    <a:srgbClr val="C9D7F2"/>
    <a:srgbClr val="7F7F7F"/>
    <a:srgbClr val="FFC61E"/>
    <a:srgbClr val="E9F0FD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5" autoAdjust="0"/>
    <p:restoredTop sz="95597" autoAdjust="0"/>
  </p:normalViewPr>
  <p:slideViewPr>
    <p:cSldViewPr snapToGrid="0" showGuides="1">
      <p:cViewPr varScale="1">
        <p:scale>
          <a:sx n="83" d="100"/>
          <a:sy n="83" d="100"/>
        </p:scale>
        <p:origin x="538" y="82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5T13:38:41.61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3-10-05T13:38:44.490" idx="2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15.emf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7.emf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6.emf"/><Relationship Id="rId9" Type="http://schemas.openxmlformats.org/officeDocument/2006/relationships/image" Target="../media/image13.svg"/><Relationship Id="rId1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33" y="1201407"/>
            <a:ext cx="7349394" cy="1163395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800" dirty="0" smtClean="0">
                <a:latin typeface="Century Gothic" panose="020B0502020202020204" pitchFamily="34" charset="0"/>
              </a:rPr>
              <a:t>Липецкий колледж транспорта и дорожного хозяйства 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3" y="2145662"/>
            <a:ext cx="9584594" cy="809205"/>
          </a:xfrm>
        </p:spPr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</a:rPr>
              <a:t>Наименование практики</a:t>
            </a:r>
            <a:r>
              <a:rPr lang="ru-RU" b="1" dirty="0">
                <a:latin typeface="Century Gothic" panose="020B0502020202020204" pitchFamily="34" charset="0"/>
              </a:rPr>
              <a:t>: создание условий для повышения</a:t>
            </a:r>
          </a:p>
          <a:p>
            <a:r>
              <a:rPr lang="ru-RU" b="1" dirty="0" smtClean="0">
                <a:latin typeface="Century Gothic" panose="020B0502020202020204" pitchFamily="34" charset="0"/>
              </a:rPr>
              <a:t>востребованности  </a:t>
            </a:r>
            <a:r>
              <a:rPr lang="ru-RU" b="1" dirty="0">
                <a:latin typeface="Century Gothic" panose="020B0502020202020204" pitchFamily="34" charset="0"/>
              </a:rPr>
              <a:t>на рынке </a:t>
            </a:r>
            <a:r>
              <a:rPr lang="ru-RU" b="1" dirty="0" smtClean="0">
                <a:latin typeface="Century Gothic" panose="020B0502020202020204" pitchFamily="34" charset="0"/>
              </a:rPr>
              <a:t>труда </a:t>
            </a:r>
            <a:r>
              <a:rPr lang="ru-RU" b="1" dirty="0">
                <a:latin typeface="Century Gothic" panose="020B0502020202020204" pitchFamily="34" charset="0"/>
              </a:rPr>
              <a:t>категорий </a:t>
            </a:r>
            <a:r>
              <a:rPr lang="ru-RU" b="1" dirty="0" smtClean="0">
                <a:latin typeface="Century Gothic" panose="020B0502020202020204" pitchFamily="34" charset="0"/>
              </a:rPr>
              <a:t>выпускников колледжа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latin typeface="Century Gothic" panose="020B0502020202020204" pitchFamily="34" charset="0"/>
              </a:rPr>
              <a:t>с ОВЗ и инвалидностью.</a:t>
            </a:r>
            <a:endParaRPr lang="ru-RU" b="1" dirty="0">
              <a:latin typeface="Century Gothic" panose="020B0502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3" y="3472390"/>
            <a:ext cx="2977898" cy="638177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Исполнители: руководитель ЦРД Абилимпикс Липецкой области Алексеева Е.В.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491693" y="1182430"/>
            <a:ext cx="11201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Создание </a:t>
            </a:r>
            <a:r>
              <a:rPr lang="ru-RU" dirty="0">
                <a:latin typeface="Century Gothic" panose="020B0502020202020204" pitchFamily="34" charset="0"/>
              </a:rPr>
              <a:t>условий для </a:t>
            </a:r>
            <a:r>
              <a:rPr lang="ru-RU" dirty="0" smtClean="0">
                <a:latin typeface="Century Gothic" panose="020B0502020202020204" pitchFamily="34" charset="0"/>
              </a:rPr>
              <a:t>повышения востребованности на </a:t>
            </a:r>
            <a:r>
              <a:rPr lang="ru-RU" dirty="0">
                <a:latin typeface="Century Gothic" panose="020B0502020202020204" pitchFamily="34" charset="0"/>
              </a:rPr>
              <a:t>рынке труда категорий выпускников колледжа </a:t>
            </a:r>
            <a:r>
              <a:rPr lang="ru-RU" dirty="0" smtClean="0">
                <a:latin typeface="Century Gothic" panose="020B0502020202020204" pitchFamily="34" charset="0"/>
              </a:rPr>
              <a:t>с ограниченными </a:t>
            </a:r>
            <a:r>
              <a:rPr lang="ru-RU" dirty="0">
                <a:latin typeface="Century Gothic" panose="020B0502020202020204" pitchFamily="34" charset="0"/>
              </a:rPr>
              <a:t>возможностями </a:t>
            </a:r>
            <a:r>
              <a:rPr lang="ru-RU" dirty="0" smtClean="0">
                <a:latin typeface="Century Gothic" panose="020B0502020202020204" pitchFamily="34" charset="0"/>
              </a:rPr>
              <a:t>здоровья и инвалидностью, является </a:t>
            </a:r>
            <a:r>
              <a:rPr lang="ru-RU" dirty="0">
                <a:latin typeface="Century Gothic" panose="020B0502020202020204" pitchFamily="34" charset="0"/>
              </a:rPr>
              <a:t>одним из основных и неотъемлемых условий социализации, </a:t>
            </a:r>
            <a:r>
              <a:rPr lang="ru-RU" dirty="0" smtClean="0">
                <a:latin typeface="Century Gothic" panose="020B0502020202020204" pitchFamily="34" charset="0"/>
              </a:rPr>
              <a:t>обеспечения </a:t>
            </a:r>
            <a:r>
              <a:rPr lang="ru-RU" dirty="0">
                <a:latin typeface="Century Gothic" panose="020B0502020202020204" pitchFamily="34" charset="0"/>
              </a:rPr>
              <a:t>их полноценного участия в жизни общества, эффективной самореализации в различных видах профессиональной и социальной деятельности.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Для эффективной профессиональной ориентации указанной категории граждан необходим комплексный подход, который позволит формировать мотивацию к трудовой деятельности, социализацию и внесению личного вклада в развитие общества. Для решения этой проблемы </a:t>
            </a:r>
            <a:r>
              <a:rPr lang="ru-RU" dirty="0" smtClean="0">
                <a:latin typeface="Century Gothic" panose="020B0502020202020204" pitchFamily="34" charset="0"/>
              </a:rPr>
              <a:t>была создана комплексная </a:t>
            </a:r>
            <a:r>
              <a:rPr lang="ru-RU" dirty="0">
                <a:latin typeface="Century Gothic" panose="020B0502020202020204" pitchFamily="34" charset="0"/>
              </a:rPr>
              <a:t>модель </a:t>
            </a:r>
            <a:r>
              <a:rPr lang="ru-RU" dirty="0" smtClean="0">
                <a:latin typeface="Century Gothic" panose="020B0502020202020204" pitchFamily="34" charset="0"/>
              </a:rPr>
              <a:t>создания </a:t>
            </a:r>
            <a:r>
              <a:rPr lang="ru-RU" dirty="0">
                <a:latin typeface="Century Gothic" panose="020B0502020202020204" pitchFamily="34" charset="0"/>
              </a:rPr>
              <a:t>условий для </a:t>
            </a:r>
            <a:r>
              <a:rPr lang="ru-RU" dirty="0" smtClean="0">
                <a:latin typeface="Century Gothic" panose="020B0502020202020204" pitchFamily="34" charset="0"/>
              </a:rPr>
              <a:t>повышения востребованности  </a:t>
            </a:r>
            <a:r>
              <a:rPr lang="ru-RU" dirty="0">
                <a:latin typeface="Century Gothic" panose="020B0502020202020204" pitchFamily="34" charset="0"/>
              </a:rPr>
              <a:t>на рынке труда категорий выпускников колледжа с ОВЗ и </a:t>
            </a:r>
            <a:r>
              <a:rPr lang="ru-RU" dirty="0" smtClean="0">
                <a:latin typeface="Century Gothic" panose="020B0502020202020204" pitchFamily="34" charset="0"/>
              </a:rPr>
              <a:t>инвалидностью, которая продолжает  успешно реализовываться в ПОО Липецкой </a:t>
            </a:r>
            <a:r>
              <a:rPr lang="ru-RU" dirty="0" err="1" smtClean="0">
                <a:latin typeface="Century Gothic" panose="020B0502020202020204" pitchFamily="34" charset="0"/>
              </a:rPr>
              <a:t>облати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8" y="5393393"/>
            <a:ext cx="19482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+7 (4742)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40-37-54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ru-RU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почта: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rumc48@yandex.ru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065510" y="3839873"/>
            <a:ext cx="334139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Алексеева Елена Владимировна 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065510" y="4393871"/>
            <a:ext cx="387710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ЦРД «Абилимпикс», руководитель структурного подразделения по инклюзивному сопровождению СПО Липецкой области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1038339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региональная практика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292384" y="1759270"/>
            <a:ext cx="1058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Цель: создание условий для повышения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востребованности </a:t>
            </a:r>
            <a:r>
              <a:rPr lang="ru-RU" dirty="0">
                <a:latin typeface="Century Gothic" panose="020B0502020202020204" pitchFamily="34" charset="0"/>
              </a:rPr>
              <a:t>на рынке труда </a:t>
            </a:r>
            <a:r>
              <a:rPr lang="ru-RU" dirty="0" smtClean="0">
                <a:latin typeface="Century Gothic" panose="020B0502020202020204" pitchFamily="34" charset="0"/>
              </a:rPr>
              <a:t>категорий выпускников с ОВЗ и инвалидностью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787768" y="1906941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810894" y="250677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0513" y="2418646"/>
            <a:ext cx="95781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Задачи:</a:t>
            </a:r>
          </a:p>
          <a:p>
            <a:r>
              <a:rPr lang="ru-RU" dirty="0">
                <a:latin typeface="Century Gothic" panose="020B0502020202020204" pitchFamily="34" charset="0"/>
              </a:rPr>
              <a:t>-	выстроить систему партнёрских отношений </a:t>
            </a:r>
            <a:r>
              <a:rPr lang="ru-RU" dirty="0" smtClean="0">
                <a:latin typeface="Century Gothic" panose="020B0502020202020204" pitchFamily="34" charset="0"/>
              </a:rPr>
              <a:t>колледжа </a:t>
            </a:r>
            <a:r>
              <a:rPr lang="ru-RU" dirty="0">
                <a:latin typeface="Century Gothic" panose="020B0502020202020204" pitchFamily="34" charset="0"/>
              </a:rPr>
              <a:t>с организациями – потенциальными работодателями;</a:t>
            </a:r>
          </a:p>
          <a:p>
            <a:r>
              <a:rPr lang="ru-RU" dirty="0">
                <a:latin typeface="Century Gothic" panose="020B0502020202020204" pitchFamily="34" charset="0"/>
              </a:rPr>
              <a:t>-	предоставлять консультационные и информационные услуги по вопросам трудоустройства </a:t>
            </a:r>
            <a:r>
              <a:rPr lang="ru-RU" dirty="0" smtClean="0">
                <a:latin typeface="Century Gothic" panose="020B0502020202020204" pitchFamily="34" charset="0"/>
              </a:rPr>
              <a:t>молодых специалистов </a:t>
            </a:r>
            <a:r>
              <a:rPr lang="ru-RU" dirty="0">
                <a:latin typeface="Century Gothic" panose="020B0502020202020204" pitchFamily="34" charset="0"/>
              </a:rPr>
              <a:t>и выстраивания ими </a:t>
            </a:r>
            <a:r>
              <a:rPr lang="ru-RU" dirty="0" smtClean="0">
                <a:latin typeface="Century Gothic" panose="020B0502020202020204" pitchFamily="34" charset="0"/>
              </a:rPr>
              <a:t>профессиональной карьеры</a:t>
            </a:r>
            <a:r>
              <a:rPr lang="ru-RU" dirty="0">
                <a:latin typeface="Century Gothic" panose="020B0502020202020204" pitchFamily="34" charset="0"/>
              </a:rPr>
              <a:t>;</a:t>
            </a:r>
          </a:p>
          <a:p>
            <a:r>
              <a:rPr lang="ru-RU" dirty="0">
                <a:latin typeface="Century Gothic" panose="020B0502020202020204" pitchFamily="34" charset="0"/>
              </a:rPr>
              <a:t>-	разработать методические материалы в помощь при трудоустройстве </a:t>
            </a:r>
            <a:r>
              <a:rPr lang="ru-RU" dirty="0" smtClean="0">
                <a:latin typeface="Century Gothic" panose="020B0502020202020204" pitchFamily="34" charset="0"/>
              </a:rPr>
              <a:t>студентов-инвалидов </a:t>
            </a:r>
            <a:r>
              <a:rPr lang="ru-RU" dirty="0" smtClean="0">
                <a:latin typeface="Century Gothic" panose="020B0502020202020204" pitchFamily="34" charset="0"/>
              </a:rPr>
              <a:t>;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-	обеспечить условия для успешного трудоустройства инвалидов и лиц с ОВЗ;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68" y="5302765"/>
            <a:ext cx="6163590" cy="536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41" y="5876750"/>
            <a:ext cx="268247" cy="3535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0513" y="57686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студенты </a:t>
            </a:r>
            <a:r>
              <a:rPr lang="ru-RU" dirty="0">
                <a:latin typeface="Century Gothic" panose="020B0502020202020204" pitchFamily="34" charset="0"/>
              </a:rPr>
              <a:t>младших курсов </a:t>
            </a:r>
            <a:r>
              <a:rPr lang="ru-RU" dirty="0" smtClean="0">
                <a:latin typeface="Century Gothic" panose="020B0502020202020204" pitchFamily="34" charset="0"/>
              </a:rPr>
              <a:t>колледжей ;студенты </a:t>
            </a:r>
            <a:r>
              <a:rPr lang="ru-RU" dirty="0">
                <a:latin typeface="Century Gothic" panose="020B0502020202020204" pitchFamily="34" charset="0"/>
              </a:rPr>
              <a:t>выпускных </a:t>
            </a:r>
            <a:r>
              <a:rPr lang="ru-RU" dirty="0" smtClean="0">
                <a:latin typeface="Century Gothic" panose="020B0502020202020204" pitchFamily="34" charset="0"/>
              </a:rPr>
              <a:t>курсов; выпускники </a:t>
            </a:r>
            <a:r>
              <a:rPr lang="ru-RU" dirty="0">
                <a:latin typeface="Century Gothic" panose="020B0502020202020204" pitchFamily="34" charset="0"/>
              </a:rPr>
              <a:t>прошлых </a:t>
            </a:r>
            <a:r>
              <a:rPr lang="ru-RU" dirty="0" smtClean="0">
                <a:latin typeface="Century Gothic" panose="020B0502020202020204" pitchFamily="34" charset="0"/>
              </a:rPr>
              <a:t>лет, родители.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26" y="4337721"/>
            <a:ext cx="6548583" cy="8086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4583" y="955903"/>
            <a:ext cx="6548582" cy="654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	</a:t>
            </a:r>
            <a:r>
              <a:rPr lang="ru-RU" dirty="0" smtClean="0"/>
              <a:t>Информационная </a:t>
            </a:r>
            <a:r>
              <a:rPr lang="ru-RU" dirty="0"/>
              <a:t>и координационная работа: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4504" y="1972548"/>
            <a:ext cx="6589510" cy="724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работа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32126" y="3184451"/>
            <a:ext cx="6533453" cy="7420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557688" y="1549506"/>
            <a:ext cx="361495" cy="505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688" y="2669984"/>
            <a:ext cx="402371" cy="5243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28549" y="1007792"/>
            <a:ext cx="617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Информационная и координационная работа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5681" y="2182625"/>
            <a:ext cx="356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Аналитическая деятельность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5143" y="3400629"/>
            <a:ext cx="362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Методическая деятельность 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687" y="3869983"/>
            <a:ext cx="402371" cy="52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58003" y="4570716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Практическая апробация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6002" y="1012654"/>
            <a:ext cx="1148648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Информационная и координационная работа: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-обновление </a:t>
            </a:r>
            <a:r>
              <a:rPr lang="ru-RU" dirty="0">
                <a:latin typeface="Century Gothic" panose="020B0502020202020204" pitchFamily="34" charset="0"/>
              </a:rPr>
              <a:t>базы данных о выпускниках </a:t>
            </a:r>
            <a:r>
              <a:rPr lang="ru-RU" dirty="0" smtClean="0">
                <a:latin typeface="Century Gothic" panose="020B0502020202020204" pitchFamily="34" charset="0"/>
              </a:rPr>
              <a:t>колледжа с ОВЗ и инвалидностью;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-сбор </a:t>
            </a:r>
            <a:r>
              <a:rPr lang="ru-RU" dirty="0">
                <a:latin typeface="Century Gothic" panose="020B0502020202020204" pitchFamily="34" charset="0"/>
              </a:rPr>
              <a:t>информации о трудоустройстве и поступлении в ВУЗы </a:t>
            </a:r>
            <a:r>
              <a:rPr lang="ru-RU" dirty="0" smtClean="0">
                <a:latin typeface="Century Gothic" panose="020B0502020202020204" pitchFamily="34" charset="0"/>
              </a:rPr>
              <a:t>выпускников предыдущего  года;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-круглый стол </a:t>
            </a:r>
            <a:r>
              <a:rPr lang="ru-RU" dirty="0">
                <a:latin typeface="Century Gothic" panose="020B0502020202020204" pitchFamily="34" charset="0"/>
              </a:rPr>
              <a:t>со студентами выпускных групп «Профессиональный выбор – </a:t>
            </a:r>
            <a:r>
              <a:rPr lang="ru-RU" dirty="0" smtClean="0">
                <a:latin typeface="Century Gothic" panose="020B0502020202020204" pitchFamily="34" charset="0"/>
              </a:rPr>
              <a:t>выбор будущего»;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-работа </a:t>
            </a:r>
            <a:r>
              <a:rPr lang="ru-RU" dirty="0">
                <a:latin typeface="Century Gothic" panose="020B0502020202020204" pitchFamily="34" charset="0"/>
              </a:rPr>
              <a:t>с родителями </a:t>
            </a:r>
            <a:r>
              <a:rPr lang="ru-RU" dirty="0" smtClean="0">
                <a:latin typeface="Century Gothic" panose="020B0502020202020204" pitchFamily="34" charset="0"/>
              </a:rPr>
              <a:t>и законными представителями выпускников </a:t>
            </a:r>
            <a:r>
              <a:rPr lang="ru-RU" dirty="0">
                <a:latin typeface="Century Gothic" panose="020B0502020202020204" pitchFamily="34" charset="0"/>
              </a:rPr>
              <a:t>по </a:t>
            </a:r>
            <a:r>
              <a:rPr lang="ru-RU" dirty="0" smtClean="0">
                <a:latin typeface="Century Gothic" panose="020B0502020202020204" pitchFamily="34" charset="0"/>
              </a:rPr>
              <a:t>перспективам трудоустройства и дальнейшего обучения;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-организация про ориентационного марафона  «Перспектива»;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-встречи </a:t>
            </a:r>
            <a:r>
              <a:rPr lang="ru-RU" dirty="0">
                <a:latin typeface="Century Gothic" panose="020B0502020202020204" pitchFamily="34" charset="0"/>
              </a:rPr>
              <a:t>студентов выпускных групп с выпускниками колледжа прошлых </a:t>
            </a:r>
            <a:r>
              <a:rPr lang="ru-RU" dirty="0" smtClean="0">
                <a:latin typeface="Century Gothic" panose="020B0502020202020204" pitchFamily="34" charset="0"/>
              </a:rPr>
              <a:t>лет, работающих </a:t>
            </a:r>
            <a:r>
              <a:rPr lang="ru-RU" dirty="0">
                <a:latin typeface="Century Gothic" panose="020B0502020202020204" pitchFamily="34" charset="0"/>
              </a:rPr>
              <a:t>по </a:t>
            </a:r>
            <a:r>
              <a:rPr lang="ru-RU" dirty="0" smtClean="0">
                <a:latin typeface="Century Gothic" panose="020B0502020202020204" pitchFamily="34" charset="0"/>
              </a:rPr>
              <a:t>специальности;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-проведения регионального этапа конкурса профессионального мастерства «Абилимпикс»;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-участии в Национальном </a:t>
            </a:r>
            <a:r>
              <a:rPr lang="ru-RU" dirty="0">
                <a:latin typeface="Century Gothic" panose="020B0502020202020204" pitchFamily="34" charset="0"/>
              </a:rPr>
              <a:t>этапе конкурса профессионального мастерства «Абилимпикс»;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-проведение всероссийской ярмарки вакансий совместно с ЦЗН;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-проведение </a:t>
            </a:r>
            <a:r>
              <a:rPr lang="ru-RU" dirty="0">
                <a:latin typeface="Century Gothic" panose="020B0502020202020204" pitchFamily="34" charset="0"/>
              </a:rPr>
              <a:t>обучающего семинара по написанию </a:t>
            </a:r>
            <a:r>
              <a:rPr lang="ru-RU" dirty="0" smtClean="0">
                <a:latin typeface="Century Gothic" panose="020B0502020202020204" pitchFamily="34" charset="0"/>
              </a:rPr>
              <a:t>резюме; </a:t>
            </a:r>
          </a:p>
          <a:p>
            <a:r>
              <a:rPr lang="ru-RU" dirty="0">
                <a:latin typeface="Century Gothic" panose="020B0502020202020204" pitchFamily="34" charset="0"/>
              </a:rPr>
              <a:t>-</a:t>
            </a:r>
            <a:r>
              <a:rPr lang="ru-RU" dirty="0" smtClean="0">
                <a:latin typeface="Century Gothic" panose="020B0502020202020204" pitchFamily="34" charset="0"/>
              </a:rPr>
              <a:t>проведение </a:t>
            </a:r>
            <a:r>
              <a:rPr lang="ru-RU" dirty="0">
                <a:latin typeface="Century Gothic" panose="020B0502020202020204" pitchFamily="34" charset="0"/>
              </a:rPr>
              <a:t>мастер-класса по прохождению собеседования при </a:t>
            </a:r>
            <a:r>
              <a:rPr lang="ru-RU" dirty="0" smtClean="0">
                <a:latin typeface="Century Gothic" panose="020B0502020202020204" pitchFamily="34" charset="0"/>
              </a:rPr>
              <a:t>трудоустройстве;</a:t>
            </a:r>
          </a:p>
          <a:p>
            <a:r>
              <a:rPr lang="ru-RU" dirty="0">
                <a:latin typeface="Century Gothic" panose="020B0502020202020204" pitchFamily="34" charset="0"/>
              </a:rPr>
              <a:t>-трансляция успешного опыта </a:t>
            </a:r>
            <a:r>
              <a:rPr lang="ru-RU" dirty="0" smtClean="0">
                <a:latin typeface="Century Gothic" panose="020B0502020202020204" pitchFamily="34" charset="0"/>
              </a:rPr>
              <a:t>профессиональной подготовки</a:t>
            </a:r>
            <a:r>
              <a:rPr lang="ru-RU" dirty="0">
                <a:latin typeface="Century Gothic" panose="020B0502020202020204" pitchFamily="34" charset="0"/>
              </a:rPr>
              <a:t>, трудовой реализации и </a:t>
            </a:r>
            <a:r>
              <a:rPr lang="ru-RU" dirty="0" smtClean="0">
                <a:latin typeface="Century Gothic" panose="020B0502020202020204" pitchFamily="34" charset="0"/>
              </a:rPr>
              <a:t>успешности отдельных </a:t>
            </a:r>
            <a:r>
              <a:rPr lang="ru-RU" dirty="0">
                <a:latin typeface="Century Gothic" panose="020B0502020202020204" pitchFamily="34" charset="0"/>
              </a:rPr>
              <a:t>студентов-инвалидов, </a:t>
            </a:r>
            <a:r>
              <a:rPr lang="ru-RU" dirty="0" smtClean="0">
                <a:latin typeface="Century Gothic" panose="020B0502020202020204" pitchFamily="34" charset="0"/>
              </a:rPr>
              <a:t>окончивших образовательную </a:t>
            </a:r>
            <a:r>
              <a:rPr lang="ru-RU" dirty="0">
                <a:latin typeface="Century Gothic" panose="020B0502020202020204" pitchFamily="34" charset="0"/>
              </a:rPr>
              <a:t>организацию </a:t>
            </a:r>
            <a:r>
              <a:rPr lang="ru-RU" dirty="0" smtClean="0">
                <a:latin typeface="Century Gothic" panose="020B0502020202020204" pitchFamily="34" charset="0"/>
              </a:rPr>
              <a:t>а именно, публикация «историй </a:t>
            </a:r>
            <a:r>
              <a:rPr lang="ru-RU" dirty="0">
                <a:latin typeface="Century Gothic" panose="020B0502020202020204" pitchFamily="34" charset="0"/>
              </a:rPr>
              <a:t>успеха» выпускников на сайте </a:t>
            </a:r>
            <a:r>
              <a:rPr lang="ru-RU" dirty="0" err="1" smtClean="0">
                <a:latin typeface="Century Gothic" panose="020B0502020202020204" pitchFamily="34" charset="0"/>
              </a:rPr>
              <a:t>ссуза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dirty="0">
                <a:latin typeface="Century Gothic" panose="020B0502020202020204" pitchFamily="34" charset="0"/>
              </a:rPr>
              <a:t>-формирование портфолио студента </a:t>
            </a:r>
            <a:r>
              <a:rPr lang="ru-RU" dirty="0" smtClean="0">
                <a:latin typeface="Century Gothic" panose="020B0502020202020204" pitchFamily="34" charset="0"/>
              </a:rPr>
              <a:t>как  отражение </a:t>
            </a:r>
            <a:r>
              <a:rPr lang="ru-RU" dirty="0">
                <a:latin typeface="Century Gothic" panose="020B0502020202020204" pitchFamily="34" charset="0"/>
              </a:rPr>
              <a:t>его профессионального роста,</a:t>
            </a:r>
          </a:p>
          <a:p>
            <a:r>
              <a:rPr lang="ru-RU" dirty="0">
                <a:latin typeface="Century Gothic" panose="020B0502020202020204" pitchFamily="34" charset="0"/>
              </a:rPr>
              <a:t>личностную и </a:t>
            </a:r>
            <a:r>
              <a:rPr lang="ru-RU" dirty="0" smtClean="0">
                <a:latin typeface="Century Gothic" panose="020B0502020202020204" pitchFamily="34" charset="0"/>
              </a:rPr>
              <a:t>профессиональную самореализацию </a:t>
            </a:r>
            <a:r>
              <a:rPr lang="ru-RU" dirty="0">
                <a:latin typeface="Century Gothic" panose="020B0502020202020204" pitchFamily="34" charset="0"/>
              </a:rPr>
              <a:t>(в том числе через личный</a:t>
            </a:r>
          </a:p>
          <a:p>
            <a:r>
              <a:rPr lang="ru-RU" dirty="0">
                <a:latin typeface="Century Gothic" panose="020B0502020202020204" pitchFamily="34" charset="0"/>
              </a:rPr>
              <a:t>кабинет студента на портале </a:t>
            </a:r>
            <a:r>
              <a:rPr lang="ru-RU" dirty="0" smtClean="0">
                <a:latin typeface="Century Gothic" panose="020B0502020202020204" pitchFamily="34" charset="0"/>
              </a:rPr>
              <a:t>образовательной организации</a:t>
            </a:r>
            <a:r>
              <a:rPr lang="ru-RU" dirty="0">
                <a:latin typeface="Century Gothic" panose="020B0502020202020204" pitchFamily="34" charset="0"/>
              </a:rPr>
              <a:t>);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4DC8E-C72B-412F-989C-835C0A541E5C}"/>
              </a:ext>
            </a:extLst>
          </p:cNvPr>
          <p:cNvSpPr txBox="1"/>
          <p:nvPr/>
        </p:nvSpPr>
        <p:spPr>
          <a:xfrm>
            <a:off x="616002" y="914575"/>
            <a:ext cx="1157599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Аналитическая деятельность: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-анализ </a:t>
            </a:r>
            <a:r>
              <a:rPr lang="ru-RU" dirty="0">
                <a:latin typeface="Century Gothic" panose="020B0502020202020204" pitchFamily="34" charset="0"/>
              </a:rPr>
              <a:t>востребованности на рынке труда </a:t>
            </a:r>
            <a:r>
              <a:rPr lang="ru-RU" dirty="0" smtClean="0">
                <a:latin typeface="Century Gothic" panose="020B0502020202020204" pitchFamily="34" charset="0"/>
              </a:rPr>
              <a:t>специальностей;</a:t>
            </a:r>
          </a:p>
          <a:p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-анализ </a:t>
            </a:r>
            <a:r>
              <a:rPr lang="ru-RU" dirty="0">
                <a:latin typeface="Century Gothic" panose="020B0502020202020204" pitchFamily="34" charset="0"/>
              </a:rPr>
              <a:t>результатов трудоустройства выпускников колледжа по специальностям и предоставление информации в </a:t>
            </a:r>
            <a:r>
              <a:rPr lang="ru-RU" dirty="0" smtClean="0">
                <a:latin typeface="Century Gothic" panose="020B0502020202020204" pitchFamily="34" charset="0"/>
              </a:rPr>
              <a:t>региональный координационно- аналитический</a:t>
            </a:r>
            <a:r>
              <a:rPr lang="ru-RU" dirty="0">
                <a:latin typeface="Century Gothic" panose="020B0502020202020204" pitchFamily="34" charset="0"/>
              </a:rPr>
              <a:t>	</a:t>
            </a:r>
            <a:r>
              <a:rPr lang="ru-RU" dirty="0" smtClean="0">
                <a:latin typeface="Century Gothic" panose="020B0502020202020204" pitchFamily="34" charset="0"/>
              </a:rPr>
              <a:t>центр содействия трудоустройству </a:t>
            </a:r>
            <a:r>
              <a:rPr lang="ru-RU" dirty="0">
                <a:latin typeface="Century Gothic" panose="020B0502020202020204" pitchFamily="34" charset="0"/>
              </a:rPr>
              <a:t>выпускников по </a:t>
            </a:r>
            <a:r>
              <a:rPr lang="ru-RU" dirty="0" smtClean="0">
                <a:latin typeface="Century Gothic" panose="020B0502020202020204" pitchFamily="34" charset="0"/>
              </a:rPr>
              <a:t>графику;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-анализ </a:t>
            </a:r>
            <a:r>
              <a:rPr lang="ru-RU" dirty="0">
                <a:latin typeface="Century Gothic" panose="020B0502020202020204" pitchFamily="34" charset="0"/>
              </a:rPr>
              <a:t>соблюдения требования </a:t>
            </a:r>
            <a:r>
              <a:rPr lang="ru-RU" dirty="0" smtClean="0">
                <a:latin typeface="Century Gothic" panose="020B0502020202020204" pitchFamily="34" charset="0"/>
              </a:rPr>
              <a:t>к организации </a:t>
            </a:r>
            <a:r>
              <a:rPr lang="ru-RU" dirty="0">
                <a:latin typeface="Century Gothic" panose="020B0502020202020204" pitchFamily="34" charset="0"/>
              </a:rPr>
              <a:t>практики </a:t>
            </a:r>
            <a:r>
              <a:rPr lang="ru-RU" dirty="0" smtClean="0">
                <a:latin typeface="Century Gothic" panose="020B0502020202020204" pitchFamily="34" charset="0"/>
              </a:rPr>
              <a:t>инвалидов различных нозологических групп;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-анализ </a:t>
            </a:r>
            <a:r>
              <a:rPr lang="ru-RU" dirty="0">
                <a:latin typeface="Century Gothic" panose="020B0502020202020204" pitchFamily="34" charset="0"/>
              </a:rPr>
              <a:t>возможностей заключения целевых договоров на подготовку </a:t>
            </a:r>
            <a:r>
              <a:rPr lang="ru-RU" dirty="0" smtClean="0">
                <a:latin typeface="Century Gothic" panose="020B0502020202020204" pitchFamily="34" charset="0"/>
              </a:rPr>
              <a:t>кадров;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-анализ </a:t>
            </a:r>
            <a:r>
              <a:rPr lang="ru-RU" dirty="0">
                <a:latin typeface="Century Gothic" panose="020B0502020202020204" pitchFamily="34" charset="0"/>
              </a:rPr>
              <a:t>результатов собеседования с выпускниками по </a:t>
            </a:r>
            <a:r>
              <a:rPr lang="ru-RU" dirty="0" smtClean="0">
                <a:latin typeface="Century Gothic" panose="020B0502020202020204" pitchFamily="34" charset="0"/>
              </a:rPr>
              <a:t>перспективам трудоустройства и дальнейшего обучения;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-анализ </a:t>
            </a:r>
            <a:r>
              <a:rPr lang="ru-RU" dirty="0">
                <a:latin typeface="Century Gothic" panose="020B0502020202020204" pitchFamily="34" charset="0"/>
              </a:rPr>
              <a:t>качества подготовки выпускников к </a:t>
            </a:r>
            <a:r>
              <a:rPr lang="ru-RU" dirty="0" smtClean="0">
                <a:latin typeface="Century Gothic" panose="020B0502020202020204" pitchFamily="34" charset="0"/>
              </a:rPr>
              <a:t>самостоятельной </a:t>
            </a:r>
            <a:r>
              <a:rPr lang="ru-RU" dirty="0">
                <a:latin typeface="Century Gothic" panose="020B0502020202020204" pitchFamily="34" charset="0"/>
              </a:rPr>
              <a:t>трудовой деятельности по</a:t>
            </a:r>
          </a:p>
          <a:p>
            <a:r>
              <a:rPr lang="ru-RU" dirty="0">
                <a:latin typeface="Century Gothic" panose="020B0502020202020204" pitchFamily="34" charset="0"/>
              </a:rPr>
              <a:t>результатам преддипломной </a:t>
            </a:r>
            <a:r>
              <a:rPr lang="ru-RU" dirty="0" smtClean="0">
                <a:latin typeface="Century Gothic" panose="020B0502020202020204" pitchFamily="34" charset="0"/>
              </a:rPr>
              <a:t>практики, участию в конкурсах профессионального мастерства;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-анализ </a:t>
            </a:r>
            <a:r>
              <a:rPr lang="ru-RU" dirty="0">
                <a:latin typeface="Century Gothic" panose="020B0502020202020204" pitchFamily="34" charset="0"/>
              </a:rPr>
              <a:t>удовлетворенности работодателей качеством	</a:t>
            </a:r>
            <a:r>
              <a:rPr lang="ru-RU" dirty="0" smtClean="0">
                <a:latin typeface="Century Gothic" panose="020B0502020202020204" pitchFamily="34" charset="0"/>
              </a:rPr>
              <a:t>подготовки выпускников.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Методическая деятельность: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-разработка </a:t>
            </a:r>
            <a:r>
              <a:rPr lang="ru-RU" dirty="0">
                <a:latin typeface="Century Gothic" panose="020B0502020202020204" pitchFamily="34" charset="0"/>
              </a:rPr>
              <a:t>программы </a:t>
            </a:r>
            <a:r>
              <a:rPr lang="ru-RU" dirty="0" smtClean="0">
                <a:latin typeface="Century Gothic" panose="020B0502020202020204" pitchFamily="34" charset="0"/>
              </a:rPr>
              <a:t>содействия трудоустройству </a:t>
            </a:r>
            <a:r>
              <a:rPr lang="ru-RU" dirty="0">
                <a:latin typeface="Century Gothic" panose="020B0502020202020204" pitchFamily="34" charset="0"/>
              </a:rPr>
              <a:t>и </a:t>
            </a:r>
            <a:r>
              <a:rPr lang="ru-RU" dirty="0" smtClean="0">
                <a:latin typeface="Century Gothic" panose="020B0502020202020204" pitchFamily="34" charset="0"/>
              </a:rPr>
              <a:t>профессионального сопровождения выпускников;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-разработка </a:t>
            </a:r>
            <a:r>
              <a:rPr lang="ru-RU" dirty="0">
                <a:latin typeface="Century Gothic" panose="020B0502020202020204" pitchFamily="34" charset="0"/>
              </a:rPr>
              <a:t>методического сопровождения к круглому столу «Профессиональный выбор</a:t>
            </a:r>
          </a:p>
          <a:p>
            <a:r>
              <a:rPr lang="ru-RU" dirty="0">
                <a:latin typeface="Century Gothic" panose="020B0502020202020204" pitchFamily="34" charset="0"/>
              </a:rPr>
              <a:t>– выбор будущего» и </a:t>
            </a:r>
            <a:r>
              <a:rPr lang="ru-RU" dirty="0" smtClean="0">
                <a:latin typeface="Century Gothic" panose="020B0502020202020204" pitchFamily="34" charset="0"/>
              </a:rPr>
              <a:t>к профориентационному марафону  </a:t>
            </a:r>
            <a:r>
              <a:rPr lang="ru-RU" dirty="0">
                <a:latin typeface="Century Gothic" panose="020B0502020202020204" pitchFamily="34" charset="0"/>
              </a:rPr>
              <a:t>«Перспектива</a:t>
            </a:r>
            <a:r>
              <a:rPr lang="ru-RU" dirty="0" smtClean="0">
                <a:latin typeface="Century Gothic" panose="020B0502020202020204" pitchFamily="34" charset="0"/>
              </a:rPr>
              <a:t>»;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-разработка </a:t>
            </a:r>
            <a:r>
              <a:rPr lang="ru-RU" dirty="0">
                <a:latin typeface="Century Gothic" panose="020B0502020202020204" pitchFamily="34" charset="0"/>
              </a:rPr>
              <a:t>памятки </a:t>
            </a:r>
            <a:r>
              <a:rPr lang="ru-RU" dirty="0" smtClean="0">
                <a:latin typeface="Century Gothic" panose="020B0502020202020204" pitchFamily="34" charset="0"/>
              </a:rPr>
              <a:t>выпускнику «Эффективное </a:t>
            </a:r>
            <a:r>
              <a:rPr lang="ru-RU" dirty="0">
                <a:latin typeface="Century Gothic" panose="020B0502020202020204" pitchFamily="34" charset="0"/>
              </a:rPr>
              <a:t>трудоустройство»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</a:t>
            </a: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практики</a:t>
            </a:r>
            <a:b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461678" y="1274793"/>
            <a:ext cx="112157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Практика </a:t>
            </a:r>
            <a:r>
              <a:rPr lang="ru-RU" dirty="0">
                <a:latin typeface="Century Gothic" panose="020B0502020202020204" pitchFamily="34" charset="0"/>
              </a:rPr>
              <a:t>реализуется кадровым составом </a:t>
            </a:r>
            <a:r>
              <a:rPr lang="ru-RU" dirty="0" smtClean="0">
                <a:latin typeface="Century Gothic" panose="020B0502020202020204" pitchFamily="34" charset="0"/>
              </a:rPr>
              <a:t>ЦРД «Абилимпикс» и РУМЦ СПО  Липецкой области </a:t>
            </a:r>
            <a:r>
              <a:rPr lang="ru-RU" dirty="0">
                <a:latin typeface="Century Gothic" panose="020B0502020202020204" pitchFamily="34" charset="0"/>
              </a:rPr>
              <a:t>на основе материально-технической базы учреждения. В ходе практики создана комплексная модель </a:t>
            </a:r>
            <a:r>
              <a:rPr lang="ru-RU" dirty="0" smtClean="0">
                <a:latin typeface="Century Gothic" panose="020B0502020202020204" pitchFamily="34" charset="0"/>
              </a:rPr>
              <a:t>для повышения востребованности  </a:t>
            </a:r>
            <a:r>
              <a:rPr lang="ru-RU" dirty="0">
                <a:latin typeface="Century Gothic" panose="020B0502020202020204" pitchFamily="34" charset="0"/>
              </a:rPr>
              <a:t>на рынке труда категорий выпускников колледжа с ОВЗ и </a:t>
            </a:r>
            <a:r>
              <a:rPr lang="ru-RU" dirty="0" smtClean="0">
                <a:latin typeface="Century Gothic" panose="020B0502020202020204" pitchFamily="34" charset="0"/>
              </a:rPr>
              <a:t>инвалидностью, основной </a:t>
            </a:r>
            <a:r>
              <a:rPr lang="ru-RU" dirty="0">
                <a:latin typeface="Century Gothic" panose="020B0502020202020204" pitchFamily="34" charset="0"/>
              </a:rPr>
              <a:t>структурной единицей, которой является созданный в базовой профессиональной образовательной организации, обеспечивающей поддержку функционирования региональных системы инклюзивного профессионального образования инвалидов и лиц ОВЗ 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Методисты и педагоги центра  </a:t>
            </a:r>
            <a:r>
              <a:rPr lang="ru-RU" dirty="0">
                <a:latin typeface="Century Gothic" panose="020B0502020202020204" pitchFamily="34" charset="0"/>
              </a:rPr>
              <a:t>осуществляет организационное, научно- методическое, координационно-аналитическое и информационно- технологическое обеспечение формирования и развития системы профориентации обучающихся из числа </a:t>
            </a:r>
            <a:r>
              <a:rPr lang="ru-RU" dirty="0" smtClean="0">
                <a:latin typeface="Century Gothic" panose="020B0502020202020204" pitchFamily="34" charset="0"/>
              </a:rPr>
              <a:t>студентов-инвалидов, студентов </a:t>
            </a:r>
            <a:r>
              <a:rPr lang="ru-RU" dirty="0">
                <a:latin typeface="Century Gothic" panose="020B0502020202020204" pitchFamily="34" charset="0"/>
              </a:rPr>
              <a:t>с ОВЗ. В число сотрудников </a:t>
            </a:r>
            <a:r>
              <a:rPr lang="ru-RU" dirty="0" smtClean="0">
                <a:latin typeface="Century Gothic" panose="020B0502020202020204" pitchFamily="34" charset="0"/>
              </a:rPr>
              <a:t>центра </a:t>
            </a:r>
            <a:r>
              <a:rPr lang="ru-RU" dirty="0">
                <a:latin typeface="Century Gothic" panose="020B0502020202020204" pitchFamily="34" charset="0"/>
              </a:rPr>
              <a:t>могут входить методисты по </a:t>
            </a:r>
            <a:r>
              <a:rPr lang="ru-RU" dirty="0" err="1">
                <a:latin typeface="Century Gothic" panose="020B0502020202020204" pitchFamily="34" charset="0"/>
              </a:rPr>
              <a:t>профориентационной</a:t>
            </a:r>
            <a:r>
              <a:rPr lang="ru-RU" dirty="0">
                <a:latin typeface="Century Gothic" panose="020B0502020202020204" pitchFamily="34" charset="0"/>
              </a:rPr>
              <a:t> работе, педагоги-психологи, профконсультанты и другие специалисты, представляющие в рамках сетевого взаимодействия свои организации, предприятия, учреждения и производственные </a:t>
            </a:r>
            <a:r>
              <a:rPr lang="ru-RU" dirty="0" smtClean="0">
                <a:latin typeface="Century Gothic" panose="020B0502020202020204" pitchFamily="34" charset="0"/>
              </a:rPr>
              <a:t>структуры.</a:t>
            </a:r>
          </a:p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Центр </a:t>
            </a:r>
            <a:r>
              <a:rPr lang="ru-RU" dirty="0">
                <a:latin typeface="Century Gothic" panose="020B0502020202020204" pitchFamily="34" charset="0"/>
              </a:rPr>
              <a:t>взаимодействует с образовательными организациями </a:t>
            </a:r>
            <a:r>
              <a:rPr lang="ru-RU" dirty="0" smtClean="0">
                <a:latin typeface="Century Gothic" panose="020B0502020202020204" pitchFamily="34" charset="0"/>
              </a:rPr>
              <a:t>Липецкой области</a:t>
            </a:r>
            <a:r>
              <a:rPr lang="ru-RU" dirty="0">
                <a:latin typeface="Century Gothic" panose="020B0502020202020204" pitchFamily="34" charset="0"/>
              </a:rPr>
              <a:t>, осуществляющими обучение инвалидов, лиц с ОВЗ, </a:t>
            </a:r>
            <a:r>
              <a:rPr lang="ru-RU" dirty="0" smtClean="0">
                <a:latin typeface="Century Gothic" panose="020B0502020202020204" pitchFamily="34" charset="0"/>
              </a:rPr>
              <a:t>с объединениями </a:t>
            </a:r>
            <a:r>
              <a:rPr lang="ru-RU" dirty="0">
                <a:latin typeface="Century Gothic" panose="020B0502020202020204" pitchFamily="34" charset="0"/>
              </a:rPr>
              <a:t>работодателей, центрами занятости населения области, с предприятиями и организациями региона, общественными организациями инвалидов.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7381" y="1545763"/>
            <a:ext cx="105941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1.Включенность </a:t>
            </a:r>
            <a:r>
              <a:rPr lang="ru-RU" dirty="0">
                <a:latin typeface="Century Gothic" panose="020B0502020202020204" pitchFamily="34" charset="0"/>
              </a:rPr>
              <a:t>в работу Центра всех выпускников колледжа, их родителей, преподавателей психолого-педагогических дисциплин, классных руководителей выпускных групп, представителей работодателей, общественности, специалистов центра занятости.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2.Разработка</a:t>
            </a:r>
            <a:r>
              <a:rPr lang="ru-RU" dirty="0">
                <a:latin typeface="Century Gothic" panose="020B0502020202020204" pitchFamily="34" charset="0"/>
              </a:rPr>
              <a:t>	методических	рекомендаций	«В	помощь	при трудоустройстве</a:t>
            </a:r>
            <a:r>
              <a:rPr lang="ru-RU" dirty="0" smtClean="0">
                <a:latin typeface="Century Gothic" panose="020B0502020202020204" pitchFamily="34" charset="0"/>
              </a:rPr>
              <a:t>».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3.Повысить количество участников в конкурсе профессионального мастерства для лиц с ОВЗ и инвалидностью «Абилимпикс».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4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  <a:r>
              <a:rPr lang="ru-RU" dirty="0" smtClean="0">
                <a:latin typeface="Century Gothic" panose="020B0502020202020204" pitchFamily="34" charset="0"/>
              </a:rPr>
              <a:t>Процент </a:t>
            </a:r>
            <a:r>
              <a:rPr lang="ru-RU" dirty="0">
                <a:latin typeface="Century Gothic" panose="020B0502020202020204" pitchFamily="34" charset="0"/>
              </a:rPr>
              <a:t>выпускников, трудоустроившихся по специальности, не менее </a:t>
            </a:r>
            <a:r>
              <a:rPr lang="ru-RU" dirty="0" smtClean="0">
                <a:latin typeface="Century Gothic" panose="020B0502020202020204" pitchFamily="34" charset="0"/>
              </a:rPr>
              <a:t>50 </a:t>
            </a:r>
            <a:r>
              <a:rPr lang="ru-RU" dirty="0">
                <a:latin typeface="Century Gothic" panose="020B0502020202020204" pitchFamily="34" charset="0"/>
              </a:rPr>
              <a:t>% от численности </a:t>
            </a:r>
            <a:r>
              <a:rPr lang="ru-RU" dirty="0" smtClean="0">
                <a:latin typeface="Century Gothic" panose="020B0502020202020204" pitchFamily="34" charset="0"/>
              </a:rPr>
              <a:t>всех выпускников с ОВЗ и инвалидностью.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5.Поступление </a:t>
            </a:r>
            <a:r>
              <a:rPr lang="ru-RU" dirty="0">
                <a:latin typeface="Century Gothic" panose="020B0502020202020204" pitchFamily="34" charset="0"/>
              </a:rPr>
              <a:t>в ВУЗы на разные формы обучения не менее </a:t>
            </a:r>
            <a:r>
              <a:rPr lang="ru-RU" dirty="0" smtClean="0">
                <a:latin typeface="Century Gothic" panose="020B0502020202020204" pitchFamily="34" charset="0"/>
              </a:rPr>
              <a:t>20 </a:t>
            </a:r>
            <a:r>
              <a:rPr lang="ru-RU" dirty="0">
                <a:latin typeface="Century Gothic" panose="020B0502020202020204" pitchFamily="34" charset="0"/>
              </a:rPr>
              <a:t>% выпускников.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6</a:t>
            </a:r>
            <a:r>
              <a:rPr lang="ru-RU" dirty="0" smtClean="0">
                <a:latin typeface="Century Gothic" panose="020B0502020202020204" pitchFamily="34" charset="0"/>
              </a:rPr>
              <a:t>.Повышение </a:t>
            </a:r>
            <a:r>
              <a:rPr lang="ru-RU" dirty="0">
                <a:latin typeface="Century Gothic" panose="020B0502020202020204" pitchFamily="34" charset="0"/>
              </a:rPr>
              <a:t>профессиональной </a:t>
            </a:r>
            <a:r>
              <a:rPr lang="ru-RU" dirty="0" smtClean="0">
                <a:latin typeface="Century Gothic" panose="020B0502020202020204" pitchFamily="34" charset="0"/>
              </a:rPr>
              <a:t>востребованности </a:t>
            </a:r>
            <a:r>
              <a:rPr lang="ru-RU" dirty="0">
                <a:latin typeface="Century Gothic" panose="020B0502020202020204" pitchFamily="34" charset="0"/>
              </a:rPr>
              <a:t>выпускников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dirty="0">
                <a:latin typeface="Century Gothic" panose="020B0502020202020204" pitchFamily="34" charset="0"/>
              </a:rPr>
              <a:t>7. </a:t>
            </a:r>
            <a:r>
              <a:rPr lang="ru-RU" dirty="0" smtClean="0">
                <a:latin typeface="Century Gothic" panose="020B0502020202020204" pitchFamily="34" charset="0"/>
              </a:rPr>
              <a:t>Эффективная </a:t>
            </a:r>
            <a:r>
              <a:rPr lang="ru-RU" dirty="0">
                <a:latin typeface="Century Gothic" panose="020B0502020202020204" pitchFamily="34" charset="0"/>
              </a:rPr>
              <a:t>самореализация лиц с ОВЗ и инвалидностью в различных</a:t>
            </a:r>
          </a:p>
          <a:p>
            <a:r>
              <a:rPr lang="ru-RU" dirty="0">
                <a:latin typeface="Century Gothic" panose="020B0502020202020204" pitchFamily="34" charset="0"/>
              </a:rPr>
              <a:t>видах профессиональной деятельности.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Сведения о практической апробации региональной </a:t>
            </a: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практики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0437" y="1625601"/>
            <a:ext cx="102523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Региональная практика «создание условий для </a:t>
            </a:r>
            <a:r>
              <a:rPr lang="ru-RU" dirty="0" smtClean="0">
                <a:latin typeface="Century Gothic" panose="020B0502020202020204" pitchFamily="34" charset="0"/>
              </a:rPr>
              <a:t>повышения востребованности  </a:t>
            </a:r>
            <a:r>
              <a:rPr lang="ru-RU" dirty="0">
                <a:latin typeface="Century Gothic" panose="020B0502020202020204" pitchFamily="34" charset="0"/>
              </a:rPr>
              <a:t>на рынке труда </a:t>
            </a:r>
            <a:r>
              <a:rPr lang="ru-RU" dirty="0" smtClean="0">
                <a:latin typeface="Century Gothic" panose="020B0502020202020204" pitchFamily="34" charset="0"/>
              </a:rPr>
              <a:t>категорий </a:t>
            </a:r>
            <a:r>
              <a:rPr lang="ru-RU" dirty="0">
                <a:latin typeface="Century Gothic" panose="020B0502020202020204" pitchFamily="34" charset="0"/>
              </a:rPr>
              <a:t>выпускников колледжа с ОВЗ и </a:t>
            </a:r>
            <a:r>
              <a:rPr lang="ru-RU" dirty="0" smtClean="0">
                <a:latin typeface="Century Gothic" panose="020B0502020202020204" pitchFamily="34" charset="0"/>
              </a:rPr>
              <a:t>инвалидностью» апробирована </a:t>
            </a:r>
          </a:p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на базе </a:t>
            </a:r>
            <a:r>
              <a:rPr lang="ru-RU" dirty="0" smtClean="0">
                <a:latin typeface="Century Gothic" panose="020B0502020202020204" pitchFamily="34" charset="0"/>
              </a:rPr>
              <a:t>Государственного областного автономного профессионального образовательного учреждения </a:t>
            </a:r>
            <a:r>
              <a:rPr lang="ru-RU" dirty="0">
                <a:latin typeface="Century Gothic" panose="020B0502020202020204" pitchFamily="34" charset="0"/>
              </a:rPr>
              <a:t>«Липецкий колледж транспорта и </a:t>
            </a:r>
            <a:r>
              <a:rPr lang="ru-RU" dirty="0" smtClean="0">
                <a:latin typeface="Century Gothic" panose="020B0502020202020204" pitchFamily="34" charset="0"/>
              </a:rPr>
              <a:t>дорожного</a:t>
            </a:r>
            <a:r>
              <a:rPr lang="ru-RU" dirty="0">
                <a:latin typeface="Century Gothic" panose="020B0502020202020204" pitchFamily="34" charset="0"/>
              </a:rPr>
              <a:t>, являющееся также б</a:t>
            </a:r>
            <a:r>
              <a:rPr lang="ru-RU" dirty="0" smtClean="0">
                <a:latin typeface="Century Gothic" panose="020B0502020202020204" pitchFamily="34" charset="0"/>
              </a:rPr>
              <a:t>азовой профессиональной образовательной организаций для координации и </a:t>
            </a:r>
            <a:r>
              <a:rPr lang="ru-RU" dirty="0">
                <a:latin typeface="Century Gothic" panose="020B0502020202020204" pitchFamily="34" charset="0"/>
              </a:rPr>
              <a:t>поддержки региональных систем инклюзивного среднего профессионального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образования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39328" y="1412783"/>
            <a:ext cx="9801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Представленной региональной </a:t>
            </a:r>
            <a:r>
              <a:rPr lang="ru-RU" dirty="0" smtClean="0">
                <a:latin typeface="Century Gothic" panose="020B0502020202020204" pitchFamily="34" charset="0"/>
              </a:rPr>
              <a:t>практикой </a:t>
            </a:r>
            <a:r>
              <a:rPr lang="ru-RU" dirty="0">
                <a:latin typeface="Century Gothic" panose="020B0502020202020204" pitchFamily="34" charset="0"/>
              </a:rPr>
              <a:t>с </a:t>
            </a:r>
            <a:r>
              <a:rPr lang="ru-RU" dirty="0" smtClean="0">
                <a:latin typeface="Century Gothic" panose="020B0502020202020204" pitchFamily="34" charset="0"/>
              </a:rPr>
              <a:t>2021 </a:t>
            </a:r>
            <a:r>
              <a:rPr lang="ru-RU" dirty="0">
                <a:latin typeface="Century Gothic" panose="020B0502020202020204" pitchFamily="34" charset="0"/>
              </a:rPr>
              <a:t>года </a:t>
            </a:r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 err="1" smtClean="0">
                <a:latin typeface="Century Gothic" panose="020B0502020202020204" pitchFamily="34" charset="0"/>
              </a:rPr>
              <a:t>ЛКТиДХ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охвачено </a:t>
            </a:r>
            <a:r>
              <a:rPr lang="ru-RU" dirty="0" smtClean="0">
                <a:latin typeface="Century Gothic" panose="020B0502020202020204" pitchFamily="34" charset="0"/>
              </a:rPr>
              <a:t>150 учащихся.</a:t>
            </a:r>
            <a:r>
              <a:rPr lang="ru-RU" dirty="0">
                <a:latin typeface="Century Gothic" panose="020B0502020202020204" pitchFamily="34" charset="0"/>
              </a:rPr>
              <a:t> Студент колледжа с инвалидность Юрий Пронин, </a:t>
            </a:r>
            <a:r>
              <a:rPr lang="ru-RU" dirty="0" smtClean="0">
                <a:latin typeface="Century Gothic" panose="020B0502020202020204" pitchFamily="34" charset="0"/>
              </a:rPr>
              <a:t>один из них. В  2022 году </a:t>
            </a:r>
            <a:r>
              <a:rPr lang="ru-RU" dirty="0">
                <a:latin typeface="Century Gothic" panose="020B0502020202020204" pitchFamily="34" charset="0"/>
              </a:rPr>
              <a:t>Юрий победитель  </a:t>
            </a:r>
            <a:r>
              <a:rPr lang="ru-RU" dirty="0" smtClean="0">
                <a:latin typeface="Century Gothic" panose="020B0502020202020204" pitchFamily="34" charset="0"/>
              </a:rPr>
              <a:t>Дельфийских </a:t>
            </a:r>
            <a:r>
              <a:rPr lang="ru-RU" dirty="0">
                <a:latin typeface="Century Gothic" panose="020B0502020202020204" pitchFamily="34" charset="0"/>
              </a:rPr>
              <a:t>игры Липецкой области «Старт </a:t>
            </a:r>
            <a:r>
              <a:rPr lang="ru-RU" dirty="0" smtClean="0">
                <a:latin typeface="Century Gothic" panose="020B0502020202020204" pitchFamily="34" charset="0"/>
              </a:rPr>
              <a:t>надежды» в номинации «Художественные </a:t>
            </a:r>
            <a:r>
              <a:rPr lang="ru-RU" dirty="0">
                <a:latin typeface="Century Gothic" panose="020B0502020202020204" pitchFamily="34" charset="0"/>
              </a:rPr>
              <a:t>ремесла», лауреат VI Всероссийского конкурса молодых мастеров глиняной игрушки в </a:t>
            </a:r>
            <a:r>
              <a:rPr lang="ru-RU" dirty="0" smtClean="0">
                <a:latin typeface="Century Gothic" panose="020B0502020202020204" pitchFamily="34" charset="0"/>
              </a:rPr>
              <a:t>Твери</a:t>
            </a:r>
            <a:r>
              <a:rPr lang="ru-RU" dirty="0" smtClean="0">
                <a:latin typeface="Century Gothic" panose="020B0502020202020204" pitchFamily="34" charset="0"/>
              </a:rPr>
              <a:t>, неоднократный </a:t>
            </a:r>
            <a:r>
              <a:rPr lang="ru-RU" dirty="0" smtClean="0">
                <a:latin typeface="Century Gothic" panose="020B0502020202020204" pitchFamily="34" charset="0"/>
              </a:rPr>
              <a:t>победитель регионально </a:t>
            </a:r>
            <a:r>
              <a:rPr lang="ru-RU" dirty="0">
                <a:latin typeface="Century Gothic" panose="020B0502020202020204" pitchFamily="34" charset="0"/>
              </a:rPr>
              <a:t>этапа конкурса </a:t>
            </a:r>
            <a:r>
              <a:rPr lang="ru-RU" dirty="0" smtClean="0">
                <a:latin typeface="Century Gothic" panose="020B0502020202020204" pitchFamily="34" charset="0"/>
              </a:rPr>
              <a:t> профессионального </a:t>
            </a:r>
            <a:r>
              <a:rPr lang="ru-RU" dirty="0">
                <a:latin typeface="Century Gothic" panose="020B0502020202020204" pitchFamily="34" charset="0"/>
              </a:rPr>
              <a:t>мастерства «Абилимпикс</a:t>
            </a:r>
            <a:r>
              <a:rPr lang="ru-RU" dirty="0" smtClean="0">
                <a:latin typeface="Century Gothic" panose="020B0502020202020204" pitchFamily="34" charset="0"/>
              </a:rPr>
              <a:t>», в летний период Юрий работает педагогом дополнительного образования по «Художественному мастерству</a:t>
            </a:r>
            <a:r>
              <a:rPr lang="ru-RU" dirty="0" smtClean="0">
                <a:latin typeface="Century Gothic" panose="020B0502020202020204" pitchFamily="34" charset="0"/>
              </a:rPr>
              <a:t>» с детском оздоровительном лагере «Олимп».</a:t>
            </a:r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Возросло количество участников и компетенций в региональном этапе конкурса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профессионального мастерства «Абилимпикс»  в категории студенты: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 в 2019 году 20 человек , 2022 год  88 человек, 2023 год  114 человек участников.</a:t>
            </a:r>
          </a:p>
          <a:p>
            <a:r>
              <a:rPr lang="ru-RU" dirty="0">
                <a:latin typeface="Century Gothic" panose="020B0502020202020204" pitchFamily="34" charset="0"/>
              </a:rPr>
              <a:t>Как следствие, в регионе растет внимание к теме трудоустройства людей с инвалидностью, их профессиональному развитию. </a:t>
            </a:r>
            <a:endParaRPr lang="ru-RU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3709</TotalTime>
  <Words>1127</Words>
  <Application>Microsoft Office PowerPoint</Application>
  <PresentationFormat>Широкоэкранный</PresentationFormat>
  <Paragraphs>98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Futura PT Demi</vt:lpstr>
      <vt:lpstr>Century Gothic</vt:lpstr>
      <vt:lpstr>Futura PT Medium</vt:lpstr>
      <vt:lpstr>Calibri</vt:lpstr>
      <vt:lpstr>Calibri Light</vt:lpstr>
      <vt:lpstr>Arial</vt:lpstr>
      <vt:lpstr>Futura PT Light</vt:lpstr>
      <vt:lpstr>Futura PT Book</vt:lpstr>
      <vt:lpstr>Helvetica Neue</vt:lpstr>
      <vt:lpstr>Futura PT Bold</vt:lpstr>
      <vt:lpstr>Roboto</vt:lpstr>
      <vt:lpstr>Lato Light</vt:lpstr>
      <vt:lpstr>Обложка</vt:lpstr>
      <vt:lpstr>Основные блоки</vt:lpstr>
      <vt:lpstr>Закрывающие слайды</vt:lpstr>
      <vt:lpstr>Липецкий колледж транспорта и дорожного хозяйства </vt:lpstr>
      <vt:lpstr>Введение </vt:lpstr>
      <vt:lpstr>Алгоритм реализации региональной практики </vt:lpstr>
      <vt:lpstr>Описание программных направлений </vt:lpstr>
      <vt:lpstr>Описание программных направлений </vt:lpstr>
      <vt:lpstr>Ресурсы, которые необходимы для эффективной реализации  региональной практики  </vt:lpstr>
      <vt:lpstr>Ожидаемые результаты реализации региональной практики и методы их контроля </vt:lpstr>
      <vt:lpstr>Сведения о практической апробации региональной практики</vt:lpstr>
      <vt:lpstr>Результаты, подтверждающие эффективность реализации региональной практики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ASUS</cp:lastModifiedBy>
  <cp:revision>374</cp:revision>
  <cp:lastPrinted>2023-02-28T10:07:21Z</cp:lastPrinted>
  <dcterms:created xsi:type="dcterms:W3CDTF">2022-10-21T09:29:54Z</dcterms:created>
  <dcterms:modified xsi:type="dcterms:W3CDTF">2023-10-06T06:50:50Z</dcterms:modified>
</cp:coreProperties>
</file>