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7" r:id="rId2"/>
    <p:sldMasterId id="2147483674" r:id="rId3"/>
  </p:sldMasterIdLst>
  <p:notesMasterIdLst>
    <p:notesMasterId r:id="rId15"/>
  </p:notesMasterIdLst>
  <p:handoutMasterIdLst>
    <p:handoutMasterId r:id="rId16"/>
  </p:handoutMasterIdLst>
  <p:sldIdLst>
    <p:sldId id="281" r:id="rId4"/>
    <p:sldId id="259" r:id="rId5"/>
    <p:sldId id="290" r:id="rId6"/>
    <p:sldId id="262" r:id="rId7"/>
    <p:sldId id="288" r:id="rId8"/>
    <p:sldId id="289" r:id="rId9"/>
    <p:sldId id="265" r:id="rId10"/>
    <p:sldId id="267" r:id="rId11"/>
    <p:sldId id="269" r:id="rId12"/>
    <p:sldId id="271" r:id="rId13"/>
    <p:sldId id="287" r:id="rId14"/>
  </p:sldIdLst>
  <p:sldSz cx="12192000" cy="6858000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Futura PT Book" panose="020B0604020202020204" charset="-52"/>
      <p:regular r:id="rId27"/>
    </p:embeddedFont>
    <p:embeddedFont>
      <p:font typeface="Futura PT Light" panose="020B0604020202020204" charset="-52"/>
      <p:regular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43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pos="2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6FD"/>
    <a:srgbClr val="4A63FC"/>
    <a:srgbClr val="C9D7F2"/>
    <a:srgbClr val="7F7F7F"/>
    <a:srgbClr val="FFC61E"/>
    <a:srgbClr val="E9F0FD"/>
    <a:srgbClr val="E83845"/>
    <a:srgbClr val="4B83F2"/>
    <a:srgbClr val="0540F2"/>
    <a:srgbClr val="009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5" autoAdjust="0"/>
    <p:restoredTop sz="95597" autoAdjust="0"/>
  </p:normalViewPr>
  <p:slideViewPr>
    <p:cSldViewPr snapToGrid="0" showGuides="1">
      <p:cViewPr varScale="1">
        <p:scale>
          <a:sx n="106" d="100"/>
          <a:sy n="106" d="100"/>
        </p:scale>
        <p:origin x="522" y="96"/>
      </p:cViewPr>
      <p:guideLst>
        <p:guide orient="horz" pos="2115"/>
        <p:guide pos="3840"/>
        <p:guide pos="1118"/>
        <p:guide pos="143"/>
        <p:guide pos="5133"/>
        <p:guide orient="horz" pos="527"/>
        <p:guide orient="horz" pos="4088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4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5D5011-AA4E-4D1A-94AD-D31F82A7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6F71AA-DED2-41AD-A740-5C5A1CC59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8572-1FF4-47D5-8C73-FB9DFE6A3B0F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ECE920-7B6A-4253-A8E8-8A2B999EA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64A41-2F13-4F4F-9A14-92CEEBC3A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A5C3-0648-4D6B-B407-F7F0E6718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EB-7916-924E-B72B-5411D640A74D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0ED7-FB80-6F44-973C-9A2E74397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23.emf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25.emf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24.emf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4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767780-9586-DFB7-94B2-07FFE4E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EE50E7-E43E-311F-97A7-01CEF53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242C7D-A575-EB25-B34F-EE037D8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B746-5D29-45CB-9A43-B12205F98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4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6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D2BDEF-0AAC-4479-9A2E-3EDDB9CD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1314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9025016-DCDD-00AF-1E4D-5A60D62F7F30}"/>
              </a:ext>
            </a:extLst>
          </p:cNvPr>
          <p:cNvSpPr txBox="1"/>
          <p:nvPr userDrawn="1"/>
        </p:nvSpPr>
        <p:spPr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utura PT Book" panose="020B0502020204020303" pitchFamily="34" charset="0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 dirty="0">
              <a:latin typeface="Futura PT Book" panose="020B0502020204020303" pitchFamily="34" charset="0"/>
            </a:endParaRPr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89853725-F6A7-053E-4454-B9FA608F3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Основные задачи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F63D1C-6FEC-00DD-1A33-AB690A1F4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976720-04E9-EA6B-5ADC-61E637568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294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8C76DC-CB94-D112-B1B3-3548DDCCF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B64A045-4173-F26E-12F1-2868A25BED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068" y="3896655"/>
            <a:ext cx="790051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6D79F08-0EC4-FBD9-AEE9-A559BBFB917C}"/>
              </a:ext>
            </a:extLst>
          </p:cNvPr>
          <p:cNvSpPr txBox="1"/>
          <p:nvPr userDrawn="1"/>
        </p:nvSpPr>
        <p:spPr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Координация проведения региональных отборочных этапов и развития движения «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Абилимпикс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» в субъектах Российской Федерации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644D50-FA52-896E-AB46-E95560F17174}"/>
              </a:ext>
            </a:extLst>
          </p:cNvPr>
          <p:cNvSpPr txBox="1"/>
          <p:nvPr userDrawn="1"/>
        </p:nvSpPr>
        <p:spPr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kumimoji="0" lang="ru-RU" sz="1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Абилимпикс</a:t>
            </a: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»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Book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8BDF72-08C8-ECEE-7576-E22BC162E9E4}"/>
              </a:ext>
            </a:extLst>
          </p:cNvPr>
          <p:cNvSpPr txBox="1"/>
          <p:nvPr userDrawn="1"/>
        </p:nvSpPr>
        <p:spPr>
          <a:xfrm>
            <a:off x="7299510" y="2322527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Поддержка и развитие волонтёрского движения «</a:t>
            </a:r>
            <a:r>
              <a:rPr lang="ru-RU" sz="1600" b="0" i="0" kern="1200" dirty="0" err="1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Абилимпикс</a:t>
            </a:r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 kern="1200" dirty="0">
              <a:solidFill>
                <a:schemeClr val="tx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255CB9-1A3C-FFFE-9A59-A634C525161B}"/>
              </a:ext>
            </a:extLst>
          </p:cNvPr>
          <p:cNvSpPr txBox="1"/>
          <p:nvPr userDrawn="1"/>
        </p:nvSpPr>
        <p:spPr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Взаимодействие с</a:t>
            </a:r>
            <a:r>
              <a:rPr lang="en-US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 </a:t>
            </a:r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ассоциациями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86F891-FE2E-10DD-AC20-692B28ECC55C}"/>
              </a:ext>
            </a:extLst>
          </p:cNvPr>
          <p:cNvSpPr txBox="1"/>
          <p:nvPr userDrawn="1"/>
        </p:nvSpPr>
        <p:spPr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Развитие волонтерства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187F01-8A19-327D-6883-F1EE9C775170}"/>
              </a:ext>
            </a:extLst>
          </p:cNvPr>
          <p:cNvSpPr txBox="1"/>
          <p:nvPr userDrawn="1"/>
        </p:nvSpPr>
        <p:spPr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Мониторинг данных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C87D7F-78A6-CC51-0459-F8AC63B5F10B}"/>
              </a:ext>
            </a:extLst>
          </p:cNvPr>
          <p:cNvSpPr txBox="1"/>
          <p:nvPr userDrawn="1"/>
        </p:nvSpPr>
        <p:spPr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Medium" panose="020B0502020204020303" pitchFamily="34" charset="0"/>
                <a:ea typeface="+mn-ea"/>
                <a:cs typeface="+mn-cs"/>
                <a:sym typeface="Helvetica Neue"/>
              </a:rPr>
              <a:t>Проведение этапов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Medium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0F52D-BD35-46F2-8F90-D8A6DD95970A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424EB1E-D141-4DF2-9414-323D3CC84A0E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6B9E1BD-4201-47D8-825D-14942C48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3A45E7-CA6B-4019-B441-4CC3D8E0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7D3DA0-1224-4A3B-AC51-EF42D12F70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787EF-D2C8-43E6-8F0A-E5DF41D2E3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D280DA6-139D-466D-B89E-A3B3998CD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ви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 движении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0EAEBB-5B44-DD05-372F-025C1B624D97}"/>
              </a:ext>
            </a:extLst>
          </p:cNvPr>
          <p:cNvSpPr txBox="1"/>
          <p:nvPr userDrawn="1"/>
        </p:nvSpPr>
        <p:spPr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540F2"/>
                </a:solidFill>
                <a:effectLst/>
                <a:latin typeface="Futura PT Medium" panose="020B0502020204020303" pitchFamily="34" charset="0"/>
              </a:rPr>
              <a:t>ЦЕЛЬ ДЕЯТЕЛЬНОСТИ НАЦИОНАЛЬНОГО ЦЕНТРА </a:t>
            </a:r>
            <a:endParaRPr lang="en-US" sz="2400" b="0" i="0" dirty="0">
              <a:solidFill>
                <a:srgbClr val="0540F2"/>
              </a:solidFill>
              <a:effectLst/>
              <a:latin typeface="Futura PT Medium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D13826-8C51-E48E-49C7-BA9933CB2556}"/>
              </a:ext>
            </a:extLst>
          </p:cNvPr>
          <p:cNvSpPr txBox="1"/>
          <p:nvPr userDrawn="1"/>
        </p:nvSpPr>
        <p:spPr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Национальных</a:t>
            </a:r>
          </a:p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b="0" i="0" dirty="0">
              <a:latin typeface="Futura PT Book" panose="020B05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F17DB3-BD8E-1AA0-0FC2-B38A538EE917}"/>
              </a:ext>
            </a:extLst>
          </p:cNvPr>
          <p:cNvSpPr txBox="1"/>
          <p:nvPr userDrawn="1"/>
        </p:nvSpPr>
        <p:spPr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F29F40-B0BD-382D-2B48-06CF85350ABA}"/>
              </a:ext>
            </a:extLst>
          </p:cNvPr>
          <p:cNvSpPr txBox="1"/>
          <p:nvPr userDrawn="1"/>
        </p:nvSpPr>
        <p:spPr>
          <a:xfrm>
            <a:off x="6496849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«</a:t>
            </a:r>
            <a:r>
              <a:rPr lang="ru-RU" sz="1600" b="0" dirty="0" err="1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Абилимпикс</a:t>
            </a:r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»</a:t>
            </a:r>
            <a:endParaRPr lang="en-US" sz="1600" b="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0250E-2379-EBD1-533D-B53206DF45C0}"/>
              </a:ext>
            </a:extLst>
          </p:cNvPr>
          <p:cNvSpPr txBox="1"/>
          <p:nvPr userDrawn="1"/>
        </p:nvSpPr>
        <p:spPr>
          <a:xfrm>
            <a:off x="8950325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Волонтерских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36B9DA-B349-EA80-08F2-4CDFE3CCC7FF}"/>
              </a:ext>
            </a:extLst>
          </p:cNvPr>
          <p:cNvSpPr txBox="1"/>
          <p:nvPr userDrawn="1"/>
        </p:nvSpPr>
        <p:spPr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96E3D3-3BD6-BC51-3B48-D7EBD6534F8F}"/>
              </a:ext>
            </a:extLst>
          </p:cNvPr>
          <p:cNvSpPr txBox="1"/>
          <p:nvPr userDrawn="1"/>
        </p:nvSpPr>
        <p:spPr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Подготовленных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3BD98F-CC5F-4552-A4AE-39A024C33D7F}"/>
              </a:ext>
            </a:extLst>
          </p:cNvPr>
          <p:cNvSpPr txBox="1"/>
          <p:nvPr userDrawn="1"/>
        </p:nvSpPr>
        <p:spPr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организация повышения квалификации экспертов, организаторов, педагогов и волонтёров для проведения конкурсов профессионального мастерства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 dirty="0"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A1BE9-5235-115A-542F-B9D8C7726546}"/>
              </a:ext>
            </a:extLst>
          </p:cNvPr>
          <p:cNvSpPr txBox="1"/>
          <p:nvPr userDrawn="1"/>
        </p:nvSpPr>
        <p:spPr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6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997D3-D1CC-1D1D-EFA0-BF7BF6BD360B}"/>
              </a:ext>
            </a:extLst>
          </p:cNvPr>
          <p:cNvSpPr txBox="1"/>
          <p:nvPr userDrawn="1"/>
        </p:nvSpPr>
        <p:spPr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9F07-4504-C10A-4F54-1B7D8D1C68CC}"/>
              </a:ext>
            </a:extLst>
          </p:cNvPr>
          <p:cNvSpPr txBox="1"/>
          <p:nvPr userDrawn="1"/>
        </p:nvSpPr>
        <p:spPr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5F9C9-93B3-1A75-2959-CB3C9C481199}"/>
              </a:ext>
            </a:extLst>
          </p:cNvPr>
          <p:cNvSpPr txBox="1"/>
          <p:nvPr userDrawn="1"/>
        </p:nvSpPr>
        <p:spPr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573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C99C8-C837-B102-C894-4F31D430CA68}"/>
              </a:ext>
            </a:extLst>
          </p:cNvPr>
          <p:cNvSpPr txBox="1"/>
          <p:nvPr userDrawn="1"/>
        </p:nvSpPr>
        <p:spPr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83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08750-F5D0-314A-D025-3DDAB5CCF95B}"/>
              </a:ext>
            </a:extLst>
          </p:cNvPr>
          <p:cNvSpPr txBox="1"/>
          <p:nvPr userDrawn="1"/>
        </p:nvSpPr>
        <p:spPr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&gt; 14 000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4C348-4D79-4E55-9FE8-B1C23414C3CC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15279A-467C-4E6B-9EA1-95893E69A0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DFCA516-BA20-419E-A8A2-B57965C1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6EC71E4-FB36-4D32-BAA9-E331F9A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8C4A6C7-4389-4D1C-81ED-5AEDF00A37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6D767B-8050-4558-90B8-3F89A58CAF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236E09-DF2C-44CE-A351-14A295A261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6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pos="5638" userDrawn="1">
          <p15:clr>
            <a:srgbClr val="FBAE40"/>
          </p15:clr>
        </p15:guide>
        <p15:guide id="7" orient="horz" pos="34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6C2EE5-CAF5-3D93-5CDC-537AE231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EFF605-342E-FEDA-BA86-39AADDFE2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F94A1D4-22C8-47AE-618C-0D909431E2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4A630F8B-7EE7-EC58-90B1-6CCE1E9A3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D734A24-7576-3F31-A390-B7BE4EEA2E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ED49E95-0D0E-2015-AC02-4CBE74E26E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9393890-2CDD-3D02-EA66-2F3484C5F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x-none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B83AE9E-F3FD-DD2B-FE75-80D24BF6D7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FC4A445-E7B4-9561-A888-D3BD39D0B1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ADE7753-8365-9D18-6DBC-2992194256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003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6DE210B-D894-095F-8458-9A3CB1035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482D896-43DF-6925-FDB7-E9A0CDB7A4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B113053F-8B21-D428-AA8E-E714F18B73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9238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x-none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C368E9-8C8E-42F9-AE2A-ED38F57D6EC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1171DEE-EAB5-41CB-BB35-48986E48DD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7D90BFD-4B70-4464-B77F-538D561A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3235145-500B-4B6F-AE70-84AAD61A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CB38AA-DE5C-4C1B-8C26-99CFE6CA9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22FA5AB-C15E-4B8C-98A6-332DEAC22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F59B1D6-98B3-4F83-92AC-B653E008B1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58" userDrawn="1">
          <p15:clr>
            <a:srgbClr val="FBAE40"/>
          </p15:clr>
        </p15:guide>
        <p15:guide id="6" orient="horz" pos="34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B8A6EAB-A48A-B3CA-A695-8F212D991E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E5E7ACD-DF59-4560-A47A-23C83A8BE3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BF695E9-8E2C-40CB-767B-2039D73A8B7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FC3D4C2-0A55-BABC-5BB1-60A67DA285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10265-994E-45F1-9313-62B7D744B76D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05D2E08-179C-4608-8BC2-CB79E578F2D1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A205EA-2ECC-42BF-B455-56313671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0C124E6-FE4B-46F9-B700-8567EF16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3AA75B-C44E-4623-A725-E0AEBC63C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D3E88-61B8-4F96-92B1-DB1AF89AB9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471282-64CC-4120-B9F8-6429252168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5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095EB5-4A6A-17AA-7FF1-8FECBD3BFB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918BC4-BA82-DE9C-7B35-B84A063BD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D86A9-4E4E-0FB7-8A12-1B2797C26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D97D64-8B6C-468F-CE1F-476CBBEC0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498"/>
          <a:stretch/>
        </p:blipFill>
        <p:spPr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F6CB6B-2BB7-5FD8-EB42-AD4279ED1592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851F873-165F-F360-9FDD-8700FDF22989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7">
            <a:extLst>
              <a:ext uri="{FF2B5EF4-FFF2-40B4-BE49-F238E27FC236}">
                <a16:creationId xmlns:a16="http://schemas.microsoft.com/office/drawing/2014/main" id="{55C543DB-E234-6922-66E3-2558A7348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B473D07-13BB-5371-8CAC-970B1ADC3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57DDC96-229A-DEA0-308A-AE13084FB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C7815E-4A3C-E894-B5AA-9DF91F2FBD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77160" y="4971300"/>
            <a:ext cx="1416305" cy="135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2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39254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386328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C2BBE0C-5B1E-711D-F97A-2FBB9BCA77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FA1C1A-BD0F-C68E-6D2E-56EF88B44A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C2F1E1D-0086-8079-D219-8734D47CB7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8BB9-D46D-47E0-A4AA-4EDC278F00E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53ABBF3-8165-4F76-AB45-C95BC9C8E42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AD4D7BD-4452-4152-84E9-C9782F258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3D054DB-50BF-43EA-8F45-69B44490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95A1F9-6025-488E-AC87-B9F7F399C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D968B9-AD80-42B5-B2AF-0AA594C555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7F0B54-9394-48C3-B4C8-E3D8C2B753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47628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869AED2-B52C-8D37-2998-FD8910F0C6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C9C765-ECBA-1C4B-F5D9-4A1928DE50C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85212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F58FDC-1313-C6B3-03F1-8F7792CD4E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3827" y="1347628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4D3CA3D-6FE4-CD71-A123-5CC5609627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758D21A-3D99-FE0A-875F-881FF60CFC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1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A9B7DF3-FAB4-EA6B-4712-76D86BC701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4615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FBA287-FE5E-F4CE-7B68-2BDF2747F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25CAF3C-FA62-E261-A485-C04868A110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85212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9FF2D81-A78E-A6D8-0C20-7105EFD45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93827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00C2437-8C0D-43B4-334D-9F6071CDDA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73AD2F-1C8B-46F0-A4BC-2DBDD1F32413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45BCBB9-ADF2-44BF-9DCA-3A5671349BF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2A3515D-B39F-49CA-88CC-BFB4E4FF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722C613-484B-4B0E-A4DB-C590393F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3633FA1-1073-4556-9A3F-5D77CD7F8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D6423A-0F3D-4284-A397-666203BA9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2EF11C-B4AA-47CE-AE41-CCC1F2FD85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501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2825F32-9176-6BD8-F800-889814AE66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615112-2C6B-433A-8B6A-5548BF6E5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03C79F-BD9E-F6C5-D54C-74082463DC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90836A-D48D-12D1-DE47-B65A07438D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D2D184C-F4AE-3EA2-80B5-85BF221601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BD5A17-8BCD-7E20-BA16-6F9AB39536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292DA-39D1-4565-9B40-BDA135F4C48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EC7803-A959-4111-AFE5-5E872830BAE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62AB3DD-6D4B-45EA-AF80-13543A23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2092157-F817-4E4C-A678-FBA02DCF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DE6D7D-E10C-4B49-AD40-C8F67F7C07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E38CF6-D812-4B93-8B48-52CD2C448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59AE86-EAD7-4569-B26F-E448843D50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128F21-5D0C-2E01-C714-B859EB4E89B7}"/>
              </a:ext>
            </a:extLst>
          </p:cNvPr>
          <p:cNvSpPr/>
          <p:nvPr userDrawn="1"/>
        </p:nvSpPr>
        <p:spPr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12745DE9-3B16-95C1-D1D5-BE0E0DE3F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001C648-F7E1-24C0-AE4A-03212016F0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F2F5044-7C91-2492-9B9F-8B18E8A121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18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BBD02EC-5E98-7206-2C09-34AB001BCA14}"/>
              </a:ext>
            </a:extLst>
          </p:cNvPr>
          <p:cNvCxnSpPr>
            <a:cxnSpLocks/>
          </p:cNvCxnSpPr>
          <p:nvPr userDrawn="1"/>
        </p:nvCxnSpPr>
        <p:spPr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2754DA2-E918-1677-BF6A-5BBEFE9AFC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1" i="0" dirty="0">
                <a:solidFill>
                  <a:srgbClr val="0540F2"/>
                </a:solidFill>
                <a:latin typeface="Futura PT Bold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7C01C5C-ED41-573B-6EF9-0687514380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176CAE5E-FDAF-FB59-72B9-9CB546132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40DF61-F9AF-46A4-A309-B6C95398B83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B536987-3D6A-4F98-A3CE-19603A45CE8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9AF09B6-C012-449D-A473-F9663EC1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0A9FE3E-070A-45D6-B32F-9A5A4196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39043E-66A6-457F-878F-872F17F84D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40D0AD-F67B-4D3F-8AA0-630CE5CC9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2E9C12-E8A5-4A1E-898C-80DD8DA0F5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2CFBEFC-78C4-3F02-D60A-1D02FF5CD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99964" y="2522029"/>
            <a:ext cx="4923169" cy="30310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latin typeface="Futura PT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DDDD87C2-CEC7-3FCF-A5ED-A3FC7FE13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280D8-BB97-4559-88E7-A74479FF1729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B59A041-7CBC-4862-8357-B35A322A3E7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FBE318D-D8F6-48F6-A504-03E33980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3EABC2D-BB47-437F-BDE1-C7825A10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CEA01D-306A-4813-A687-D54447B7E4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2DD0A9-5044-41F8-8DDB-B6750E549D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770D1B-54C9-45FE-885A-2F755CF5B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FB0C1B9-422B-1AEC-DAA3-CEA5F2A9D8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42900" marR="0" lvl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795B3A4A-4735-77A1-A99B-B57D51C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E5B0C-D246-4680-88F7-096913E592A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1D63AF9-54FC-47B0-8DF3-114E2036BED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9762B7B-61F3-452B-B89E-53EC281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A4D29F0-48B6-4E0B-B6D5-81C97815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E173C9-49B3-4693-8306-4037C05B3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4967DA-6C75-43FA-9349-037130960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025C81-57B7-4A79-96F3-91EF8E94F9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A55C17-AAA9-8F27-B794-6CD8AC8633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32BCE3-3605-62E7-DB71-5B30E64ADA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916E75-535F-2401-3331-18D02CD764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1143F2-5B07-5C56-2DB7-D818398B1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842757-3232-3FE6-CBF4-1FC1B80673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678FD4-F132-2C32-832E-79FD61EDA4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DAAB4FDC-FA94-AD40-A560-897C2F29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B03CF-5CDE-4E85-8F65-CFBC0D0BFBB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A7FBDE0-6E0E-4E91-811D-554E6163F21B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201F51-A012-40D3-BAF5-73CBADD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BE368CB-1F26-4A9E-A069-EA883F45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E0818F-C961-4D6C-94C6-21865A246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D207CD-FA9C-4A0D-9512-CA09624FE3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21B4B0-15C1-4803-AF05-5AB1168F76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4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>
            <a:extLst>
              <a:ext uri="{FF2B5EF4-FFF2-40B4-BE49-F238E27FC236}">
                <a16:creationId xmlns:a16="http://schemas.microsoft.com/office/drawing/2014/main" id="{6A8634AF-B1A1-F206-93F1-36B71AAE634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66BF7D05-F973-5656-C9BC-F94D9A2D9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3D544-21AB-427F-BAD1-36359923386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0DC7C86-00AA-4FA8-A7A9-2D45275946F4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6ED4DDC-8428-4F99-B509-ED02B04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C8E4D55-85F5-4B07-9B1B-75357744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828F1-393D-420A-B00F-375D28B71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EEC1CC-6F57-4E08-BBF9-B805F81190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74016-ACD8-409F-9A01-4D3579C765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8261F29A-61ED-72D0-1AB8-7AFB63DEF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3F829F-DA3C-346A-8AA3-71FC75C424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356907EC-911A-528F-0B9C-3713127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D3CFC-B4DC-461F-BE1B-933E350614AF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E08AEA3-049C-4454-9608-7333F570E42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8F4F7A-D714-4720-A76E-686E412B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B09158C-EAD9-40D5-B693-338B18EB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002779-1405-4743-84BE-A9AD36A680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4165A5-EB7B-4084-8BE8-62365C59C8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43B9E8-CFC3-4BA0-AF83-41999B08DD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21E51-1A84-7F20-304F-91EA35F8E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AD70519A-8D60-C623-D10E-2F7C99C65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C15573B-ADB4-2A2E-6866-B57DAD716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EC432F-D41D-13E9-84C0-5E51F296C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2832C-8DFD-5225-777B-09DBE6873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A09B7-0B2E-269F-8F9B-81B2578F8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B5B024-506C-E6B0-4F4B-27C95B65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711"/>
          <a:stretch/>
        </p:blipFill>
        <p:spPr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950EC5-DBCB-AD28-F8C6-0C891AFDD41D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B31BD8F-727B-3DE1-8E3B-42AE46B40ED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6E1EEA-94EA-0C63-CF09-FD08C9668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7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3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(985) 457-67-15</a:t>
            </a:r>
            <a:b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</a:b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info@fmc-spo.ru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324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499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3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497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197475-3F8F-212E-3783-0FA79036DC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B90400-7407-F9C0-DCC3-2DEE84F9D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A52CBD-5525-001E-7606-4D8273549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574AD1-9BB7-C8F4-4589-F855F067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536"/>
          <a:stretch/>
        </p:blipFill>
        <p:spPr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3D29BB-378C-8182-6ACE-C9A82E45B8C3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CD4BD63-8859-E2F8-847A-70F66A41F9C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7">
            <a:extLst>
              <a:ext uri="{FF2B5EF4-FFF2-40B4-BE49-F238E27FC236}">
                <a16:creationId xmlns:a16="http://schemas.microsoft.com/office/drawing/2014/main" id="{3405C149-588F-07CD-4C8B-BC21FB2CE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CA37D3A-3269-9E47-FDF0-210F07C9F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C6CD7C-D6F6-F3C8-79C0-E3213AE1E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3D0739-C923-D7CA-1AB8-A04777EB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7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9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5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9DCB7-8E43-5B38-0428-2006E6894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D52EB-DB69-36C2-D186-D7EA9C2E8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308EABC0-7BC4-3F02-67FE-13B1259EC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241CA0-DFD4-32F5-4E41-AAF2D41D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A968F9-6156-FC71-054C-43A2477A7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D1964B-94F8-4DBC-B554-4A752A36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F24F6F-3D14-444A-837F-646BE9DDF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48513A-D226-404A-8F5D-715AC79C39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89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A982BD-72E0-8455-1324-2DC16F3D0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326C2DA4-14F0-9969-65DE-6FB362505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E44B1B-533A-FA2D-C033-B570478CE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600601-2A26-FCCD-B55E-507CB9BDC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32966-800C-4B66-968D-2B44E9992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E302B-12AE-4FFE-BD39-7AC461039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DD9548-2EAD-49CF-B1F7-30B2F6F7DE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85" r:id="rId6"/>
    <p:sldLayoutId id="2147483654" r:id="rId7"/>
    <p:sldLayoutId id="2147483655" r:id="rId8"/>
    <p:sldLayoutId id="2147483656" r:id="rId9"/>
    <p:sldLayoutId id="2147483683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4" r:id="rId3"/>
    <p:sldLayoutId id="2147483686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2" r:id="rId15"/>
    <p:sldLayoutId id="2147483669" r:id="rId16"/>
    <p:sldLayoutId id="2147483673" r:id="rId17"/>
    <p:sldLayoutId id="2147483671" r:id="rId18"/>
    <p:sldLayoutId id="214748368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0" r:id="rId6"/>
    <p:sldLayoutId id="2147483687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60" y="515607"/>
            <a:ext cx="10722483" cy="775597"/>
          </a:xfrm>
        </p:spPr>
        <p:txBody>
          <a:bodyPr anchor="t"/>
          <a:lstStyle/>
          <a:p>
            <a:pPr algn="ctr">
              <a:spcAft>
                <a:spcPts val="800"/>
              </a:spcAft>
            </a:pPr>
            <a:r>
              <a:rPr lang="ru-RU" sz="2800" dirty="0"/>
              <a:t>ГБПОУ Кабардино-Балкарский гуманитарно- технический колледж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0175" y="1819092"/>
            <a:ext cx="9252911" cy="809205"/>
          </a:xfrm>
        </p:spPr>
        <p:txBody>
          <a:bodyPr/>
          <a:lstStyle/>
          <a:p>
            <a:r>
              <a:rPr lang="ru-RU" b="1" dirty="0">
                <a:latin typeface="Century Gothic" panose="020B0502020202020204" pitchFamily="34" charset="0"/>
              </a:rPr>
              <a:t>ОПЫТ ТРУДОУСТРОЙСТВА УЧАСТНИКОВ  КОНКУРСОВ ПРОФЕССИОНАЛЬНОГО МАСТЕРСТВА «АБИЛИМПИКС»</a:t>
            </a:r>
          </a:p>
          <a:p>
            <a:r>
              <a:rPr lang="ru-RU" b="1" dirty="0">
                <a:latin typeface="Century Gothic" panose="020B0502020202020204" pitchFamily="34" charset="0"/>
              </a:rPr>
              <a:t>Кабардино-Балкарской Республики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533" y="3472390"/>
            <a:ext cx="2977898" cy="638177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Исполнитель:</a:t>
            </a:r>
          </a:p>
          <a:p>
            <a:r>
              <a:rPr lang="ru-RU" dirty="0" err="1">
                <a:latin typeface="Century Gothic" panose="020B0502020202020204" pitchFamily="34" charset="0"/>
              </a:rPr>
              <a:t>Курашева</a:t>
            </a:r>
            <a:r>
              <a:rPr lang="ru-RU" dirty="0">
                <a:latin typeface="Century Gothic" panose="020B0502020202020204" pitchFamily="34" charset="0"/>
              </a:rPr>
              <a:t> С.Б.</a:t>
            </a: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963765"/>
            <a:ext cx="10907132" cy="44762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Заключение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5F734-68E5-4653-A02E-5C0DD0913E85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5324B-2350-456A-8715-528D9788AE52}"/>
              </a:ext>
            </a:extLst>
          </p:cNvPr>
          <p:cNvSpPr txBox="1"/>
          <p:nvPr/>
        </p:nvSpPr>
        <p:spPr>
          <a:xfrm>
            <a:off x="528637" y="1792030"/>
            <a:ext cx="1037884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Проведение конкурсов профессионального мастерства «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 способствует социализации, профессиональному самоопределению и содействию трудоустройству людей с инвалидностью.</a:t>
            </a:r>
          </a:p>
          <a:p>
            <a:endParaRPr lang="ru-RU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Кабардино-Балкарской Республике ежегодно увеличивается количество участников чемпионатного движения, которые успешно трудоустраиваются после окончания обучения.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28676-A4CF-48CD-8779-8D6F4C0250F5}"/>
              </a:ext>
            </a:extLst>
          </p:cNvPr>
          <p:cNvSpPr txBox="1"/>
          <p:nvPr/>
        </p:nvSpPr>
        <p:spPr>
          <a:xfrm>
            <a:off x="7596681" y="5679957"/>
            <a:ext cx="39462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+7 928 718 27 17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beslanovna2017@mail.ru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1F29D-C0AA-462F-9ED3-43291576EE44}"/>
              </a:ext>
            </a:extLst>
          </p:cNvPr>
          <p:cNvSpPr txBox="1"/>
          <p:nvPr/>
        </p:nvSpPr>
        <p:spPr>
          <a:xfrm>
            <a:off x="7543800" y="4035893"/>
            <a:ext cx="43243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Курашева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Сатаней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Беслановна</a:t>
            </a:r>
            <a:endParaRPr lang="en-US" sz="18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47B92-D0E9-4774-8AC9-5B819A1219BA}"/>
              </a:ext>
            </a:extLst>
          </p:cNvPr>
          <p:cNvSpPr txBox="1"/>
          <p:nvPr/>
        </p:nvSpPr>
        <p:spPr>
          <a:xfrm>
            <a:off x="7543800" y="4627946"/>
            <a:ext cx="432435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400" b="0" i="0" u="none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Руководитель </a:t>
            </a:r>
          </a:p>
          <a:p>
            <a:pPr lvl="0" algn="l"/>
            <a:r>
              <a:rPr lang="ru-RU" sz="1400" b="0" i="0" u="none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ЦРД «</a:t>
            </a:r>
            <a:r>
              <a:rPr lang="ru-RU" sz="1400" b="0" i="0" u="none" kern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» </a:t>
            </a:r>
          </a:p>
          <a:p>
            <a:pPr lvl="0" algn="l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Кабардино-Балкарской Республики</a:t>
            </a:r>
            <a:endParaRPr lang="en-US" sz="14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A2878D-94E8-4963-8674-387D7A8D3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Введение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515884" y="929484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Цель: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231900" y="1324116"/>
            <a:ext cx="1035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содействие в трудоустройстве и профессиональном  развитии участников чемпионатов по профессиональному мастерству среди инвалидов и лиц с ограниченными возможностями здоровья 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703865" y="2961277"/>
            <a:ext cx="106335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формирование банка вакансий для лиц с ОВЗ и инвалидностью,</a:t>
            </a:r>
          </a:p>
          <a:p>
            <a:pPr marL="360363" indent="-360363"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информирование студентов и выпускников о состоянии и тенденциях рынка труда, психологическая поддержка выпускников, </a:t>
            </a:r>
          </a:p>
          <a:p>
            <a:pPr marL="360363" indent="-360363"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проведение консультаций об имеющихся возможностях по трудоустройству,</a:t>
            </a:r>
          </a:p>
          <a:p>
            <a:pPr marL="360363" indent="-360363"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ведение горячей линии по содействию трудоустройству,</a:t>
            </a:r>
          </a:p>
          <a:p>
            <a:pPr marL="360363" indent="-360363"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предоставление информации об особенностях ведения предпринимательской деятельности, деятельности в форме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самозанятости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,</a:t>
            </a:r>
          </a:p>
          <a:p>
            <a:pPr marL="360363" indent="-360363"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оказание содействия выпускникам, не имеющим работы, в подготовке и размещении резюме, ведение мониторинга трудоустройства,</a:t>
            </a:r>
          </a:p>
          <a:p>
            <a:pPr marL="360363" indent="-360363"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организация временной занятости студентов, в том числе в летний период,</a:t>
            </a: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787768" y="1639096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668284" y="2426168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Задачи: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690986" y="1075128"/>
            <a:ext cx="106335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организация и проведение ярмарок вакансий для обучающихся и выпускников,</a:t>
            </a:r>
          </a:p>
          <a:p>
            <a:pPr marL="360363" indent="-360363"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поиск партнеров из числа работодателей и их объединений и заключение с ними соглашений по вопросам проведения стажировок, трудоустройства выпускников,</a:t>
            </a:r>
          </a:p>
          <a:p>
            <a:pPr marL="360363" indent="-360363"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проведение экскурсий на предприятия для обучающихся и выпускников,</a:t>
            </a:r>
          </a:p>
          <a:p>
            <a:pPr marL="360363" indent="-360363"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проведение групповых социально-психологических тренингов для обучающихся и выпускников по вопросам трудоустройства и поведения на рынке труда, адаптации к профессиональной деятельности,</a:t>
            </a:r>
          </a:p>
          <a:p>
            <a:pPr marL="360363" indent="-360363"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оказание правовой помощи выпускникам по вопросам занятости,</a:t>
            </a:r>
          </a:p>
          <a:p>
            <a:pPr marL="360363" indent="-360363"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построение индивидуальных траекторий профессионального развития для студентов и выпускников, </a:t>
            </a:r>
          </a:p>
          <a:p>
            <a:pPr marL="360363" indent="-360363"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профессиональное консультирование, выявление профессиональных планов и намерений,</a:t>
            </a:r>
          </a:p>
          <a:p>
            <a:pPr marL="360363" indent="-360363"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проведение конференций, семинаров, круглых столов, посвященных вопросам содействия занятости выпускников.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784193" y="678713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Задачи: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D72FC-06E7-749D-1E54-D85F4AA670AD}"/>
              </a:ext>
            </a:extLst>
          </p:cNvPr>
          <p:cNvSpPr txBox="1"/>
          <p:nvPr/>
        </p:nvSpPr>
        <p:spPr>
          <a:xfrm>
            <a:off x="690987" y="5000807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Целевая аудитория</a:t>
            </a:r>
            <a:endParaRPr lang="ru-R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0EE64F-E65D-619E-E042-8F662E7A4B9A}"/>
              </a:ext>
            </a:extLst>
          </p:cNvPr>
          <p:cNvSpPr txBox="1"/>
          <p:nvPr/>
        </p:nvSpPr>
        <p:spPr>
          <a:xfrm>
            <a:off x="1532586" y="5454161"/>
            <a:ext cx="8651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участники чемпионатов по профессиональному мастерству среди инвалидов и лиц с ограниченными возможностями здоровья 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 (выпускники СПО, ВО и школ )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02" y="271678"/>
            <a:ext cx="10907132" cy="44762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Введение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924293" y="5753543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623088"/>
            <a:ext cx="10907132" cy="44762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Социальные партнеры: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32193-B036-4F46-BEE9-B3120F1BE346}"/>
              </a:ext>
            </a:extLst>
          </p:cNvPr>
          <p:cNvSpPr txBox="1"/>
          <p:nvPr/>
        </p:nvSpPr>
        <p:spPr>
          <a:xfrm>
            <a:off x="528637" y="1099277"/>
            <a:ext cx="10618334" cy="5025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ГКУ «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Прохладненский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детский дом-интернат»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департамент занятости населения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Минтрудсоцзащиты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КБР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Кабардино-Балкарский филиал ПАО «Ростелеком»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ООО «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АльянсТекстильПром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ателье «CAPCULA»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ООО  «ВИВЕР»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ПТО ООО ПСФ «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РостСтрой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ООО «Баксан -Автозапчасть» 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ООО «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КиТ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 Бош Автосервис 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Центры занятости населения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(заключено Соглашение о сотрудничестве между Министерством труда и социальной защиты и ЦРД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по вопросом содействия адаптации на рынке труда и трудоустройства).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91" y="580771"/>
            <a:ext cx="10907132" cy="44762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реализации: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4DC8E-C72B-412F-989C-835C0A541E5C}"/>
              </a:ext>
            </a:extLst>
          </p:cNvPr>
          <p:cNvSpPr txBox="1"/>
          <p:nvPr/>
        </p:nvSpPr>
        <p:spPr>
          <a:xfrm>
            <a:off x="798491" y="1420758"/>
            <a:ext cx="1017431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проведение ежемесячного  мониторинга трудоустройства участников конкурсов, с целью выявления нетрудоустроенных участников;</a:t>
            </a:r>
          </a:p>
          <a:p>
            <a:pPr marL="360363" indent="-360363"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60363" indent="-360363"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формирование плана мероприятий по содействию трудоустройству выпускников;</a:t>
            </a:r>
          </a:p>
          <a:p>
            <a:pPr marL="360363" indent="-360363"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60363" indent="-360363"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реализация плана мероприятий;</a:t>
            </a:r>
          </a:p>
          <a:p>
            <a:pPr marL="360363" indent="-360363"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60363" indent="-360363"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анализ результатов.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1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8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4DC8E-C72B-412F-989C-835C0A541E5C}"/>
              </a:ext>
            </a:extLst>
          </p:cNvPr>
          <p:cNvSpPr txBox="1"/>
          <p:nvPr/>
        </p:nvSpPr>
        <p:spPr>
          <a:xfrm>
            <a:off x="768402" y="1792029"/>
            <a:ext cx="102043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buClr>
                <a:srgbClr val="009F7A"/>
              </a:buClr>
              <a:buSzPct val="140000"/>
              <a:buFont typeface="Century Gothic" pitchFamily="34" charset="0"/>
              <a:buChar char="►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организация и проведение круглого стола « Содействие в трудоустройстве» с участием работодателей, Центров занятость населения КБР,  представителей Минтруда КБР, председателей ВОГ,ВОИ,   с участниками движения 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»;</a:t>
            </a:r>
          </a:p>
          <a:p>
            <a:pPr>
              <a:buClr>
                <a:srgbClr val="009F7A"/>
              </a:buClr>
              <a:buSzPct val="140000"/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50850" indent="-450850">
              <a:buClr>
                <a:srgbClr val="009F7A"/>
              </a:buClr>
              <a:buSzPct val="140000"/>
              <a:buFont typeface="Century Gothic" pitchFamily="34" charset="0"/>
              <a:buChar char="►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привлечение работодателей в качестве региональных экспертов;</a:t>
            </a:r>
          </a:p>
          <a:p>
            <a:pPr marL="450850" indent="-450850">
              <a:buClr>
                <a:srgbClr val="009F7A"/>
              </a:buClr>
              <a:buSzPct val="140000"/>
              <a:buFont typeface="Century Gothic" pitchFamily="34" charset="0"/>
              <a:buChar char="►"/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50850" indent="-450850">
              <a:buClr>
                <a:srgbClr val="009F7A"/>
              </a:buClr>
              <a:buSzPct val="140000"/>
              <a:buFont typeface="Century Gothic" pitchFamily="34" charset="0"/>
              <a:buChar char="►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проведение тренингов центрами занятости населения для участников движения 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»;</a:t>
            </a:r>
          </a:p>
          <a:p>
            <a:pPr marL="450850" indent="-450850">
              <a:buClr>
                <a:srgbClr val="009F7A"/>
              </a:buClr>
              <a:buSzPct val="140000"/>
              <a:buFont typeface="Century Gothic" pitchFamily="34" charset="0"/>
              <a:buChar char="►"/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50850" indent="-450850">
              <a:buClr>
                <a:srgbClr val="009F7A"/>
              </a:buClr>
              <a:buSzPct val="140000"/>
              <a:buFont typeface="Century Gothic" pitchFamily="34" charset="0"/>
              <a:buChar char="►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проведение встреч с работодателями и Центрами занятости населения;</a:t>
            </a:r>
          </a:p>
          <a:p>
            <a:pPr marL="450850" indent="-450850">
              <a:buClr>
                <a:srgbClr val="009F7A"/>
              </a:buClr>
              <a:buSzPct val="140000"/>
              <a:buFont typeface="Century Gothic" pitchFamily="34" charset="0"/>
              <a:buChar char="►"/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50850" indent="-450850">
              <a:buClr>
                <a:srgbClr val="009F7A"/>
              </a:buClr>
              <a:buSzPct val="140000"/>
              <a:buFont typeface="Century Gothic" pitchFamily="34" charset="0"/>
              <a:buChar char="►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проведение «Ярмарки вакансий» с привлечением работодателей;</a:t>
            </a:r>
          </a:p>
          <a:p>
            <a:pPr marL="450850" indent="-450850">
              <a:buClr>
                <a:srgbClr val="009F7A"/>
              </a:buClr>
              <a:buSzPct val="140000"/>
              <a:buFont typeface="Century Gothic" pitchFamily="34" charset="0"/>
              <a:buChar char="►"/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50850" indent="-450850">
              <a:buClr>
                <a:srgbClr val="009F7A"/>
              </a:buClr>
              <a:buSzPct val="140000"/>
              <a:buFont typeface="Century Gothic" pitchFamily="34" charset="0"/>
              <a:buChar char="►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содействие в заключении отложенных  и целевых трудовых договоров со студентами ПОО. 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 txBox="1">
            <a:spLocks/>
          </p:cNvSpPr>
          <p:nvPr/>
        </p:nvSpPr>
        <p:spPr>
          <a:xfrm>
            <a:off x="768402" y="514231"/>
            <a:ext cx="10907132" cy="4476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540F2"/>
                </a:solidFill>
                <a:latin typeface="Futura PT Demi" panose="020B0502020204020303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dirty="0">
                <a:solidFill>
                  <a:schemeClr val="accent2"/>
                </a:solidFill>
              </a:rPr>
              <a:t>Содействие трудоустройству участников движения «</a:t>
            </a:r>
            <a:r>
              <a:rPr lang="ru-RU" dirty="0" err="1">
                <a:solidFill>
                  <a:schemeClr val="accent2"/>
                </a:solidFill>
              </a:rPr>
              <a:t>Абилимпикс</a:t>
            </a:r>
            <a:r>
              <a:rPr lang="ru-RU" dirty="0">
                <a:solidFill>
                  <a:schemeClr val="accent2"/>
                </a:solidFill>
              </a:rPr>
              <a:t>» в рамках регионального чемпионата</a:t>
            </a:r>
          </a:p>
        </p:txBody>
      </p:sp>
    </p:spTree>
    <p:extLst>
      <p:ext uri="{BB962C8B-B14F-4D97-AF65-F5344CB8AC3E}">
        <p14:creationId xmlns:p14="http://schemas.microsoft.com/office/powerpoint/2010/main" val="150443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Ресурсы, которые </a:t>
            </a:r>
            <a: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  <a:t>направлены на содействие </a:t>
            </a: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трудоустройства участников конкурсов «</a:t>
            </a:r>
            <a:r>
              <a:rPr lang="ru-RU" sz="3200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»: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BCFD64-72B5-42EF-8289-B99796561703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08F71-A277-4FA3-9FD9-23B343AC5DF2}"/>
              </a:ext>
            </a:extLst>
          </p:cNvPr>
          <p:cNvSpPr txBox="1"/>
          <p:nvPr/>
        </p:nvSpPr>
        <p:spPr>
          <a:xfrm>
            <a:off x="528637" y="1792030"/>
            <a:ext cx="112497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lnSpc>
                <a:spcPct val="150000"/>
              </a:lnSpc>
              <a:buClr>
                <a:srgbClr val="009F7A"/>
              </a:buClr>
              <a:buFont typeface="Century Gothic" pitchFamily="34" charset="0"/>
              <a:buChar char="►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Центры содействия трудоустройству во всех ПОО Кабардино-Балкарской Республики;</a:t>
            </a:r>
          </a:p>
          <a:p>
            <a:pPr marL="541338" indent="-541338">
              <a:lnSpc>
                <a:spcPct val="150000"/>
              </a:lnSpc>
              <a:buClr>
                <a:srgbClr val="009F7A"/>
              </a:buClr>
              <a:buFont typeface="Century Gothic" pitchFamily="34" charset="0"/>
              <a:buChar char="►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ОСЗН Кабардино-Балкарской Республики;</a:t>
            </a:r>
          </a:p>
          <a:p>
            <a:pPr marL="541338" indent="-541338">
              <a:lnSpc>
                <a:spcPct val="150000"/>
              </a:lnSpc>
              <a:buClr>
                <a:srgbClr val="009F7A"/>
              </a:buClr>
              <a:buFont typeface="Century Gothic" pitchFamily="34" charset="0"/>
              <a:buChar char="►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ЦОПП Кабардино-Балкарской Республики;</a:t>
            </a:r>
          </a:p>
          <a:p>
            <a:pPr marL="541338" indent="-541338">
              <a:lnSpc>
                <a:spcPct val="150000"/>
              </a:lnSpc>
              <a:buClr>
                <a:srgbClr val="009F7A"/>
              </a:buClr>
              <a:buFont typeface="Century Gothic" pitchFamily="34" charset="0"/>
              <a:buChar char="►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РУМЦ СПО Кабардино-Балкарской Республики;</a:t>
            </a:r>
          </a:p>
          <a:p>
            <a:pPr marL="541338" indent="-541338">
              <a:lnSpc>
                <a:spcPct val="150000"/>
              </a:lnSpc>
              <a:buClr>
                <a:srgbClr val="009F7A"/>
              </a:buClr>
              <a:buFont typeface="Century Gothic" pitchFamily="34" charset="0"/>
              <a:buChar char="►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Онлайн-ресурсы по поиску подходящей работы;</a:t>
            </a:r>
          </a:p>
          <a:p>
            <a:pPr marL="541338" indent="-541338">
              <a:lnSpc>
                <a:spcPct val="150000"/>
              </a:lnSpc>
              <a:buClr>
                <a:srgbClr val="009F7A"/>
              </a:buClr>
              <a:buFont typeface="Century Gothic" pitchFamily="34" charset="0"/>
              <a:buChar char="►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Партнерские отношения с работодателями.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9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 содействия трудоустройству: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5581B0-D52F-4913-9717-9C25AD88991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3F5F6CC-048C-4720-9DDE-7E9D1224C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660645"/>
              </p:ext>
            </p:extLst>
          </p:nvPr>
        </p:nvGraphicFramePr>
        <p:xfrm>
          <a:off x="838202" y="1149788"/>
          <a:ext cx="10515596" cy="4300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892">
                  <a:extLst>
                    <a:ext uri="{9D8B030D-6E8A-4147-A177-3AD203B41FA5}">
                      <a16:colId xmlns:a16="http://schemas.microsoft.com/office/drawing/2014/main" val="1129784901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1887221701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3592237488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651887962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953909516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1681861218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267620554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139806548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893691464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3661612529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822180745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1391594520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4057901798"/>
                    </a:ext>
                  </a:extLst>
                </a:gridCol>
              </a:tblGrid>
              <a:tr h="9236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Всего участников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Трудоустроены*из гр. 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Обучающиеся (кроме дополнительного профессионального образования в форме стажировки) из гр. 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трудоустроено из гр.2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Причина не трудоустройства из гр.5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475461"/>
                  </a:ext>
                </a:extLst>
              </a:tr>
              <a:tr h="2337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Поиск работы  из гр.5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Срочная служба в вооруженных силах  из гр. 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Отпуск по беременности и родам/отпуск по уходу за ребенком  из гр. 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Пенсионный возраст из гр.5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 состоянию здоровья  из гр.5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Отказ от трудоустройства из гр.5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Дополнительное профессиональное образование в форме стажировки из гр. 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Смена места жительства из гр.5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Смерть из гр. 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909640"/>
                  </a:ext>
                </a:extLst>
              </a:tr>
              <a:tr h="1039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254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46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6" marR="8426" marT="8426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284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содействия трудоустройству участников движения «</a:t>
            </a:r>
            <a:r>
              <a:rPr lang="ru-RU" sz="3200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»: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528637" y="1792030"/>
            <a:ext cx="11031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увеличилось количество заключеных трудовых договоров с участниками чемпионатов;</a:t>
            </a:r>
          </a:p>
          <a:p>
            <a:pPr marL="541338" indent="-541338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541338" indent="-541338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увеличилось количество участников конкурсов «Абилимпикс» , привлеченных  к самозанятости и предпринимательской активности.</a:t>
            </a:r>
          </a:p>
          <a:p>
            <a:pPr marL="541338" indent="-541338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541338" indent="-541338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повысился процент трудоустроенных выпускников чемпионата.</a:t>
            </a:r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68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3598</TotalTime>
  <Words>710</Words>
  <Application>Microsoft Office PowerPoint</Application>
  <PresentationFormat>Широкоэкранный</PresentationFormat>
  <Paragraphs>113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8" baseType="lpstr">
      <vt:lpstr>Futura PT Light</vt:lpstr>
      <vt:lpstr>Century Gothic</vt:lpstr>
      <vt:lpstr>Helvetica Neue</vt:lpstr>
      <vt:lpstr>Futura PT Bold</vt:lpstr>
      <vt:lpstr>Roboto</vt:lpstr>
      <vt:lpstr>Lato Light</vt:lpstr>
      <vt:lpstr>Wingdings</vt:lpstr>
      <vt:lpstr>Futura PT Demi</vt:lpstr>
      <vt:lpstr>Times New Roman</vt:lpstr>
      <vt:lpstr>Calibri Light</vt:lpstr>
      <vt:lpstr>Arial</vt:lpstr>
      <vt:lpstr>Futura PT Medium</vt:lpstr>
      <vt:lpstr>Futura PT Book</vt:lpstr>
      <vt:lpstr>Calibri</vt:lpstr>
      <vt:lpstr>Обложка</vt:lpstr>
      <vt:lpstr>Основные блоки</vt:lpstr>
      <vt:lpstr>Закрывающие слайды</vt:lpstr>
      <vt:lpstr>ГБПОУ Кабардино-Балкарский гуманитарно- технический колледж</vt:lpstr>
      <vt:lpstr>Введение </vt:lpstr>
      <vt:lpstr>Введение </vt:lpstr>
      <vt:lpstr>Социальные партнеры:</vt:lpstr>
      <vt:lpstr>Алгоритм реализации: </vt:lpstr>
      <vt:lpstr>Презентация PowerPoint</vt:lpstr>
      <vt:lpstr>Ресурсы, которые направлены на содействие трудоустройства участников конкурсов «Абилимпикс»:</vt:lpstr>
      <vt:lpstr>Результаты содействия трудоустройству: </vt:lpstr>
      <vt:lpstr>Результаты, содействия трудоустройству участников движения «Абилимпикс»: 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 </cp:lastModifiedBy>
  <cp:revision>383</cp:revision>
  <cp:lastPrinted>2023-02-28T10:07:21Z</cp:lastPrinted>
  <dcterms:created xsi:type="dcterms:W3CDTF">2022-10-21T09:29:54Z</dcterms:created>
  <dcterms:modified xsi:type="dcterms:W3CDTF">2023-10-06T12:34:34Z</dcterms:modified>
</cp:coreProperties>
</file>