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</p:sldMasterIdLst>
  <p:notesMasterIdLst>
    <p:notesMasterId r:id="rId19"/>
  </p:notesMasterIdLst>
  <p:handoutMasterIdLst>
    <p:handoutMasterId r:id="rId20"/>
  </p:handoutMasterIdLst>
  <p:sldIdLst>
    <p:sldId id="281" r:id="rId4"/>
    <p:sldId id="259" r:id="rId5"/>
    <p:sldId id="262" r:id="rId6"/>
    <p:sldId id="266" r:id="rId7"/>
    <p:sldId id="291" r:id="rId8"/>
    <p:sldId id="288" r:id="rId9"/>
    <p:sldId id="289" r:id="rId10"/>
    <p:sldId id="290" r:id="rId11"/>
    <p:sldId id="265" r:id="rId12"/>
    <p:sldId id="267" r:id="rId13"/>
    <p:sldId id="268" r:id="rId14"/>
    <p:sldId id="293" r:id="rId15"/>
    <p:sldId id="269" r:id="rId16"/>
    <p:sldId id="271" r:id="rId17"/>
    <p:sldId id="287" r:id="rId18"/>
  </p:sldIdLst>
  <p:sldSz cx="12192000" cy="6858000"/>
  <p:notesSz cx="6797675" cy="9926638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Futura PT Book" panose="020B0604020202020204" charset="-52"/>
      <p:regular r:id="rId31"/>
    </p:embeddedFont>
    <p:embeddedFont>
      <p:font typeface="Futura PT Light" panose="020B0604020202020204" charset="-52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4" pos="143" userDrawn="1">
          <p15:clr>
            <a:srgbClr val="A4A3A4"/>
          </p15:clr>
        </p15:guide>
        <p15:guide id="5" pos="5133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2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0F2"/>
    <a:srgbClr val="C9D7F2"/>
    <a:srgbClr val="E9F0FD"/>
    <a:srgbClr val="CC6600"/>
    <a:srgbClr val="FFC61E"/>
    <a:srgbClr val="8496FD"/>
    <a:srgbClr val="4A63FC"/>
    <a:srgbClr val="7F7F7F"/>
    <a:srgbClr val="E83845"/>
    <a:srgbClr val="4B8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5" autoAdjust="0"/>
    <p:restoredTop sz="95597" autoAdjust="0"/>
  </p:normalViewPr>
  <p:slideViewPr>
    <p:cSldViewPr snapToGrid="0" showGuides="1">
      <p:cViewPr varScale="1">
        <p:scale>
          <a:sx n="89" d="100"/>
          <a:sy n="89" d="100"/>
        </p:scale>
        <p:origin x="56" y="196"/>
      </p:cViewPr>
      <p:guideLst>
        <p:guide orient="horz" pos="2115"/>
        <p:guide pos="3840"/>
        <p:guide pos="1118"/>
        <p:guide pos="143"/>
        <p:guide pos="5133"/>
        <p:guide orient="horz" pos="527"/>
        <p:guide orient="horz" pos="4088"/>
        <p:guide pos="2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13.10.2023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23.emf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25.emf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24.emf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13.10.2023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76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99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637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494" y="5005226"/>
            <a:ext cx="979890" cy="11772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85" r:id="rId6"/>
    <p:sldLayoutId id="2147483654" r:id="rId7"/>
    <p:sldLayoutId id="2147483655" r:id="rId8"/>
    <p:sldLayoutId id="2147483656" r:id="rId9"/>
    <p:sldLayoutId id="2147483683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84" r:id="rId3"/>
    <p:sldLayoutId id="2147483686" r:id="rId4"/>
    <p:sldLayoutId id="2147483659" r:id="rId5"/>
    <p:sldLayoutId id="2147483660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2" r:id="rId15"/>
    <p:sldLayoutId id="2147483669" r:id="rId16"/>
    <p:sldLayoutId id="2147483673" r:id="rId17"/>
    <p:sldLayoutId id="2147483671" r:id="rId18"/>
    <p:sldLayoutId id="214748368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9" r:id="rId5"/>
    <p:sldLayoutId id="2147483680" r:id="rId6"/>
    <p:sldLayoutId id="2147483687" r:id="rId7"/>
    <p:sldLayoutId id="214748368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32" y="1201407"/>
            <a:ext cx="7489587" cy="1163395"/>
          </a:xfrm>
        </p:spPr>
        <p:txBody>
          <a:bodyPr anchor="t"/>
          <a:lstStyle/>
          <a:p>
            <a:pPr>
              <a:spcAft>
                <a:spcPts val="800"/>
              </a:spcAft>
            </a:pPr>
            <a:r>
              <a:rPr lang="ru-RU" sz="2800" dirty="0">
                <a:latin typeface="Century Gothic" panose="020B0502020202020204" pitchFamily="34" charset="0"/>
              </a:rPr>
              <a:t>СПБ ГБПОУ «Охтинский колледж»</a:t>
            </a:r>
            <a:br>
              <a:rPr lang="ru-RU" sz="2800" dirty="0">
                <a:latin typeface="Century Gothic" panose="020B0502020202020204" pitchFamily="34" charset="0"/>
              </a:rPr>
            </a:br>
            <a:r>
              <a:rPr lang="ru-RU" sz="2800" dirty="0">
                <a:latin typeface="Century Gothic" panose="020B0502020202020204" pitchFamily="34" charset="0"/>
              </a:rPr>
              <a:t>ЦРД «</a:t>
            </a:r>
            <a:r>
              <a:rPr lang="ru-RU" sz="2800" dirty="0" err="1">
                <a:latin typeface="Century Gothic" panose="020B0502020202020204" pitchFamily="34" charset="0"/>
              </a:rPr>
              <a:t>Абилимпикс</a:t>
            </a:r>
            <a:r>
              <a:rPr lang="ru-RU" sz="2800" dirty="0">
                <a:latin typeface="Century Gothic" panose="020B0502020202020204" pitchFamily="34" charset="0"/>
              </a:rPr>
              <a:t>» в Санкт-Петербурге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533" y="2145662"/>
            <a:ext cx="7694159" cy="809205"/>
          </a:xfrm>
        </p:spPr>
        <p:txBody>
          <a:bodyPr/>
          <a:lstStyle/>
          <a:p>
            <a:r>
              <a:rPr lang="ru-RU" b="1" dirty="0">
                <a:latin typeface="Century Gothic" panose="020B0502020202020204" pitchFamily="34" charset="0"/>
              </a:rPr>
              <a:t>Модель проведения регионального чемпионата «</a:t>
            </a:r>
            <a:r>
              <a:rPr lang="ru-RU" b="1" dirty="0" err="1"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latin typeface="Century Gothic" panose="020B0502020202020204" pitchFamily="34" charset="0"/>
              </a:rPr>
              <a:t>» на распределённых площадках города Санкт-Петербург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533" y="3472390"/>
            <a:ext cx="3497008" cy="638177"/>
          </a:xfrm>
        </p:spPr>
        <p:txBody>
          <a:bodyPr/>
          <a:lstStyle/>
          <a:p>
            <a:r>
              <a:rPr lang="ru-RU" dirty="0">
                <a:latin typeface="Century Gothic" panose="020B0502020202020204" pitchFamily="34" charset="0"/>
              </a:rPr>
              <a:t>Исполнитель:</a:t>
            </a:r>
          </a:p>
          <a:p>
            <a:r>
              <a:rPr lang="ru-RU" dirty="0">
                <a:latin typeface="Century Gothic" panose="020B0502020202020204" pitchFamily="34" charset="0"/>
              </a:rPr>
              <a:t>Руководитель ЦРД «</a:t>
            </a:r>
            <a:r>
              <a:rPr lang="ru-RU" dirty="0" err="1"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latin typeface="Century Gothic" panose="020B0502020202020204" pitchFamily="34" charset="0"/>
              </a:rPr>
              <a:t>» в Санкт-Петербурге</a:t>
            </a:r>
          </a:p>
          <a:p>
            <a:r>
              <a:rPr lang="ru-RU" dirty="0">
                <a:latin typeface="Century Gothic" panose="020B0502020202020204" pitchFamily="34" charset="0"/>
              </a:rPr>
              <a:t>Иванова А.П.</a:t>
            </a:r>
          </a:p>
        </p:txBody>
      </p:sp>
    </p:spTree>
    <p:extLst>
      <p:ext uri="{BB962C8B-B14F-4D97-AF65-F5344CB8AC3E}">
        <p14:creationId xmlns:p14="http://schemas.microsoft.com/office/powerpoint/2010/main" val="69304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Ожидаемые результаты реализации региональной практики и методы их контроля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5581B0-D52F-4913-9717-9C25AD88991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2EA84-8831-44DA-A7E6-9E7E5E13803A}"/>
              </a:ext>
            </a:extLst>
          </p:cNvPr>
          <p:cNvSpPr txBox="1"/>
          <p:nvPr/>
        </p:nvSpPr>
        <p:spPr>
          <a:xfrm>
            <a:off x="850643" y="1297067"/>
            <a:ext cx="1067249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Формирование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Опорных координационно-сетевых центров «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 18 районах города Санкт-Петербург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Объединение ряда учреждений различного уровня в отдельно взятом районе субъекта в вопросе развития движения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», что в свою очередь поспособствует формированию сети взаимодействующих организаций выстраивающих единую систему непрерывного инклюзивного профессионального образования субъекта.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Формирование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Опорных координационно-кластерных центров «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Объединение ряда учреждений различного уровня в отдельно взятом кластере развития специализированных компетенций по вопросу развития движения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», что в свою очередь поспособствует формированию сети взаимодействующих организаций выстраивающих единую систему непрерывного инклюзивного профессионального образования в смежных профессиях и компетенциях, а так же вовлечению партнеров и работодателей отдельного блока компетенций и содействию в трудоустройстве участников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субъекта.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Методы контроля: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Отчётно-аналитические справки по итогам года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 развитии движения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B058C6D7-1F82-4A96-9219-A388849F9E26}"/>
              </a:ext>
            </a:extLst>
          </p:cNvPr>
          <p:cNvSpPr/>
          <p:nvPr/>
        </p:nvSpPr>
        <p:spPr>
          <a:xfrm rot="5400000">
            <a:off x="438531" y="3392223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70CBEE2A-9A44-45FC-9FA2-0BEA45A70F35}"/>
              </a:ext>
            </a:extLst>
          </p:cNvPr>
          <p:cNvSpPr/>
          <p:nvPr/>
        </p:nvSpPr>
        <p:spPr>
          <a:xfrm rot="5400000">
            <a:off x="438531" y="5747749"/>
            <a:ext cx="354937" cy="273052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6A0B59B5-602C-48B7-8196-ED06CD5263E0}"/>
              </a:ext>
            </a:extLst>
          </p:cNvPr>
          <p:cNvSpPr/>
          <p:nvPr/>
        </p:nvSpPr>
        <p:spPr>
          <a:xfrm rot="5400000">
            <a:off x="438532" y="1463834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9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Сведения о практической апробации региональной практики 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677BB8-8901-4E45-AF1F-6B872773748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2784B-07FD-441D-B3FA-8C25EAC95A3C}"/>
              </a:ext>
            </a:extLst>
          </p:cNvPr>
          <p:cNvSpPr txBox="1"/>
          <p:nvPr/>
        </p:nvSpPr>
        <p:spPr>
          <a:xfrm>
            <a:off x="545782" y="1319246"/>
            <a:ext cx="94220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Показатели динамики в основной соревновательной программе:</a:t>
            </a:r>
          </a:p>
          <a:p>
            <a:endParaRPr lang="ru-RU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accent6"/>
                </a:solidFill>
                <a:latin typeface="Century Gothic" panose="020B0502020202020204" pitchFamily="34" charset="0"/>
              </a:rPr>
              <a:t>2019  - 1 площадка – 26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компетенций –  163 участника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2020 – 17 площадок – 40 компетенций – 300 участников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2021 – 30 площадок – 70 компетенций – 525 участников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2022 - 35 площадок –  83 компетенций – 581 участник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2023 - 38 площадок –  87 компетенций – 659 участников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Показатели динамики в профориентационной соревновательной программе: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Бэйби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2020 – 1 площадка – 1 компетенция – 5 участников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2021 – 2 площадки – 2 компетенции – 10 участников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2022 - 3 площадок –  5 компетенций – 30 участников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Промалимпикс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2023 - 12 площадок –  16 компетенций – 168 участников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Сведения о практической апробации региональной практики 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677BB8-8901-4E45-AF1F-6B872773748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92784B-07FD-441D-B3FA-8C25EAC95A3C}"/>
              </a:ext>
            </a:extLst>
          </p:cNvPr>
          <p:cNvSpPr txBox="1"/>
          <p:nvPr/>
        </p:nvSpPr>
        <p:spPr>
          <a:xfrm>
            <a:off x="545782" y="1319246"/>
            <a:ext cx="80278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Организация первого опорного районного центра «</a:t>
            </a:r>
            <a:r>
              <a:rPr lang="ru-RU" b="1" dirty="0" err="1"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latin typeface="Century Gothic" panose="020B0502020202020204" pitchFamily="34" charset="0"/>
              </a:rPr>
              <a:t>»: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2021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- распоряжением №251-р от 25.01.2021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Администрации Невского района Санкт-Петербурга впервые выдано Свидетельство подтверждающее, что ГБУ ДО «Дом детского творчества «Левобережный» Невского района Санкт-Петербурга является координатором реализации Стратегии развития воспитания в Российской Федерации на период до 2025 года в образовательных учреждениях Санкт-Петербурга по направлению поддержки и продвижения конкурсов профессионального мастерства для детей с инвалидностью и ограниченными возможностями здоровья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 Невском районе Санкт-Петербурга.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2022 -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распоряжением №01-42-2830/22-0-0 от 28.06.2022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Администрации Невского района Санкт-Петербурга на базе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ГБУ ДО «Дом детского творчества «Левобережный» Невского района Санкт-Петербурга создан опорный центр по реализации приоритетных направлений работы: поддержка и продвижение конкурсов профессионального мастерства для детей с инвалидностью и ограниченными возможностями здоровья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Невском районе Санкт-Петербурга.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7327C6-0884-4E13-AEFC-C10C92A0C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52" b="3895"/>
          <a:stretch/>
        </p:blipFill>
        <p:spPr>
          <a:xfrm>
            <a:off x="8754701" y="1391139"/>
            <a:ext cx="2768433" cy="43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1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Результаты, подтверждающие эффективность реализации региональной практики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36B753B-E540-4D5B-90C9-3E561D5D5518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1BFD9-AA9E-4EDD-8A2D-D9424962C733}"/>
              </a:ext>
            </a:extLst>
          </p:cNvPr>
          <p:cNvSpPr txBox="1"/>
          <p:nvPr/>
        </p:nvSpPr>
        <p:spPr>
          <a:xfrm>
            <a:off x="545782" y="1486300"/>
            <a:ext cx="1062424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Результаты подтверждающие эффективность организации                                                                                       Опорного центра «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 Невском районе Санкт-Петербурга                                                                                                                                         </a:t>
            </a:r>
            <a:r>
              <a:rPr lang="ru-RU" b="1" dirty="0">
                <a:latin typeface="Century Gothic" panose="020B0502020202020204" pitchFamily="34" charset="0"/>
              </a:rPr>
              <a:t>в разрезе участия конкурсантов в категории «Школьники»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AutoNum type="arabicParenR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2021 года  - вторая площадка по количеству проводимых компетенций регионального чемпионата после основной.</a:t>
            </a:r>
          </a:p>
          <a:p>
            <a:pPr marL="342900" indent="-342900">
              <a:buFontTx/>
              <a:buAutoNum type="arabicParenR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Лучший районный результат по количеству участников в категории «Школьники» от общего количества участников в категории «Школьники» в региональном чемпионате.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	– в 2022 году – 29%,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	–  в 2023 году – 40% 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 результатам Регионального чемпионата 2023 года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Лучший районный результат по количеству вовлеченных школ – 32% (18 школ)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Лучший районный результат по количеству компетенций участия – 54% (35 компетенций)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3) Лучший результат в медальном зачёте  - 36% (71 медаль)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Результаты вовлеченности и участия в развитии движения «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pPr marL="342900" indent="-342900">
              <a:buAutoNum type="arabicParenR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2022 год – проведен первый районный чемпионат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Абилимпикс.Начало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по 28 компетенциям, в рамках подготовительного этапа Регионального чемпионата</a:t>
            </a:r>
          </a:p>
          <a:p>
            <a:pPr marL="342900" indent="-342900">
              <a:buAutoNum type="arabicParenR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2023 год – соорганизатор первого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«Молодежного форума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</a:t>
            </a:r>
          </a:p>
          <a:p>
            <a:pPr marL="342900" indent="-342900">
              <a:buAutoNum type="arabicParenR"/>
            </a:pPr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46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Заключение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75F734-68E5-4653-A02E-5C0DD0913E85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5324B-2350-456A-8715-528D9788AE52}"/>
              </a:ext>
            </a:extLst>
          </p:cNvPr>
          <p:cNvSpPr txBox="1"/>
          <p:nvPr/>
        </p:nvSpPr>
        <p:spPr>
          <a:xfrm>
            <a:off x="528637" y="1792030"/>
            <a:ext cx="10795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Организация внутри субъектов Российской Федерации Районных опорных координационно-сетевых центров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на базе образовательных организаций способствует развитию движения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 регионе, посредством формирования сети учреждений разного уровня, задействованных в выстраивании взаимовыгодных отношений и обмена опытом в сфере инклюзивного профессионального образования, а также вовлечению в движение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большего числа заинтересованных лиц и организаций, привлечению внимания партнёров и работодателей по отдельным профессиональным направлениям, развивающимся как в отдельных профессиональных образовательных организациях, так и в отдельных районах субъекта, что способствует перспективе организации в регионе Опорных координационно-кластерных центров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». 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9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228676-A4CF-48CD-8779-8D6F4C0250F5}"/>
              </a:ext>
            </a:extLst>
          </p:cNvPr>
          <p:cNvSpPr txBox="1"/>
          <p:nvPr/>
        </p:nvSpPr>
        <p:spPr>
          <a:xfrm>
            <a:off x="8148637" y="5393393"/>
            <a:ext cx="3034555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+7 (921) 598-87-20</a:t>
            </a:r>
            <a:br>
              <a:rPr lang="ru-RU" sz="16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</a:br>
            <a:r>
              <a:rPr lang="en-US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abilympics812@g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mail.com</a:t>
            </a:r>
            <a:endParaRPr lang="en-US" sz="1600" b="0" i="0" u="none" kern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51F29D-C0AA-462F-9ED3-43291576EE44}"/>
              </a:ext>
            </a:extLst>
          </p:cNvPr>
          <p:cNvSpPr txBox="1"/>
          <p:nvPr/>
        </p:nvSpPr>
        <p:spPr>
          <a:xfrm>
            <a:off x="8148638" y="3835838"/>
            <a:ext cx="279988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entury Gothic" panose="020B0502020202020204" pitchFamily="34" charset="0"/>
              </a:rPr>
              <a:t>Иванова                         Анастасия Павловна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47B92-D0E9-4774-8AC9-5B819A1219BA}"/>
              </a:ext>
            </a:extLst>
          </p:cNvPr>
          <p:cNvSpPr txBox="1"/>
          <p:nvPr/>
        </p:nvSpPr>
        <p:spPr>
          <a:xfrm>
            <a:off x="8148638" y="4508911"/>
            <a:ext cx="1948214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Руководитель ЦРД «</a:t>
            </a:r>
            <a:r>
              <a:rPr lang="ru-RU" sz="1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»                         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Введение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95FE15-42C4-6A37-6376-44C13DE07DB8}"/>
              </a:ext>
            </a:extLst>
          </p:cNvPr>
          <p:cNvSpPr txBox="1"/>
          <p:nvPr/>
        </p:nvSpPr>
        <p:spPr>
          <a:xfrm>
            <a:off x="515884" y="1038339"/>
            <a:ext cx="8042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Цели и задачи, на решение которых направлена региональная практика</a:t>
            </a:r>
            <a:endParaRPr lang="ru-RU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D72FC-06E7-749D-1E54-D85F4AA670AD}"/>
              </a:ext>
            </a:extLst>
          </p:cNvPr>
          <p:cNvSpPr txBox="1"/>
          <p:nvPr/>
        </p:nvSpPr>
        <p:spPr>
          <a:xfrm>
            <a:off x="515884" y="5277470"/>
            <a:ext cx="6362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Целевая аудитория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E34AE-3BF8-28C7-30F8-0428080CA036}"/>
              </a:ext>
            </a:extLst>
          </p:cNvPr>
          <p:cNvSpPr txBox="1"/>
          <p:nvPr/>
        </p:nvSpPr>
        <p:spPr>
          <a:xfrm>
            <a:off x="827847" y="1859340"/>
            <a:ext cx="7895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Основными задачами практики является вовлечение большего количества новых образовательных организаций различного уровня в движение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во всех районах города Санкт-Петербург, формирование сети взаимодействующих образовательных организаций выстраивающих единую систему непрерывного инклюзивного профессионального образования города, с опорными районными центрами.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34796-9883-97A4-32D1-AEEE5702EB6B}"/>
              </a:ext>
            </a:extLst>
          </p:cNvPr>
          <p:cNvSpPr txBox="1"/>
          <p:nvPr/>
        </p:nvSpPr>
        <p:spPr>
          <a:xfrm>
            <a:off x="827847" y="3461693"/>
            <a:ext cx="77540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Основными целями проведения чемпионата на распределённых площадках является обеспечение локационной доступности для большей аудитории участников, интеграция участников в инфраструктурное пространство образовательных организаций,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эффективизация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формирования трудового потенциала районов и города, по средствам вовлечения партнёров в процесс знакомства с участниками и образовательными организациями во время чемпионата.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EE64F-E65D-619E-E042-8F662E7A4B9A}"/>
              </a:ext>
            </a:extLst>
          </p:cNvPr>
          <p:cNvSpPr txBox="1"/>
          <p:nvPr/>
        </p:nvSpPr>
        <p:spPr>
          <a:xfrm>
            <a:off x="827848" y="5677580"/>
            <a:ext cx="6778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Участники чемпионата и их законные представители/родители,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сотрудники и педагогические работники образовательных организаций, партнёры.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31792A67-0AD2-3DD9-D7B3-B205D066407C}"/>
              </a:ext>
            </a:extLst>
          </p:cNvPr>
          <p:cNvSpPr/>
          <p:nvPr/>
        </p:nvSpPr>
        <p:spPr>
          <a:xfrm rot="5400000">
            <a:off x="438533" y="2574143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>
            <a:extLst>
              <a:ext uri="{FF2B5EF4-FFF2-40B4-BE49-F238E27FC236}">
                <a16:creationId xmlns:a16="http://schemas.microsoft.com/office/drawing/2014/main" id="{216F6713-6053-B2F9-12B8-C8A991968496}"/>
              </a:ext>
            </a:extLst>
          </p:cNvPr>
          <p:cNvSpPr/>
          <p:nvPr/>
        </p:nvSpPr>
        <p:spPr>
          <a:xfrm rot="5400000">
            <a:off x="438498" y="5824853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4DDE9685-2BF5-4202-B587-C68248271D66}"/>
              </a:ext>
            </a:extLst>
          </p:cNvPr>
          <p:cNvSpPr/>
          <p:nvPr/>
        </p:nvSpPr>
        <p:spPr>
          <a:xfrm rot="5400000">
            <a:off x="438498" y="4176502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1FCE93-6D41-4B9D-BBD4-25BD3822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642" y="1157161"/>
            <a:ext cx="3120722" cy="41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54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Алгоритм реализации региональной практики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D98DC-0A34-4ADB-B06E-552A041AFBAD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832193-B036-4F46-BEE9-B3120F1BE346}"/>
              </a:ext>
            </a:extLst>
          </p:cNvPr>
          <p:cNvSpPr txBox="1"/>
          <p:nvPr/>
        </p:nvSpPr>
        <p:spPr>
          <a:xfrm>
            <a:off x="515885" y="1512688"/>
            <a:ext cx="726056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соответствии с проведением регионального чемпионата по Модели 2 – на распределённых площадках: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Основной площадкой проведения регионального чемпионата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 Санкт-Петербурге с 2020 года является                                                          - </a:t>
            </a:r>
            <a:r>
              <a:rPr lang="ru-RU" sz="1600" dirty="0">
                <a:latin typeface="Century Gothic" panose="020B0502020202020204" pitchFamily="34" charset="0"/>
              </a:rPr>
              <a:t>СПБ ГБПОУ «Охтинский колледж»                                                                               (БПОО, ЦРД «</a:t>
            </a:r>
            <a:r>
              <a:rPr lang="ru-RU" sz="1600" dirty="0" err="1"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latin typeface="Century Gothic" panose="020B0502020202020204" pitchFamily="34" charset="0"/>
              </a:rPr>
              <a:t>», РУМЦ СПО, Центр профориентации, профессионального сопровождения и консультирования инвалидов и детей инвалидов);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Дополнительные площадки ежегодно утверждаются Организационным комитетом по проведению и организации регионального чемпионата и в 2023 году включают в себя: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Учреждения дошкольного образования - 1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Учреждения дополнительного образования - 4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Школы и школы-интернаты - 8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Учреждения среднего профессионального образования, подведомственные различным комитетам - 23.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08B5D4-D367-483D-B5EA-A1E85964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23"/>
          <a:stretch/>
        </p:blipFill>
        <p:spPr>
          <a:xfrm>
            <a:off x="7912685" y="1038339"/>
            <a:ext cx="3763429" cy="4811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5A8EA-B501-48B2-96DC-C3354E9DDA57}"/>
              </a:ext>
            </a:extLst>
          </p:cNvPr>
          <p:cNvSpPr txBox="1"/>
          <p:nvPr/>
        </p:nvSpPr>
        <p:spPr>
          <a:xfrm>
            <a:off x="515885" y="961016"/>
            <a:ext cx="8042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Формирование перечня площадок проведения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C1F668-3E6B-4521-9D01-B67AC7995F92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B3369E-7212-44D1-8CF1-824D00246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01"/>
          <a:stretch/>
        </p:blipFill>
        <p:spPr>
          <a:xfrm>
            <a:off x="7897827" y="732331"/>
            <a:ext cx="3765536" cy="5182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46578-D4D1-4C58-B4BD-2B9A578E4415}"/>
              </a:ext>
            </a:extLst>
          </p:cNvPr>
          <p:cNvSpPr txBox="1"/>
          <p:nvPr/>
        </p:nvSpPr>
        <p:spPr>
          <a:xfrm>
            <a:off x="604206" y="990149"/>
            <a:ext cx="670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Соревновательная программа мероприятий                            Регионального чемпионата в Санкт-Петербурге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01E31F-2612-4A4C-B22A-E50982F1C622}"/>
              </a:ext>
            </a:extLst>
          </p:cNvPr>
          <p:cNvSpPr txBox="1"/>
          <p:nvPr/>
        </p:nvSpPr>
        <p:spPr>
          <a:xfrm>
            <a:off x="814991" y="1754621"/>
            <a:ext cx="670564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Проведение соревнований в соответствии с графиком:</a:t>
            </a:r>
            <a:endParaRPr lang="ru-RU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1) </a:t>
            </a:r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1 день чемпионата </a:t>
            </a:r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– </a:t>
            </a: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Принятие готовности застройки по компетенциям на распределённых площадок в очно-дистанционном формате.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2) </a:t>
            </a:r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2 день чемпионата</a:t>
            </a:r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– соревнования в категории «Школьники» 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3) </a:t>
            </a:r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3 день чемпионата</a:t>
            </a:r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– соревнования в категории «Студенты» 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4) </a:t>
            </a:r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4 день чемпионата</a:t>
            </a:r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– в категории  «Специалисты»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5)</a:t>
            </a:r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2,3,4 день чемпионата </a:t>
            </a:r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– соревнования в категориях «Дошкольники», «Младшие школьники», «Средние школьники».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6) </a:t>
            </a:r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8 день чемпионата</a:t>
            </a:r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  - Награждение участников в категориях «Дошкольники», «Младшие школьники», «Средние школьники».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7)</a:t>
            </a:r>
            <a:r>
              <a:rPr lang="ru-RU" sz="16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9 день чемпионата</a:t>
            </a:r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  - Награждение участников в основных категориях «Школьники», «Студенты», «Специалисты».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CF9F4191-3559-459D-9E07-AB3AEE0D888B}"/>
              </a:ext>
            </a:extLst>
          </p:cNvPr>
          <p:cNvSpPr/>
          <p:nvPr/>
        </p:nvSpPr>
        <p:spPr>
          <a:xfrm rot="5400000">
            <a:off x="438495" y="6268923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2CB99AC5-4FC5-488C-B2CB-E0C5EBD0D53C}"/>
              </a:ext>
            </a:extLst>
          </p:cNvPr>
          <p:cNvSpPr/>
          <p:nvPr/>
        </p:nvSpPr>
        <p:spPr>
          <a:xfrm rot="5400000">
            <a:off x="438495" y="4790834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E7A74230-36ED-433A-A970-4B55158C40C0}"/>
              </a:ext>
            </a:extLst>
          </p:cNvPr>
          <p:cNvSpPr/>
          <p:nvPr/>
        </p:nvSpPr>
        <p:spPr>
          <a:xfrm rot="5400000">
            <a:off x="448926" y="3756814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8DBA0DAA-4A5A-445E-869B-DEFE76B26B26}"/>
              </a:ext>
            </a:extLst>
          </p:cNvPr>
          <p:cNvSpPr/>
          <p:nvPr/>
        </p:nvSpPr>
        <p:spPr>
          <a:xfrm rot="5400000">
            <a:off x="448926" y="3293781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A16EE8D8-9C56-4768-8C19-31EACA0C3355}"/>
              </a:ext>
            </a:extLst>
          </p:cNvPr>
          <p:cNvSpPr/>
          <p:nvPr/>
        </p:nvSpPr>
        <p:spPr>
          <a:xfrm rot="5400000">
            <a:off x="438495" y="2384333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2EEF3369-3F1E-4FE5-A094-63C0CA9A5785}"/>
              </a:ext>
            </a:extLst>
          </p:cNvPr>
          <p:cNvSpPr/>
          <p:nvPr/>
        </p:nvSpPr>
        <p:spPr>
          <a:xfrm rot="5400000">
            <a:off x="438495" y="427490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B0CB894A-6345-4353-BBE9-504016AE5D9E}"/>
              </a:ext>
            </a:extLst>
          </p:cNvPr>
          <p:cNvSpPr/>
          <p:nvPr/>
        </p:nvSpPr>
        <p:spPr>
          <a:xfrm rot="5400000">
            <a:off x="446550" y="5469916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8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752489" y="1892125"/>
            <a:ext cx="6705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Помимо основных, традиционно организуемых в рамках чемпионата церемоний открытия и закрытия, награждения победителей, культурная программа обогатилась рядом направлений: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2020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вручение «Сертификата площадки проведения» и памятной «Стеллы» руководителям образовательных организаций в рамках Церемонии открытия. 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2020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в рамках культурной программы чемпионата  выходит обзорно-новостная передача «Дневник чемпионата».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2020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в рамках чемпионата проводится церемония награждения участников детских фестивалей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», конкурсов и выставок.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2022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культурную программу включена Церемония награждения Партнёров и работодателей сертификатами партнёров и отличительными знаками «Партнёр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в Санкт-Петербурге».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2023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 в культурную программу добавлены церемонии открытия и закрытия «Молодёжного форума».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2EDDF7-0E2A-43F1-81A4-639214C8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641" y="783261"/>
            <a:ext cx="3706153" cy="5293172"/>
          </a:xfrm>
          <a:prstGeom prst="rect">
            <a:avLst/>
          </a:prstGeom>
        </p:spPr>
      </p:pic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id="{AD666D4E-787E-4588-8F34-23211EBB26E5}"/>
              </a:ext>
            </a:extLst>
          </p:cNvPr>
          <p:cNvSpPr/>
          <p:nvPr/>
        </p:nvSpPr>
        <p:spPr>
          <a:xfrm rot="5400000">
            <a:off x="438498" y="5824853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6CE3185D-9B14-4257-8E42-C790BC49AFC4}"/>
              </a:ext>
            </a:extLst>
          </p:cNvPr>
          <p:cNvSpPr/>
          <p:nvPr/>
        </p:nvSpPr>
        <p:spPr>
          <a:xfrm rot="5400000">
            <a:off x="438495" y="4877216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ADAE254B-522F-40EA-9786-4291BBDA034A}"/>
              </a:ext>
            </a:extLst>
          </p:cNvPr>
          <p:cNvSpPr/>
          <p:nvPr/>
        </p:nvSpPr>
        <p:spPr>
          <a:xfrm rot="5400000">
            <a:off x="438497" y="4195227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E1E90D93-D45E-4352-934C-73666FCBAE99}"/>
              </a:ext>
            </a:extLst>
          </p:cNvPr>
          <p:cNvSpPr/>
          <p:nvPr/>
        </p:nvSpPr>
        <p:spPr>
          <a:xfrm rot="5400000">
            <a:off x="438495" y="3633470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1B580186-7DA1-4740-8682-EBA83974F0CC}"/>
              </a:ext>
            </a:extLst>
          </p:cNvPr>
          <p:cNvSpPr/>
          <p:nvPr/>
        </p:nvSpPr>
        <p:spPr>
          <a:xfrm rot="5400000">
            <a:off x="438495" y="2951481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ABD3D2-3A7E-4652-88BD-C5D2669EA9EA}"/>
              </a:ext>
            </a:extLst>
          </p:cNvPr>
          <p:cNvSpPr txBox="1"/>
          <p:nvPr/>
        </p:nvSpPr>
        <p:spPr>
          <a:xfrm>
            <a:off x="604206" y="990149"/>
            <a:ext cx="6705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Культурная программа мероприятий                            Регионального чемпионата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135196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836929" y="1892125"/>
            <a:ext cx="68351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Ежегодно включает в себя мероприятия организуемые в рамках взаимодействия БПОО, РУМЦ СПО, РУМЦ ВО, Центра профориентации, профессионального сопровождения и консультирования инвалидов (детей-инвалидов), РЦРД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», Координационного совета партнёров и работодателей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»,ЦОПП и т.д. </a:t>
            </a:r>
          </a:p>
          <a:p>
            <a:endParaRPr lang="ru-RU" sz="1600" dirty="0">
              <a:latin typeface="Century Gothic" panose="020B0502020202020204" pitchFamily="34" charset="0"/>
            </a:endParaRPr>
          </a:p>
          <a:p>
            <a:r>
              <a:rPr lang="ru-RU" sz="1600" dirty="0">
                <a:latin typeface="Century Gothic" panose="020B0502020202020204" pitchFamily="34" charset="0"/>
              </a:rPr>
              <a:t>Основными темами обсуждений являются:</a:t>
            </a:r>
          </a:p>
          <a:p>
            <a:endParaRPr lang="ru-RU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1)Вопросы развития и возможности сетевого взаимодействия</a:t>
            </a:r>
          </a:p>
          <a:p>
            <a:endParaRPr lang="ru-RU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2) Вопросы построения карьеры людей с инвалидностью и ОВЗ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3)Вопросы развития инклюзивного образования, педагогическое сотрудничество</a:t>
            </a:r>
          </a:p>
          <a:p>
            <a:endParaRPr lang="ru-RU" sz="16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  <a:p>
            <a:r>
              <a:rPr lang="ru-RU" sz="1600" dirty="0">
                <a:solidFill>
                  <a:schemeClr val="accent6"/>
                </a:solidFill>
                <a:latin typeface="Century Gothic" panose="020B0502020202020204" pitchFamily="34" charset="0"/>
              </a:rPr>
              <a:t>4)Вопросы развития партнерского сообщества. Организационные решения и практики.</a:t>
            </a:r>
            <a:endParaRPr lang="ru-RU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F43159-721F-4ABD-AC55-AA085CF0E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98"/>
          <a:stretch/>
        </p:blipFill>
        <p:spPr>
          <a:xfrm>
            <a:off x="7892970" y="721326"/>
            <a:ext cx="3770393" cy="5064480"/>
          </a:xfrm>
          <a:prstGeom prst="rect">
            <a:avLst/>
          </a:prstGeom>
        </p:spPr>
      </p:pic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2CA01933-90ED-426E-9573-C6A5874F8F74}"/>
              </a:ext>
            </a:extLst>
          </p:cNvPr>
          <p:cNvSpPr/>
          <p:nvPr/>
        </p:nvSpPr>
        <p:spPr>
          <a:xfrm rot="5400000">
            <a:off x="438495" y="5826750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A47A5A2B-3955-4D4F-83C0-374B88420BEF}"/>
              </a:ext>
            </a:extLst>
          </p:cNvPr>
          <p:cNvSpPr/>
          <p:nvPr/>
        </p:nvSpPr>
        <p:spPr>
          <a:xfrm rot="5400000">
            <a:off x="438495" y="518292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3E2BE392-C330-404A-8262-D58A501C4DBC}"/>
              </a:ext>
            </a:extLst>
          </p:cNvPr>
          <p:cNvSpPr/>
          <p:nvPr/>
        </p:nvSpPr>
        <p:spPr>
          <a:xfrm rot="5400000">
            <a:off x="438495" y="4655004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482EFD00-9550-48C7-AC9D-ABD9BD1BB4ED}"/>
              </a:ext>
            </a:extLst>
          </p:cNvPr>
          <p:cNvSpPr/>
          <p:nvPr/>
        </p:nvSpPr>
        <p:spPr>
          <a:xfrm rot="5400000">
            <a:off x="439961" y="4127086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97FD19-7E76-4A08-A674-97CE272210CE}"/>
              </a:ext>
            </a:extLst>
          </p:cNvPr>
          <p:cNvSpPr txBox="1"/>
          <p:nvPr/>
        </p:nvSpPr>
        <p:spPr>
          <a:xfrm>
            <a:off x="615963" y="950615"/>
            <a:ext cx="683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Деловая программа мероприятий                            Регионального чемпионата в Санкт-Петербурге</a:t>
            </a:r>
          </a:p>
        </p:txBody>
      </p:sp>
    </p:spTree>
    <p:extLst>
      <p:ext uri="{BB962C8B-B14F-4D97-AF65-F5344CB8AC3E}">
        <p14:creationId xmlns:p14="http://schemas.microsoft.com/office/powerpoint/2010/main" val="1768353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536729" y="890312"/>
            <a:ext cx="683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Профориентационная программа мероприятий                            Регионального чемпионата в Санкт-Петербурге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122CCF-B717-470E-A32C-6010185BC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586" b="5482"/>
          <a:stretch/>
        </p:blipFill>
        <p:spPr>
          <a:xfrm>
            <a:off x="7883792" y="809454"/>
            <a:ext cx="3692206" cy="50267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90FD99-AEA2-4AA9-87DC-12DDC67E9128}"/>
              </a:ext>
            </a:extLst>
          </p:cNvPr>
          <p:cNvSpPr txBox="1"/>
          <p:nvPr/>
        </p:nvSpPr>
        <p:spPr>
          <a:xfrm>
            <a:off x="892596" y="1536643"/>
            <a:ext cx="705125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Помимо традиционно организуемых в рамках чемпионата мастер-классов «Неограниченные возможности» на площадках по компетенциям и в рамках «Ярмарки вакансий», экскурсий – «Возможности без границ», - профориентационная  программа обогатилась рядом новых направлений: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2020 года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проводятся соревнования детей дошкольного возраста, с 2021 года младшего и среднего школьного возраста «Бэби –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», в 2023 году в изменённом формате переименовано в инклюзивный конкурс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Промалимпикс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». 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2023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проводится конкурс детского творчества «Много есть профессий разных».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2023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рамках чемпионата проводится Молодёжный форум – «Меняя себя-Меняешь мир».</a:t>
            </a:r>
          </a:p>
          <a:p>
            <a:pPr marL="285750" indent="-285750">
              <a:buFontTx/>
              <a:buChar char="-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2023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новом печатном и электронном формате представлен информационный ресурс                                                        «Атлас инклюзивного будущего в Санкт-Петербурге».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61636BF0-2AA8-4725-98BA-7B695644E803}"/>
              </a:ext>
            </a:extLst>
          </p:cNvPr>
          <p:cNvSpPr/>
          <p:nvPr/>
        </p:nvSpPr>
        <p:spPr>
          <a:xfrm rot="5400000">
            <a:off x="438495" y="5699724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E29D805A-788F-43E2-8C30-A56F8C3AA45A}"/>
              </a:ext>
            </a:extLst>
          </p:cNvPr>
          <p:cNvSpPr/>
          <p:nvPr/>
        </p:nvSpPr>
        <p:spPr>
          <a:xfrm rot="5400000">
            <a:off x="438495" y="5030397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9C96FA40-D9F8-4BFC-9EBF-C75D3DEC51B7}"/>
              </a:ext>
            </a:extLst>
          </p:cNvPr>
          <p:cNvSpPr/>
          <p:nvPr/>
        </p:nvSpPr>
        <p:spPr>
          <a:xfrm rot="5400000">
            <a:off x="482444" y="4281616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2A087EE6-C7B6-44E0-89AA-1D6A4BD14E2A}"/>
              </a:ext>
            </a:extLst>
          </p:cNvPr>
          <p:cNvSpPr/>
          <p:nvPr/>
        </p:nvSpPr>
        <p:spPr>
          <a:xfrm rot="5400000">
            <a:off x="482445" y="3008858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79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Описание программных направлений</a:t>
            </a:r>
            <a:br>
              <a:rPr lang="ru-RU" sz="4400" b="1" dirty="0"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20D48-FDB9-4E76-8194-9B0A26F2DC2C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AC0D6-0C10-43AD-A8B5-8761C3333821}"/>
              </a:ext>
            </a:extLst>
          </p:cNvPr>
          <p:cNvSpPr txBox="1"/>
          <p:nvPr/>
        </p:nvSpPr>
        <p:spPr>
          <a:xfrm>
            <a:off x="546221" y="904007"/>
            <a:ext cx="7338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Выставочная программа мероприятий                            Регионального чемпионата в Санкт-Петербурге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616AD2-4274-4B2F-BA28-4777951DE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78"/>
          <a:stretch/>
        </p:blipFill>
        <p:spPr>
          <a:xfrm>
            <a:off x="7884792" y="809454"/>
            <a:ext cx="3691205" cy="4832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EDB6C4-7BCB-4E75-8A50-138F880DFCAB}"/>
              </a:ext>
            </a:extLst>
          </p:cNvPr>
          <p:cNvSpPr txBox="1"/>
          <p:nvPr/>
        </p:nvSpPr>
        <p:spPr>
          <a:xfrm>
            <a:off x="733160" y="1644891"/>
            <a:ext cx="73385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2020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проводится выставка профессиональных и творческих работ людей с особыми образовательными потребностями «Творчество, жизнь, профессия». Основная экспозиция располагается на основной площадке чемпионата.                         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Также прорабатываются и новые подходы к её реализации: в 2020 и 2021 году была проведена виртуальная трансляция выставки.</a:t>
            </a: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2021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проводится выставка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– Знак качества» - Индивидуальные выставочные пространства участников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», достигших высоких результатов в соревновательной и профессиональной деятельности.</a:t>
            </a:r>
            <a:r>
              <a:rPr lang="ru-RU" sz="1600" dirty="0"/>
              <a:t> </a:t>
            </a:r>
            <a:r>
              <a:rPr lang="ru-RU" sz="1600" dirty="0">
                <a:latin typeface="Century Gothic" panose="020B0502020202020204" pitchFamily="34" charset="0"/>
              </a:rPr>
              <a:t>В рамках выставки экспозиции: «Мастер в работе» - фотовыставка участников чемпионатов «</a:t>
            </a:r>
            <a:r>
              <a:rPr lang="ru-RU" sz="1600" dirty="0" err="1">
                <a:latin typeface="Century Gothic" panose="020B0502020202020204" pitchFamily="34" charset="0"/>
              </a:rPr>
              <a:t>Абилимпикс</a:t>
            </a:r>
            <a:r>
              <a:rPr lang="ru-RU" sz="1600" dirty="0">
                <a:latin typeface="Century Gothic" panose="020B0502020202020204" pitchFamily="34" charset="0"/>
              </a:rPr>
              <a:t>» по компетенциям и  «Творческий путь» - работы участников по компетенциям в материале.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С 2023 года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 рамках чемпионата проводится выставка «Технологии инклюзивного будущего», которая включает в себя знакомство с техническими средствами реабилитации.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B4856327-884E-48D4-8330-92CBA2EA4B23}"/>
              </a:ext>
            </a:extLst>
          </p:cNvPr>
          <p:cNvSpPr/>
          <p:nvPr/>
        </p:nvSpPr>
        <p:spPr>
          <a:xfrm rot="5400000">
            <a:off x="410110" y="5336095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1ACB1B4A-E2F9-4658-862C-F2C25A378F73}"/>
              </a:ext>
            </a:extLst>
          </p:cNvPr>
          <p:cNvSpPr/>
          <p:nvPr/>
        </p:nvSpPr>
        <p:spPr>
          <a:xfrm rot="5400000">
            <a:off x="410111" y="337636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73A15B24-5DCC-4941-8F5F-3459109C8668}"/>
              </a:ext>
            </a:extLst>
          </p:cNvPr>
          <p:cNvSpPr/>
          <p:nvPr/>
        </p:nvSpPr>
        <p:spPr>
          <a:xfrm rot="5400000">
            <a:off x="410111" y="1695532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918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801DB-EFD5-6C4E-B32D-274E6DB4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ru-RU" sz="3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Ресурсы, которые необходимы для эффективной реализации  региональной практики</a:t>
            </a:r>
            <a:br>
              <a:rPr lang="ru-RU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FBCFD64-72B5-42EF-8289-B99796561703}"/>
              </a:ext>
            </a:extLst>
          </p:cNvPr>
          <p:cNvSpPr/>
          <p:nvPr/>
        </p:nvSpPr>
        <p:spPr>
          <a:xfrm flipH="1">
            <a:off x="0" y="0"/>
            <a:ext cx="2270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08F71-A277-4FA3-9FD9-23B343AC5DF2}"/>
              </a:ext>
            </a:extLst>
          </p:cNvPr>
          <p:cNvSpPr txBox="1"/>
          <p:nvPr/>
        </p:nvSpPr>
        <p:spPr>
          <a:xfrm>
            <a:off x="1065224" y="1387584"/>
            <a:ext cx="55709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Введение понятия –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Опорный координационно-сетевой центр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Центр на базе образовательной организации, который объединяет ряд учреждений и организаций одного района.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Введение понятия – 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Опорный координационно-кластерный центр «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Абилимпикс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» 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Центр на базе образовательной организации, который объединяет ряд учреждений и организаций одного кластерного развития специализированных компетенций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E9A50B92-460E-4C16-AAEC-6676BC9E1C0E}"/>
              </a:ext>
            </a:extLst>
          </p:cNvPr>
          <p:cNvSpPr/>
          <p:nvPr/>
        </p:nvSpPr>
        <p:spPr>
          <a:xfrm rot="5400000">
            <a:off x="438532" y="3870882"/>
            <a:ext cx="354937" cy="2730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E7BD9F29-A48B-4858-B1C0-73A3042455E8}"/>
              </a:ext>
            </a:extLst>
          </p:cNvPr>
          <p:cNvSpPr/>
          <p:nvPr/>
        </p:nvSpPr>
        <p:spPr>
          <a:xfrm rot="5400000">
            <a:off x="438532" y="1728008"/>
            <a:ext cx="354937" cy="2730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A7786E-14E8-46AD-B0F5-1B78EE887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89" b="8339"/>
          <a:stretch/>
        </p:blipFill>
        <p:spPr>
          <a:xfrm>
            <a:off x="7586805" y="1387584"/>
            <a:ext cx="3836742" cy="44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6309</TotalTime>
  <Words>1680</Words>
  <Application>Microsoft Office PowerPoint</Application>
  <PresentationFormat>Широкоэкранный</PresentationFormat>
  <Paragraphs>156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Futura PT Medium</vt:lpstr>
      <vt:lpstr>Arial</vt:lpstr>
      <vt:lpstr>Calibri Light</vt:lpstr>
      <vt:lpstr>Futura PT Book</vt:lpstr>
      <vt:lpstr>Century Gothic</vt:lpstr>
      <vt:lpstr>Futura PT Light</vt:lpstr>
      <vt:lpstr>Futura PT Demi</vt:lpstr>
      <vt:lpstr>Calibri</vt:lpstr>
      <vt:lpstr>Futura PT Bold</vt:lpstr>
      <vt:lpstr>Обложка</vt:lpstr>
      <vt:lpstr>Основные блоки</vt:lpstr>
      <vt:lpstr>Закрывающие слайды</vt:lpstr>
      <vt:lpstr>СПБ ГБПОУ «Охтинский колледж» ЦРД «Абилимпикс» в Санкт-Петербурге</vt:lpstr>
      <vt:lpstr>Введение </vt:lpstr>
      <vt:lpstr>Алгоритм реализации региональной практики </vt:lpstr>
      <vt:lpstr>Описание программных направлений </vt:lpstr>
      <vt:lpstr>Описание программных направлений </vt:lpstr>
      <vt:lpstr>Описание программных направлений </vt:lpstr>
      <vt:lpstr>Описание программных направлений </vt:lpstr>
      <vt:lpstr>Описание программных направлений </vt:lpstr>
      <vt:lpstr>Ресурсы, которые необходимы для эффективной реализации  региональной практики </vt:lpstr>
      <vt:lpstr>Ожидаемые результаты реализации региональной практики и методы их контроля </vt:lpstr>
      <vt:lpstr>Сведения о практической апробации региональной практики  </vt:lpstr>
      <vt:lpstr>Сведения о практической апробации региональной практики  </vt:lpstr>
      <vt:lpstr>Результаты, подтверждающие эффективность реализации региональной практики </vt:lpstr>
      <vt:lpstr>Заключение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Maria</cp:lastModifiedBy>
  <cp:revision>445</cp:revision>
  <cp:lastPrinted>2023-02-28T10:07:21Z</cp:lastPrinted>
  <dcterms:created xsi:type="dcterms:W3CDTF">2022-10-21T09:29:54Z</dcterms:created>
  <dcterms:modified xsi:type="dcterms:W3CDTF">2023-10-13T10:42:45Z</dcterms:modified>
</cp:coreProperties>
</file>