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81" r:id="rId4"/>
    <p:sldId id="259" r:id="rId5"/>
    <p:sldId id="288" r:id="rId6"/>
    <p:sldId id="289" r:id="rId7"/>
    <p:sldId id="264" r:id="rId8"/>
    <p:sldId id="292" r:id="rId9"/>
    <p:sldId id="265" r:id="rId10"/>
    <p:sldId id="267" r:id="rId11"/>
    <p:sldId id="291" r:id="rId12"/>
    <p:sldId id="268" r:id="rId13"/>
    <p:sldId id="271" r:id="rId14"/>
    <p:sldId id="287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Futura PT Book" panose="020B0604020202020204" charset="-52"/>
      <p:regular r:id="rId22"/>
    </p:embeddedFont>
    <p:embeddedFont>
      <p:font typeface="Futura PT Light" panose="020B0604020202020204" charset="-52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7A"/>
    <a:srgbClr val="8496FD"/>
    <a:srgbClr val="4A63FC"/>
    <a:srgbClr val="C9D7F2"/>
    <a:srgbClr val="7F7F7F"/>
    <a:srgbClr val="FFC61E"/>
    <a:srgbClr val="E9F0FD"/>
    <a:srgbClr val="E83845"/>
    <a:srgbClr val="4B83F2"/>
    <a:srgbClr val="054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83" d="100"/>
          <a:sy n="83" d="100"/>
        </p:scale>
        <p:origin x="538" y="82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73" y="478596"/>
            <a:ext cx="10122678" cy="1236993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 smtClean="0">
                <a:latin typeface="Century Gothic" panose="020B0502020202020204" pitchFamily="34" charset="0"/>
              </a:rPr>
              <a:t>Бюджетное профессиональное образовательное учреждение Омской области «Омский колледж профессиональных технологий»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4163234" cy="809205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«Твоя профессиональная карьера»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2977898" cy="638177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Исполнитель: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Погудина</a:t>
            </a:r>
            <a:r>
              <a:rPr lang="ru-RU" dirty="0" smtClean="0">
                <a:latin typeface="Century Gothic" panose="020B0502020202020204" pitchFamily="34" charset="0"/>
              </a:rPr>
              <a:t> Г.С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616002" y="1828976"/>
            <a:ext cx="10458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В течение проекта оказаны бесплатные услуги целевой группе для освоения ремесленных, проектных навыков на практических сессиях, мастер-классах и </a:t>
            </a:r>
            <a:r>
              <a:rPr lang="ru-RU" dirty="0" err="1" smtClean="0">
                <a:latin typeface="Century Gothic" panose="020B0502020202020204" pitchFamily="34" charset="0"/>
              </a:rPr>
              <a:t>воркшопах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Проведено  </a:t>
            </a:r>
            <a:r>
              <a:rPr lang="ru-RU" b="1" dirty="0" smtClean="0">
                <a:latin typeface="Century Gothic" panose="020B0502020202020204" pitchFamily="34" charset="0"/>
              </a:rPr>
              <a:t>41</a:t>
            </a:r>
            <a:r>
              <a:rPr lang="ru-RU" dirty="0" smtClean="0">
                <a:latin typeface="Century Gothic" panose="020B0502020202020204" pitchFamily="34" charset="0"/>
              </a:rPr>
              <a:t> занятие;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Количество, </a:t>
            </a:r>
            <a:r>
              <a:rPr lang="ru-RU" dirty="0">
                <a:latin typeface="Century Gothic" panose="020B0502020202020204" pitchFamily="34" charset="0"/>
              </a:rPr>
              <a:t>принявших участие в мероприятиях – </a:t>
            </a:r>
            <a:r>
              <a:rPr lang="ru-RU" b="1" dirty="0">
                <a:latin typeface="Century Gothic" panose="020B0502020202020204" pitchFamily="34" charset="0"/>
              </a:rPr>
              <a:t>1</a:t>
            </a:r>
            <a:r>
              <a:rPr lang="ru-RU" b="1" dirty="0" smtClean="0">
                <a:latin typeface="Century Gothic" panose="020B0502020202020204" pitchFamily="34" charset="0"/>
              </a:rPr>
              <a:t>94</a:t>
            </a:r>
            <a:r>
              <a:rPr lang="ru-RU" dirty="0" smtClean="0">
                <a:latin typeface="Century Gothic" panose="020B0502020202020204" pitchFamily="34" charset="0"/>
              </a:rPr>
              <a:t> человека.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528637" y="1792030"/>
            <a:ext cx="1034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Мотивация </a:t>
            </a:r>
            <a:r>
              <a:rPr lang="ru-RU" dirty="0">
                <a:latin typeface="Century Gothic" panose="020B0502020202020204" pitchFamily="34" charset="0"/>
              </a:rPr>
              <a:t>к трудоустройству у инвалидов молодого возраста </a:t>
            </a:r>
            <a:r>
              <a:rPr lang="ru-RU" smtClean="0">
                <a:latin typeface="Century Gothic" panose="020B0502020202020204" pitchFamily="34" charset="0"/>
              </a:rPr>
              <a:t>значительно возрастает в </a:t>
            </a:r>
            <a:r>
              <a:rPr lang="ru-RU" dirty="0" smtClean="0">
                <a:latin typeface="Century Gothic" panose="020B0502020202020204" pitchFamily="34" charset="0"/>
              </a:rPr>
              <a:t>результате </a:t>
            </a:r>
            <a:r>
              <a:rPr lang="ru-RU" dirty="0">
                <a:latin typeface="Century Gothic" panose="020B0502020202020204" pitchFamily="34" charset="0"/>
              </a:rPr>
              <a:t>участия </a:t>
            </a:r>
            <a:r>
              <a:rPr lang="ru-RU" dirty="0" smtClean="0">
                <a:latin typeface="Century Gothic" panose="020B0502020202020204" pitchFamily="34" charset="0"/>
              </a:rPr>
              <a:t>в проекте «Твоя профессиональная карьера». 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7" y="5393393"/>
            <a:ext cx="28328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913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) 652-57-32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pogudina-1976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mail.ru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7" y="4035893"/>
            <a:ext cx="35556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Погудина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Галина Сергеевна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26412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Заместитель директора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3" y="1038339"/>
            <a:ext cx="987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616002" y="5113917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534839"/>
            <a:ext cx="1073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Реализация потенциала, формирование активной жизненной позиции и повышение социальной активности и успешности лиц с ограниченными возможностями здоровья, инвалидностью в процессе обучения путем создания системы регионального, социального межведомственного </a:t>
            </a:r>
            <a:r>
              <a:rPr lang="ru-RU" dirty="0" smtClean="0">
                <a:latin typeface="Century Gothic" panose="020B0502020202020204" pitchFamily="34" charset="0"/>
              </a:rPr>
              <a:t>взаимодействия;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1900" y="2831558"/>
            <a:ext cx="10221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1. Организовать условия для занятий целевой группы.</a:t>
            </a:r>
          </a:p>
          <a:p>
            <a:r>
              <a:rPr lang="ru-RU" dirty="0">
                <a:latin typeface="Century Gothic" panose="020B0502020202020204" pitchFamily="34" charset="0"/>
              </a:rPr>
              <a:t>2. Скомплектовать группы, составить расписание и график тематических встреч.</a:t>
            </a:r>
          </a:p>
          <a:p>
            <a:r>
              <a:rPr lang="ru-RU" dirty="0">
                <a:latin typeface="Century Gothic" panose="020B0502020202020204" pitchFamily="34" charset="0"/>
              </a:rPr>
              <a:t>3.Оказать бесплатные услуги целевой группе для освоения навыков </a:t>
            </a:r>
            <a:r>
              <a:rPr lang="ru-RU" dirty="0" err="1">
                <a:latin typeface="Century Gothic" panose="020B0502020202020204" pitchFamily="34" charset="0"/>
              </a:rPr>
              <a:t>soft</a:t>
            </a:r>
            <a:r>
              <a:rPr lang="ru-RU" dirty="0">
                <a:latin typeface="Century Gothic" panose="020B0502020202020204" pitchFamily="34" charset="0"/>
              </a:rPr>
              <a:t>- </a:t>
            </a:r>
            <a:r>
              <a:rPr lang="ru-RU" dirty="0" err="1">
                <a:latin typeface="Century Gothic" panose="020B0502020202020204" pitchFamily="34" charset="0"/>
              </a:rPr>
              <a:t>skills</a:t>
            </a:r>
            <a:r>
              <a:rPr lang="ru-RU" dirty="0">
                <a:latin typeface="Century Gothic" panose="020B0502020202020204" pitchFamily="34" charset="0"/>
              </a:rPr>
              <a:t>,  ремесленных, проектных навыков, навыков альтернативной занятости и </a:t>
            </a:r>
            <a:r>
              <a:rPr lang="ru-RU" dirty="0" err="1">
                <a:latin typeface="Century Gothic" panose="020B0502020202020204" pitchFamily="34" charset="0"/>
              </a:rPr>
              <a:t>самозанятости</a:t>
            </a:r>
            <a:r>
              <a:rPr lang="ru-RU" dirty="0">
                <a:latin typeface="Century Gothic" panose="020B0502020202020204" pitchFamily="34" charset="0"/>
              </a:rPr>
              <a:t> на практических сессиях, мастер-классах и </a:t>
            </a:r>
            <a:r>
              <a:rPr lang="ru-RU" dirty="0" err="1">
                <a:latin typeface="Century Gothic" panose="020B0502020202020204" pitchFamily="34" charset="0"/>
              </a:rPr>
              <a:t>воркшопах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</a:rPr>
              <a:t>4.Создать и внедрить цифровой «конструктор бизнес-плана» для социального контракта и </a:t>
            </a:r>
            <a:r>
              <a:rPr lang="ru-RU" dirty="0" err="1">
                <a:latin typeface="Century Gothic" panose="020B0502020202020204" pitchFamily="34" charset="0"/>
              </a:rPr>
              <a:t>самозанятости</a:t>
            </a:r>
            <a:r>
              <a:rPr lang="ru-RU" dirty="0">
                <a:latin typeface="Century Gothic" panose="020B0502020202020204" pitchFamily="34" charset="0"/>
              </a:rPr>
              <a:t> с помощью размещения на странице сайта платформы </a:t>
            </a:r>
            <a:r>
              <a:rPr lang="ru-RU" dirty="0" err="1">
                <a:latin typeface="Century Gothic" panose="020B0502020202020204" pitchFamily="34" charset="0"/>
              </a:rPr>
              <a:t>Tilda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900" y="5526276"/>
            <a:ext cx="926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Century Gothic" panose="020B0502020202020204" pitchFamily="34" charset="0"/>
              </a:rPr>
              <a:t>студенты с ОВЗ и инвалидностью 1-4 курсов, участники Регионального конкурса «Абилимпикс» профессиональных образовательных организаций города Омска и Омской области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8" y="182101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83183" y="5851416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87767" y="318699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616002" y="1034648"/>
            <a:ext cx="1114188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I этап – </a:t>
            </a:r>
            <a:r>
              <a:rPr lang="ru-RU" b="1" dirty="0" smtClean="0">
                <a:latin typeface="Century Gothic" panose="020B0502020202020204" pitchFamily="34" charset="0"/>
              </a:rPr>
              <a:t>организационно-подготовительный.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ц</a:t>
            </a:r>
            <a:r>
              <a:rPr lang="ru-RU" b="1" dirty="0" smtClean="0">
                <a:latin typeface="Century Gothic" panose="020B0502020202020204" pitchFamily="34" charset="0"/>
              </a:rPr>
              <a:t>ель</a:t>
            </a:r>
            <a:r>
              <a:rPr lang="ru-RU" b="1" dirty="0">
                <a:latin typeface="Century Gothic" panose="020B0502020202020204" pitchFamily="34" charset="0"/>
              </a:rPr>
              <a:t>: обеспечение условий для реализации </a:t>
            </a:r>
            <a:r>
              <a:rPr lang="ru-RU" b="1" dirty="0" smtClean="0">
                <a:latin typeface="Century Gothic" panose="020B0502020202020204" pitchFamily="34" charset="0"/>
              </a:rPr>
              <a:t>практики. </a:t>
            </a:r>
            <a:endParaRPr lang="ru-RU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создание </a:t>
            </a:r>
            <a:r>
              <a:rPr lang="ru-RU" sz="1700" dirty="0">
                <a:latin typeface="Century Gothic" panose="020B0502020202020204" pitchFamily="34" charset="0"/>
              </a:rPr>
              <a:t>рабочей группы по разработке практики;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изучение </a:t>
            </a:r>
            <a:r>
              <a:rPr lang="ru-RU" sz="1700" dirty="0">
                <a:latin typeface="Century Gothic" panose="020B0502020202020204" pitchFamily="34" charset="0"/>
              </a:rPr>
              <a:t>нормативно-правовой документации для реализации </a:t>
            </a:r>
            <a:r>
              <a:rPr lang="ru-RU" sz="1700" dirty="0" smtClean="0">
                <a:latin typeface="Century Gothic" panose="020B0502020202020204" pitchFamily="34" charset="0"/>
              </a:rPr>
              <a:t>практики;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700" dirty="0">
                <a:latin typeface="Century Gothic" panose="020B0502020202020204" pitchFamily="34" charset="0"/>
              </a:rPr>
              <a:t>плана деятельности по практики</a:t>
            </a:r>
            <a:r>
              <a:rPr lang="ru-RU" sz="1700" dirty="0" smtClean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 </a:t>
            </a:r>
            <a:r>
              <a:rPr lang="ru-RU" sz="1700" dirty="0">
                <a:latin typeface="Century Gothic" panose="020B0502020202020204" pitchFamily="34" charset="0"/>
              </a:rPr>
              <a:t>издание приказа о реализации </a:t>
            </a:r>
            <a:r>
              <a:rPr lang="ru-RU" sz="1700" dirty="0" smtClean="0">
                <a:latin typeface="Century Gothic" panose="020B0502020202020204" pitchFamily="34" charset="0"/>
              </a:rPr>
              <a:t>практики;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700" dirty="0">
                <a:latin typeface="Century Gothic" panose="020B0502020202020204" pitchFamily="34" charset="0"/>
              </a:rPr>
              <a:t>организационной схемы развития личностных особенностей студентов с инвалидностью, с ОВЗ путем формирования </a:t>
            </a:r>
            <a:r>
              <a:rPr lang="ru-RU" sz="1700" dirty="0" err="1">
                <a:latin typeface="Century Gothic" panose="020B0502020202020204" pitchFamily="34" charset="0"/>
              </a:rPr>
              <a:t>soft-skills</a:t>
            </a:r>
            <a:r>
              <a:rPr lang="ru-RU" sz="1700" dirty="0">
                <a:latin typeface="Century Gothic" panose="020B0502020202020204" pitchFamily="34" charset="0"/>
              </a:rPr>
              <a:t> с помощью цифровой образовательной площадки; </a:t>
            </a:r>
            <a:endParaRPr lang="ru-RU" sz="17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700" dirty="0">
                <a:latin typeface="Century Gothic" panose="020B0502020202020204" pitchFamily="34" charset="0"/>
              </a:rPr>
              <a:t>дополнительной общеобразовательной общеразвивающей программы «Развитие личностных особенностей студентов с инвалидностью, с ОВЗ 1-4 курсов путем формирования </a:t>
            </a:r>
            <a:r>
              <a:rPr lang="ru-RU" sz="1700" dirty="0" err="1">
                <a:latin typeface="Century Gothic" panose="020B0502020202020204" pitchFamily="34" charset="0"/>
              </a:rPr>
              <a:t>soft-skills</a:t>
            </a:r>
            <a:r>
              <a:rPr lang="ru-RU" sz="1700" dirty="0">
                <a:latin typeface="Century Gothic" panose="020B0502020202020204" pitchFamily="34" charset="0"/>
              </a:rPr>
              <a:t> с применением цифровой образовательной площадки</a:t>
            </a:r>
            <a:r>
              <a:rPr lang="ru-RU" sz="1700" dirty="0" smtClean="0">
                <a:latin typeface="Century Gothic" panose="020B0502020202020204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700" dirty="0">
                <a:latin typeface="Century Gothic" panose="020B0502020202020204" pitchFamily="34" charset="0"/>
              </a:rPr>
              <a:t>и корректировка электронного ресурса проекта (цифровой образовательной площадки</a:t>
            </a:r>
            <a:r>
              <a:rPr lang="ru-RU" sz="1700" dirty="0" smtClean="0">
                <a:latin typeface="Century Gothic" panose="020B05020202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700" dirty="0">
                <a:latin typeface="Century Gothic" panose="020B0502020202020204" pitchFamily="34" charset="0"/>
              </a:rPr>
              <a:t>системы взаимодействия с социальными партнерами; </a:t>
            </a:r>
            <a:endParaRPr lang="ru-RU" sz="17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оказание </a:t>
            </a:r>
            <a:r>
              <a:rPr lang="ru-RU" sz="1700" dirty="0">
                <a:latin typeface="Century Gothic" panose="020B0502020202020204" pitchFamily="34" charset="0"/>
              </a:rPr>
              <a:t>бесплатных услуг целевой группе для освоения ремесленных, проектных навыков, навыков альтернативной занятости и </a:t>
            </a:r>
            <a:r>
              <a:rPr lang="ru-RU" sz="1700" dirty="0" err="1">
                <a:latin typeface="Century Gothic" panose="020B0502020202020204" pitchFamily="34" charset="0"/>
              </a:rPr>
              <a:t>самозанятости</a:t>
            </a:r>
            <a:r>
              <a:rPr lang="ru-RU" sz="1700" dirty="0">
                <a:latin typeface="Century Gothic" panose="020B0502020202020204" pitchFamily="34" charset="0"/>
              </a:rPr>
              <a:t> на практических сессиях, мастер-классах и </a:t>
            </a:r>
            <a:r>
              <a:rPr lang="ru-RU" sz="1700" dirty="0" err="1" smtClean="0">
                <a:latin typeface="Century Gothic" panose="020B0502020202020204" pitchFamily="34" charset="0"/>
              </a:rPr>
              <a:t>воркшопах</a:t>
            </a:r>
            <a:r>
              <a:rPr lang="ru-RU" sz="1700" dirty="0">
                <a:latin typeface="Century Gothic" panose="020B0502020202020204" pitchFamily="34" charset="0"/>
              </a:rPr>
              <a:t>;</a:t>
            </a:r>
            <a:endParaRPr lang="ru-RU" sz="17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Century Gothic" panose="020B0502020202020204" pitchFamily="34" charset="0"/>
              </a:rPr>
              <a:t>создание </a:t>
            </a:r>
            <a:r>
              <a:rPr lang="ru-RU" sz="1700" dirty="0">
                <a:latin typeface="Century Gothic" panose="020B0502020202020204" pitchFamily="34" charset="0"/>
              </a:rPr>
              <a:t>и внедрение цифрового «конструктор бизнес-плана» для социального контракта и </a:t>
            </a:r>
            <a:r>
              <a:rPr lang="ru-RU" sz="1700" dirty="0" err="1">
                <a:latin typeface="Century Gothic" panose="020B0502020202020204" pitchFamily="34" charset="0"/>
              </a:rPr>
              <a:t>самозанятости</a:t>
            </a:r>
            <a:r>
              <a:rPr lang="ru-RU" sz="1700" dirty="0">
                <a:latin typeface="Century Gothic" panose="020B0502020202020204" pitchFamily="34" charset="0"/>
              </a:rPr>
              <a:t> с помощью размещения на странице сайта платформы </a:t>
            </a:r>
            <a:r>
              <a:rPr lang="ru-RU" sz="1700" dirty="0" err="1">
                <a:latin typeface="Century Gothic" panose="020B0502020202020204" pitchFamily="34" charset="0"/>
              </a:rPr>
              <a:t>Tilda</a:t>
            </a:r>
            <a:r>
              <a:rPr lang="ru-RU" sz="1700" dirty="0">
                <a:latin typeface="Century Gothic" panose="020B0502020202020204" pitchFamily="34" charset="0"/>
              </a:rPr>
              <a:t>. </a:t>
            </a:r>
          </a:p>
          <a:p>
            <a:r>
              <a:rPr lang="ru-RU" sz="1700" dirty="0">
                <a:latin typeface="Century Gothic" panose="020B0502020202020204" pitchFamily="34" charset="0"/>
              </a:rPr>
              <a:t> </a:t>
            </a:r>
            <a:endParaRPr lang="ru-RU" sz="1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2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616002" y="1034648"/>
            <a:ext cx="1114188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Century Gothic" panose="020B0502020202020204" pitchFamily="34" charset="0"/>
              </a:rPr>
              <a:t>II этап – </a:t>
            </a:r>
            <a:r>
              <a:rPr lang="ru-RU" sz="1700" b="1" dirty="0" smtClean="0">
                <a:latin typeface="Century Gothic" panose="020B0502020202020204" pitchFamily="34" charset="0"/>
              </a:rPr>
              <a:t>процессуальный</a:t>
            </a:r>
          </a:p>
          <a:p>
            <a:r>
              <a:rPr lang="ru-RU" sz="1700" b="1" dirty="0">
                <a:latin typeface="Century Gothic" panose="020B0502020202020204" pitchFamily="34" charset="0"/>
              </a:rPr>
              <a:t>ц</a:t>
            </a:r>
            <a:r>
              <a:rPr lang="ru-RU" sz="1700" b="1" dirty="0" smtClean="0">
                <a:latin typeface="Century Gothic" panose="020B0502020202020204" pitchFamily="34" charset="0"/>
              </a:rPr>
              <a:t>ель: </a:t>
            </a:r>
            <a:r>
              <a:rPr lang="ru-RU" sz="1700" b="1" dirty="0">
                <a:latin typeface="Century Gothic" panose="020B0502020202020204" pitchFamily="34" charset="0"/>
              </a:rPr>
              <a:t>реализация практики, проведение мониторинга эффективности реализации практики, оперативная корректировка практики с применением цифровой образовательной </a:t>
            </a:r>
            <a:r>
              <a:rPr lang="ru-RU" sz="1700" b="1" dirty="0" smtClean="0">
                <a:latin typeface="Century Gothic" panose="020B0502020202020204" pitchFamily="34" charset="0"/>
              </a:rPr>
              <a:t>площадки.</a:t>
            </a:r>
          </a:p>
          <a:p>
            <a:endParaRPr lang="ru-RU" sz="1700" b="1" dirty="0">
              <a:latin typeface="Century Gothic" panose="020B0502020202020204" pitchFamily="34" charset="0"/>
            </a:endParaRPr>
          </a:p>
          <a:p>
            <a:r>
              <a:rPr lang="ru-RU" sz="1700" dirty="0" smtClean="0">
                <a:latin typeface="Century Gothic" panose="020B0502020202020204" pitchFamily="34" charset="0"/>
              </a:rPr>
              <a:t>− </a:t>
            </a:r>
            <a:r>
              <a:rPr lang="ru-RU" sz="1700" dirty="0">
                <a:latin typeface="Century Gothic" panose="020B0502020202020204" pitchFamily="34" charset="0"/>
              </a:rPr>
              <a:t>запуск практики в основном режиме, его реализация; </a:t>
            </a:r>
          </a:p>
          <a:p>
            <a:r>
              <a:rPr lang="ru-RU" sz="1700" dirty="0">
                <a:latin typeface="Century Gothic" panose="020B0502020202020204" pitchFamily="34" charset="0"/>
              </a:rPr>
              <a:t>− корректировка мероприятий и заданий в процессе реализации практики;</a:t>
            </a:r>
          </a:p>
          <a:p>
            <a:r>
              <a:rPr lang="ru-RU" sz="1700" dirty="0">
                <a:latin typeface="Century Gothic" panose="020B0502020202020204" pitchFamily="34" charset="0"/>
              </a:rPr>
              <a:t> − анализ результата реализации практики; </a:t>
            </a:r>
          </a:p>
          <a:p>
            <a:r>
              <a:rPr lang="ru-RU" sz="1700" dirty="0">
                <a:latin typeface="Century Gothic" panose="020B0502020202020204" pitchFamily="34" charset="0"/>
              </a:rPr>
              <a:t>− создание условий для распространения опыта работы по теме развития личностных особенностей студентов с инвалидностью, участников Регионального Чемпионата «</a:t>
            </a:r>
            <a:r>
              <a:rPr lang="ru-RU" sz="1700" dirty="0" err="1">
                <a:latin typeface="Century Gothic" panose="020B0502020202020204" pitchFamily="34" charset="0"/>
              </a:rPr>
              <a:t>Абилимпикс</a:t>
            </a:r>
            <a:r>
              <a:rPr lang="ru-RU" sz="1700" dirty="0">
                <a:latin typeface="Century Gothic" panose="020B0502020202020204" pitchFamily="34" charset="0"/>
              </a:rPr>
              <a:t>» с ОВЗ в ПОО в рамках </a:t>
            </a:r>
            <a:r>
              <a:rPr lang="ru-RU" sz="1700" dirty="0" smtClean="0">
                <a:latin typeface="Century Gothic" panose="020B0502020202020204" pitchFamily="34" charset="0"/>
              </a:rPr>
              <a:t>практики.</a:t>
            </a:r>
          </a:p>
          <a:p>
            <a:endParaRPr lang="ru-RU" sz="1700" dirty="0">
              <a:latin typeface="Century Gothic" panose="020B0502020202020204" pitchFamily="34" charset="0"/>
            </a:endParaRPr>
          </a:p>
          <a:p>
            <a:r>
              <a:rPr lang="ru-RU" sz="1700" b="1" dirty="0">
                <a:latin typeface="Century Gothic" panose="020B0502020202020204" pitchFamily="34" charset="0"/>
              </a:rPr>
              <a:t>III этап – </a:t>
            </a:r>
            <a:r>
              <a:rPr lang="ru-RU" sz="1700" b="1" dirty="0" smtClean="0">
                <a:latin typeface="Century Gothic" panose="020B0502020202020204" pitchFamily="34" charset="0"/>
              </a:rPr>
              <a:t>обобщающий</a:t>
            </a:r>
            <a:endParaRPr lang="ru-RU" sz="1700" b="1" dirty="0">
              <a:latin typeface="Century Gothic" panose="020B0502020202020204" pitchFamily="34" charset="0"/>
            </a:endParaRPr>
          </a:p>
          <a:p>
            <a:r>
              <a:rPr lang="ru-RU" sz="1700" b="1" dirty="0" smtClean="0">
                <a:latin typeface="Century Gothic" panose="020B0502020202020204" pitchFamily="34" charset="0"/>
              </a:rPr>
              <a:t>цель: </a:t>
            </a:r>
            <a:r>
              <a:rPr lang="ru-RU" sz="1700" b="1" dirty="0">
                <a:latin typeface="Century Gothic" panose="020B0502020202020204" pitchFamily="34" charset="0"/>
              </a:rPr>
              <a:t>обработка данных, анализ результативности программы практики, соотнесение результатов с поставленными целями, выдача сертификатов студентам, принимающим участие в реализации проекта, оформление результатов реализации практики. </a:t>
            </a:r>
            <a:endParaRPr lang="ru-RU" sz="1700" b="1" dirty="0" smtClean="0">
              <a:latin typeface="Century Gothic" panose="020B0502020202020204" pitchFamily="34" charset="0"/>
            </a:endParaRPr>
          </a:p>
          <a:p>
            <a:endParaRPr lang="ru-RU" sz="1700" dirty="0">
              <a:latin typeface="Century Gothic" panose="020B0502020202020204" pitchFamily="34" charset="0"/>
            </a:endParaRPr>
          </a:p>
          <a:p>
            <a:r>
              <a:rPr lang="ru-RU" sz="1700" dirty="0">
                <a:latin typeface="Century Gothic" panose="020B0502020202020204" pitchFamily="34" charset="0"/>
              </a:rPr>
              <a:t>− обобщение и подведение итогов работы; </a:t>
            </a:r>
          </a:p>
          <a:p>
            <a:r>
              <a:rPr lang="ru-RU" sz="1700" dirty="0">
                <a:latin typeface="Century Gothic" panose="020B0502020202020204" pitchFamily="34" charset="0"/>
              </a:rPr>
              <a:t> − презентация полученных результатов реализации практики. </a:t>
            </a:r>
          </a:p>
          <a:p>
            <a:endParaRPr lang="ru-RU" sz="1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2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071594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Освоение навыков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soft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skills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51840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616001" y="1625775"/>
            <a:ext cx="8353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SOF SKILLS – СТУДИЯ: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«Твоя жизнь - твое предназначение» (навыки работы в команде);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«Драйвер информации»;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«Навыки эффективной коммуникации»;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«Навыки эффективного разрешения конфликтов»;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«Умение управлять своим временем или тайм-менеджмент»;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«</a:t>
            </a:r>
            <a:r>
              <a:rPr lang="ru-RU" dirty="0" err="1">
                <a:latin typeface="Century Gothic" panose="020B0502020202020204" pitchFamily="34" charset="0"/>
              </a:rPr>
              <a:t>Проактивность</a:t>
            </a:r>
            <a:r>
              <a:rPr lang="ru-RU" dirty="0">
                <a:latin typeface="Century Gothic" panose="020B0502020202020204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«Аукцион </a:t>
            </a:r>
            <a:r>
              <a:rPr lang="ru-RU" dirty="0">
                <a:latin typeface="Century Gothic" panose="020B0502020202020204" pitchFamily="34" charset="0"/>
              </a:rPr>
              <a:t>интеллектуальный игры».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071594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Программа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workshop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51840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616001" y="1519726"/>
            <a:ext cx="10495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Роспись </a:t>
            </a:r>
            <a:r>
              <a:rPr lang="ru-RU" dirty="0">
                <a:latin typeface="Century Gothic" panose="020B0502020202020204" pitchFamily="34" charset="0"/>
              </a:rPr>
              <a:t>тканей. Краткое описание истории возникновения росписи тканей, техника безопасности. Практическая работа. 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Оформление </a:t>
            </a:r>
            <a:r>
              <a:rPr lang="ru-RU" dirty="0">
                <a:latin typeface="Century Gothic" panose="020B0502020202020204" pitchFamily="34" charset="0"/>
              </a:rPr>
              <a:t>в стиле Рустик. Техника безопасности. Практическая работа.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Изготовление </a:t>
            </a:r>
            <a:r>
              <a:rPr lang="ru-RU" dirty="0">
                <a:latin typeface="Century Gothic" panose="020B0502020202020204" pitchFamily="34" charset="0"/>
              </a:rPr>
              <a:t>заколок из </a:t>
            </a:r>
            <a:r>
              <a:rPr lang="ru-RU" dirty="0" err="1">
                <a:latin typeface="Century Gothic" panose="020B0502020202020204" pitchFamily="34" charset="0"/>
              </a:rPr>
              <a:t>фоамирана</a:t>
            </a:r>
            <a:r>
              <a:rPr lang="ru-RU" dirty="0">
                <a:latin typeface="Century Gothic" panose="020B0502020202020204" pitchFamily="34" charset="0"/>
              </a:rPr>
              <a:t>. Техника безопасности. Практическая работа. 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Изделия </a:t>
            </a:r>
            <a:r>
              <a:rPr lang="ru-RU" dirty="0">
                <a:latin typeface="Century Gothic" panose="020B0502020202020204" pitchFamily="34" charset="0"/>
              </a:rPr>
              <a:t>из фетра. Техника безопасности. Практическая </a:t>
            </a:r>
            <a:r>
              <a:rPr lang="ru-RU" dirty="0" smtClean="0">
                <a:latin typeface="Century Gothic" panose="020B0502020202020204" pitchFamily="34" charset="0"/>
              </a:rPr>
              <a:t>работа</a:t>
            </a:r>
            <a:r>
              <a:rPr lang="en-US" dirty="0" smtClean="0">
                <a:latin typeface="Century Gothic" panose="020B0502020202020204" pitchFamily="34" charset="0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Century Gothic" panose="020B0502020202020204" pitchFamily="34" charset="0"/>
              </a:rPr>
              <a:t>Декупаж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  <a:r>
              <a:rPr lang="ru-RU" dirty="0">
                <a:latin typeface="Century Gothic" panose="020B0502020202020204" pitchFamily="34" charset="0"/>
              </a:rPr>
              <a:t>Техника безопасности.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3429000"/>
            <a:ext cx="1049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Освоение программы курсовой подготовки в сфере самостоятельной экономической деятельности (</a:t>
            </a:r>
            <a:r>
              <a:rPr lang="ru-RU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самозанятость</a:t>
            </a:r>
            <a: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) лиц с инвалидностью, ОВЗ, участников  «</a:t>
            </a:r>
            <a:r>
              <a:rPr lang="ru-RU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»</a:t>
            </a:r>
            <a:b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616001" y="4204549"/>
            <a:ext cx="10569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Century Gothic" panose="020B0502020202020204" pitchFamily="34" charset="0"/>
              </a:rPr>
              <a:t>Программа курсовой подготовки в сфере самостоятельной экономической деятельности лиц с инвалидностью, с ограниченными возможностями здоровья:</a:t>
            </a:r>
          </a:p>
          <a:p>
            <a:r>
              <a:rPr lang="ru-RU">
                <a:latin typeface="Century Gothic" panose="020B0502020202020204" pitchFamily="34" charset="0"/>
              </a:rPr>
              <a:t>Что такое самостоятельная экономическая деятельность, ее формы.</a:t>
            </a:r>
          </a:p>
          <a:p>
            <a:r>
              <a:rPr lang="ru-RU">
                <a:latin typeface="Century Gothic" panose="020B0502020202020204" pitchFamily="34" charset="0"/>
              </a:rPr>
              <a:t>Законы и нормативные документы, необходимые для самостоятельной экономической деятельности.</a:t>
            </a:r>
          </a:p>
          <a:p>
            <a:r>
              <a:rPr lang="ru-RU">
                <a:latin typeface="Century Gothic" panose="020B0502020202020204" pitchFamily="34" charset="0"/>
              </a:rPr>
              <a:t>Этапы самостоятельной экономической деятельности. Бизнес план.</a:t>
            </a:r>
          </a:p>
          <a:p>
            <a:r>
              <a:rPr lang="ru-RU">
                <a:latin typeface="Century Gothic" panose="020B0502020202020204" pitchFamily="34" charset="0"/>
              </a:rPr>
              <a:t>Практическое занятие (Разработка бизнес плана).</a:t>
            </a:r>
          </a:p>
          <a:p>
            <a:r>
              <a:rPr lang="ru-RU">
                <a:latin typeface="Century Gothic" panose="020B0502020202020204" pitchFamily="34" charset="0"/>
              </a:rPr>
              <a:t>Социальный контракт.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8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528637" y="1792030"/>
            <a:ext cx="976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Кадровые ресурсы: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Ассоциация </a:t>
            </a:r>
            <a:r>
              <a:rPr lang="ru-RU" dirty="0">
                <a:latin typeface="Century Gothic" panose="020B0502020202020204" pitchFamily="34" charset="0"/>
              </a:rPr>
              <a:t>экспертов управления человеческими ресурсами Омской </a:t>
            </a:r>
            <a:r>
              <a:rPr lang="ru-RU" dirty="0" smtClean="0">
                <a:latin typeface="Century Gothic" panose="020B0502020202020204" pitchFamily="34" charset="0"/>
              </a:rPr>
              <a:t>области;</a:t>
            </a: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АРПС </a:t>
            </a:r>
            <a:r>
              <a:rPr lang="ru-RU" dirty="0">
                <a:latin typeface="Century Gothic" panose="020B0502020202020204" pitchFamily="34" charset="0"/>
              </a:rPr>
              <a:t>«Ремесленная Палата Омской области</a:t>
            </a:r>
            <a:r>
              <a:rPr lang="ru-RU" dirty="0" smtClean="0">
                <a:latin typeface="Century Gothic" panose="020B0502020202020204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Сотрудники центра инклюзивного образования.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28637" y="1598067"/>
            <a:ext cx="10994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Результаты </a:t>
            </a:r>
            <a:r>
              <a:rPr lang="en-US" b="1" dirty="0" smtClean="0">
                <a:latin typeface="Century Gothic" panose="020B0502020202020204" pitchFamily="34" charset="0"/>
              </a:rPr>
              <a:t>I </a:t>
            </a:r>
            <a:r>
              <a:rPr lang="ru-RU" b="1" dirty="0" smtClean="0">
                <a:latin typeface="Century Gothic" panose="020B0502020202020204" pitchFamily="34" charset="0"/>
              </a:rPr>
              <a:t>этапа: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разработанная </a:t>
            </a:r>
            <a:r>
              <a:rPr lang="ru-RU" dirty="0">
                <a:latin typeface="Century Gothic" panose="020B0502020202020204" pitchFamily="34" charset="0"/>
              </a:rPr>
              <a:t>организационная схема развития личностных особенностей студентов с инвалидностью, с ОВЗ, участников «</a:t>
            </a:r>
            <a:r>
              <a:rPr lang="ru-RU" dirty="0" err="1"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latin typeface="Century Gothic" panose="020B0502020202020204" pitchFamily="34" charset="0"/>
              </a:rPr>
              <a:t>» путем формирования </a:t>
            </a:r>
            <a:r>
              <a:rPr lang="ru-RU" dirty="0" err="1">
                <a:latin typeface="Century Gothic" panose="020B0502020202020204" pitchFamily="34" charset="0"/>
              </a:rPr>
              <a:t>soft</a:t>
            </a:r>
            <a:r>
              <a:rPr lang="ru-RU" dirty="0">
                <a:latin typeface="Century Gothic" panose="020B0502020202020204" pitchFamily="34" charset="0"/>
              </a:rPr>
              <a:t>- </a:t>
            </a:r>
            <a:r>
              <a:rPr lang="ru-RU" dirty="0" err="1">
                <a:latin typeface="Century Gothic" panose="020B0502020202020204" pitchFamily="34" charset="0"/>
              </a:rPr>
              <a:t>skills</a:t>
            </a:r>
            <a:r>
              <a:rPr lang="ru-RU" dirty="0">
                <a:latin typeface="Century Gothic" panose="020B0502020202020204" pitchFamily="34" charset="0"/>
              </a:rPr>
              <a:t> с помощью цифровой образовательной площадки;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разработанная </a:t>
            </a:r>
            <a:r>
              <a:rPr lang="ru-RU" dirty="0">
                <a:latin typeface="Century Gothic" panose="020B0502020202020204" pitchFamily="34" charset="0"/>
              </a:rPr>
              <a:t>дополнительная общеобразовательная общеразвивающая программа «Развитие личностных особенностей студентов </a:t>
            </a:r>
            <a:r>
              <a:rPr lang="ru-RU" dirty="0" err="1">
                <a:latin typeface="Century Gothic" panose="020B0502020202020204" pitchFamily="34" charset="0"/>
              </a:rPr>
              <a:t>синвалидностью</a:t>
            </a:r>
            <a:r>
              <a:rPr lang="ru-RU" dirty="0">
                <a:latin typeface="Century Gothic" panose="020B0502020202020204" pitchFamily="34" charset="0"/>
              </a:rPr>
              <a:t>, с ОВЗ путем формирования </a:t>
            </a:r>
            <a:r>
              <a:rPr lang="ru-RU" dirty="0" err="1">
                <a:latin typeface="Century Gothic" panose="020B0502020202020204" pitchFamily="34" charset="0"/>
              </a:rPr>
              <a:t>soft-skills</a:t>
            </a:r>
            <a:r>
              <a:rPr lang="ru-RU" dirty="0">
                <a:latin typeface="Century Gothic" panose="020B0502020202020204" pitchFamily="34" charset="0"/>
              </a:rPr>
              <a:t> с применением цифровой образовательной площадки»;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разработанный </a:t>
            </a:r>
            <a:r>
              <a:rPr lang="ru-RU" dirty="0">
                <a:latin typeface="Century Gothic" panose="020B0502020202020204" pitchFamily="34" charset="0"/>
              </a:rPr>
              <a:t>электронный ресурс (цифровая образовательная площадка) проекта в сети Интернет, в том числе, ее мобильная версия;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разработанная </a:t>
            </a:r>
            <a:r>
              <a:rPr lang="ru-RU" dirty="0">
                <a:latin typeface="Century Gothic" panose="020B0502020202020204" pitchFamily="34" charset="0"/>
              </a:rPr>
              <a:t>система взаимодействия с социальными партнерами  по трудоустройству лиц с инвалидностью, ОВЗ, участников «</a:t>
            </a:r>
            <a:r>
              <a:rPr lang="ru-RU" dirty="0" err="1"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latin typeface="Century Gothic" panose="020B0502020202020204" pitchFamily="34" charset="0"/>
              </a:rPr>
              <a:t>», в рамках социального контракта и </a:t>
            </a:r>
            <a:r>
              <a:rPr lang="ru-RU" dirty="0" err="1">
                <a:latin typeface="Century Gothic" panose="020B0502020202020204" pitchFamily="34" charset="0"/>
              </a:rPr>
              <a:t>самозанятости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освоение </a:t>
            </a:r>
            <a:r>
              <a:rPr lang="ru-RU" dirty="0">
                <a:latin typeface="Century Gothic" panose="020B0502020202020204" pitchFamily="34" charset="0"/>
              </a:rPr>
              <a:t>ремесленных, проектных навыков;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разработанная </a:t>
            </a:r>
            <a:r>
              <a:rPr lang="ru-RU" dirty="0">
                <a:latin typeface="Century Gothic" panose="020B0502020202020204" pitchFamily="34" charset="0"/>
              </a:rPr>
              <a:t>система мониторинга результатов деятельности студентов с инвалидностью, с ОВЗ 1-2 курсов в рамках </a:t>
            </a:r>
            <a:r>
              <a:rPr lang="ru-RU" dirty="0" smtClean="0">
                <a:latin typeface="Century Gothic" panose="020B0502020202020204" pitchFamily="34" charset="0"/>
              </a:rPr>
              <a:t>проекта.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28637" y="1598067"/>
            <a:ext cx="10994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Результаты </a:t>
            </a:r>
            <a:r>
              <a:rPr lang="en-US" b="1" dirty="0">
                <a:latin typeface="Century Gothic" panose="020B0502020202020204" pitchFamily="34" charset="0"/>
              </a:rPr>
              <a:t>II </a:t>
            </a:r>
            <a:r>
              <a:rPr lang="ru-RU" b="1" dirty="0" smtClean="0">
                <a:latin typeface="Century Gothic" panose="020B0502020202020204" pitchFamily="34" charset="0"/>
              </a:rPr>
              <a:t>этапа: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методические </a:t>
            </a:r>
            <a:r>
              <a:rPr lang="ru-RU" dirty="0">
                <a:latin typeface="Century Gothic" panose="020B0502020202020204" pitchFamily="34" charset="0"/>
              </a:rPr>
              <a:t>материалы;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публикации </a:t>
            </a:r>
            <a:r>
              <a:rPr lang="ru-RU" dirty="0">
                <a:latin typeface="Century Gothic" panose="020B0502020202020204" pitchFamily="34" charset="0"/>
              </a:rPr>
              <a:t>в методических сборниках, профессиональных журналах;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реализованная </a:t>
            </a:r>
            <a:r>
              <a:rPr lang="ru-RU" dirty="0">
                <a:latin typeface="Century Gothic" panose="020B0502020202020204" pitchFamily="34" charset="0"/>
              </a:rPr>
              <a:t>в рамках практики дополнительная общеобразовательная общеразвивающая программа «Развитие личностных особенностей студентов с особенностями в развитии путем формирования </a:t>
            </a:r>
            <a:r>
              <a:rPr lang="ru-RU" dirty="0" err="1">
                <a:latin typeface="Century Gothic" panose="020B0502020202020204" pitchFamily="34" charset="0"/>
              </a:rPr>
              <a:t>soft-skills</a:t>
            </a:r>
            <a:r>
              <a:rPr lang="ru-RU" dirty="0">
                <a:latin typeface="Century Gothic" panose="020B0502020202020204" pitchFamily="34" charset="0"/>
              </a:rPr>
              <a:t> с применением цифровой образовательной площадки»;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регистрация </a:t>
            </a:r>
            <a:r>
              <a:rPr lang="ru-RU" dirty="0">
                <a:latin typeface="Century Gothic" panose="020B0502020202020204" pitchFamily="34" charset="0"/>
              </a:rPr>
              <a:t>социального контракта и </a:t>
            </a:r>
            <a:r>
              <a:rPr lang="ru-RU" dirty="0" err="1">
                <a:latin typeface="Century Gothic" panose="020B0502020202020204" pitchFamily="34" charset="0"/>
              </a:rPr>
              <a:t>самозанятости</a:t>
            </a:r>
            <a:r>
              <a:rPr lang="ru-RU" dirty="0">
                <a:latin typeface="Century Gothic" panose="020B0502020202020204" pitchFamily="34" charset="0"/>
              </a:rPr>
              <a:t> лиц с инвалидностью, ОВЗ.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Результаты </a:t>
            </a:r>
            <a:r>
              <a:rPr lang="en-US" b="1" dirty="0">
                <a:latin typeface="Century Gothic" panose="020B0502020202020204" pitchFamily="34" charset="0"/>
              </a:rPr>
              <a:t>III </a:t>
            </a:r>
            <a:r>
              <a:rPr lang="ru-RU" b="1" dirty="0">
                <a:latin typeface="Century Gothic" panose="020B0502020202020204" pitchFamily="34" charset="0"/>
              </a:rPr>
              <a:t>этапа</a:t>
            </a:r>
            <a:r>
              <a:rPr lang="ru-RU" b="1" dirty="0" smtClean="0">
                <a:latin typeface="Century Gothic" panose="020B0502020202020204" pitchFamily="34" charset="0"/>
              </a:rPr>
              <a:t>:</a:t>
            </a:r>
            <a:endParaRPr lang="ru-RU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выступления </a:t>
            </a:r>
            <a:r>
              <a:rPr lang="ru-RU" dirty="0">
                <a:latin typeface="Century Gothic" panose="020B0502020202020204" pitchFamily="34" charset="0"/>
              </a:rPr>
              <a:t>на конференциях, семинарах;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публикации</a:t>
            </a:r>
            <a:r>
              <a:rPr lang="ru-RU" dirty="0">
                <a:latin typeface="Century Gothic" panose="020B05020202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сборник </a:t>
            </a:r>
            <a:r>
              <a:rPr lang="ru-RU" dirty="0">
                <a:latin typeface="Century Gothic" panose="020B0502020202020204" pitchFamily="34" charset="0"/>
              </a:rPr>
              <a:t>методических материалов.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1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</TotalTime>
  <Words>957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Century Gothic</vt:lpstr>
      <vt:lpstr>Futura PT Book</vt:lpstr>
      <vt:lpstr>Futura PT Demi</vt:lpstr>
      <vt:lpstr>Futura PT Bold</vt:lpstr>
      <vt:lpstr>Futura PT Medium</vt:lpstr>
      <vt:lpstr>Futura PT Light</vt:lpstr>
      <vt:lpstr>Lato Light</vt:lpstr>
      <vt:lpstr>Helvetica Neue</vt:lpstr>
      <vt:lpstr>Calibri Light</vt:lpstr>
      <vt:lpstr>Roboto</vt:lpstr>
      <vt:lpstr>Times New Roman</vt:lpstr>
      <vt:lpstr>Calibri</vt:lpstr>
      <vt:lpstr>Обложка</vt:lpstr>
      <vt:lpstr>Основные блоки</vt:lpstr>
      <vt:lpstr>Закрывающие слайды</vt:lpstr>
      <vt:lpstr>Бюджетное профессиональное образовательное учреждение Омской области «Омский колледж профессиональных технологий»</vt:lpstr>
      <vt:lpstr>Введение </vt:lpstr>
      <vt:lpstr>Алгоритм реализации региональной практики </vt:lpstr>
      <vt:lpstr>Алгоритм реализации региональной практики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 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Galina Sergeevna</cp:lastModifiedBy>
  <cp:revision>354</cp:revision>
  <cp:lastPrinted>2023-02-28T10:07:21Z</cp:lastPrinted>
  <dcterms:created xsi:type="dcterms:W3CDTF">2022-10-21T09:29:54Z</dcterms:created>
  <dcterms:modified xsi:type="dcterms:W3CDTF">2023-10-12T14:31:56Z</dcterms:modified>
</cp:coreProperties>
</file>