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4" r:id="rId3"/>
    <p:sldId id="295" r:id="rId4"/>
    <p:sldId id="299" r:id="rId5"/>
    <p:sldId id="296" r:id="rId6"/>
    <p:sldId id="297" r:id="rId7"/>
    <p:sldId id="275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DAC"/>
    <a:srgbClr val="2D3D89"/>
    <a:srgbClr val="6C78AC"/>
    <a:srgbClr val="384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2DEC5-D24D-4817-AC18-0391E948303E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155DF-35E4-4808-910D-420C359F6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2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96C4A-8C9C-46C9-8E8B-056F3DA96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ECDD47-487D-495D-A434-6649B5D38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689FF7-B82B-4FAC-94AD-D0A1BCC3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59D0-D0BB-48F3-A524-759C59D020B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E8305-2171-4148-949B-BC1DE6CA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E7A9EE-9149-4235-ABF1-91B28FF22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C8EA-88AA-4FDB-B97E-F2EA4CCC3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76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AA295-97EC-428E-9D5C-0234B3EDF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954635-25CB-441D-8D63-3A873B8E8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79D386-40C5-4B74-969F-BE02331D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59D0-D0BB-48F3-A524-759C59D020B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79D023-09D6-4FC7-8AA4-67E23217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66AC75-C16E-4FB3-9DC5-63BD4D98E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C8EA-88AA-4FDB-B97E-F2EA4CCC3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50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EA1C24-A245-4580-B098-F27B5CA43F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2BE59-7C13-4875-91BD-9B057454B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E12DD5-F3DA-484A-9FED-C462C188B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59D0-D0BB-48F3-A524-759C59D020B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A23FA3-2E1C-40C2-AB09-D4AEB74F8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732DCC-BF0A-4A65-BD7F-D843F96D0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C8EA-88AA-4FDB-B97E-F2EA4CCC3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44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2E69B-BBFD-4D88-8B61-682F2EA08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5FEF87-7328-4013-8CD8-737B16008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734F8B-9706-44BF-BD7E-B193B0669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59D0-D0BB-48F3-A524-759C59D020B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2AFAB-DDF9-41B5-BC4E-A26F0A03C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10F31C-6E59-455C-841B-2687091B0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C8EA-88AA-4FDB-B97E-F2EA4CCC3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6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B4B6F-A943-49F4-B87A-78B16ECCA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60D658-C497-4BAD-8FFF-D8702EDE2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F2807D-E72B-41F2-BD51-F14B5B27B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59D0-D0BB-48F3-A524-759C59D020B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C1998D-9EC6-41D7-8DE1-29EC7712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5C4F6-D3C7-4521-8124-EA27B2345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C8EA-88AA-4FDB-B97E-F2EA4CCC3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61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90D5D-2671-41DE-91EC-68052C0A4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581673-4579-48D3-9FF2-D6FE2351A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55EAE0-3F0C-4A63-AE98-DFE06D888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618B07-DA8E-4908-890C-1998932D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59D0-D0BB-48F3-A524-759C59D020B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82CB54-7CB1-496A-A8D8-34D5594E2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FE1DFA-6BAC-4BE7-9D7B-82125F42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C8EA-88AA-4FDB-B97E-F2EA4CCC3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85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EE9FC-0F09-4138-914C-DC6E9D3E5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09BB9-9560-41B5-8560-F207B602F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05F9CB-A43D-485E-B1C2-7CFA059C5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980396-E9DC-41BD-855B-E675D1DFE0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D3FA4D-90BF-436C-A316-168416F72A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9C9565-9460-46B4-A09A-0739F949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59D0-D0BB-48F3-A524-759C59D020B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E466849-4ED8-415E-94C5-C6CF734E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E583D4-916F-4B22-96AB-7C8DC7781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C8EA-88AA-4FDB-B97E-F2EA4CCC3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70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1C4AB-C68A-4AB3-892F-1DC4C620D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98E2D6-AC76-4342-9B80-4A2BB65D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59D0-D0BB-48F3-A524-759C59D020B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89BDB4-7D47-4225-8ECD-E8B9DD37A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096F50-1100-401D-9DB2-0453526E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C8EA-88AA-4FDB-B97E-F2EA4CCC3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3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2978A26-A21E-4F62-9A35-6416E4041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59D0-D0BB-48F3-A524-759C59D020B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530D4E-D6C5-499E-BC06-BA991572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7EC275-3195-4E9F-A16B-CCF53B982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C8EA-88AA-4FDB-B97E-F2EA4CCC3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15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2C4EA-4B17-428F-BA80-8A5CCB15C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7AA207-563A-4304-AF0E-92C0B07F9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C6FBD7-3A99-4960-A74C-FAD66E7B4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55FDA3-BF8F-459C-B8EA-A5E1FDBA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59D0-D0BB-48F3-A524-759C59D020B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45C12-D046-4FBE-9A9E-FFED80A2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629705-ADAE-4490-83F4-B9072FE3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C8EA-88AA-4FDB-B97E-F2EA4CCC3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6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13ED6-7336-4236-B09C-079ABA92B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7E7629-4B15-41CE-9E44-DD083DB301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AD850A-EC95-4156-8A4A-9142C999D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1C3D19-2971-4ADC-9C68-87C3E4D36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59D0-D0BB-48F3-A524-759C59D020B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040D8A-AD7A-4C26-8011-86F471DD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1A2835-A22D-44E9-A302-2A38F7D84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C8EA-88AA-4FDB-B97E-F2EA4CCC3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28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FD2710-2C03-4B1A-BF33-9426ECF1C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20D714-58B8-4836-B5DB-C07C27C3E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315CAF-89C1-4511-A636-44870FC16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D59D0-D0BB-48F3-A524-759C59D020B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CCC264-6A07-4F12-B999-5919223D4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04D968-39A4-419C-A5F2-A5941D175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DC8EA-88AA-4FDB-B97E-F2EA4CCC3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22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8850D9-8B32-4931-A5DD-D510FACD8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" y="1835725"/>
            <a:ext cx="11734800" cy="3498273"/>
          </a:xfrm>
          <a:prstGeom prst="rect">
            <a:avLst/>
          </a:prstGeom>
          <a:solidFill>
            <a:srgbClr val="096DAC"/>
          </a:solidFill>
          <a:ln>
            <a:solidFill>
              <a:srgbClr val="096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Arial Black" panose="020B0A04020102020204" pitchFamily="34" charset="0"/>
                <a:cs typeface="Arial" panose="020B0604020202020204" pitchFamily="34" charset="0"/>
              </a:rPr>
              <a:t>Профориентационный марафон АБИЛИМПИКС#ТЕСТ#ДРАЙВ</a:t>
            </a:r>
            <a:endParaRPr lang="ru-RU" sz="4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096DAC"/>
                </a:solidFill>
                <a:latin typeface="Arial Black" panose="020B0A04020102020204" pitchFamily="34" charset="0"/>
              </a:rPr>
              <a:t>Профориентационный марафон АБИЛИМПИКС#ТЕСТ#ДРАЙВ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465407"/>
            <a:ext cx="5181600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300" dirty="0">
                <a:solidFill>
                  <a:srgbClr val="096D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Цель: </a:t>
            </a:r>
            <a:endParaRPr lang="ru-RU" sz="3300" dirty="0" smtClean="0">
              <a:solidFill>
                <a:srgbClr val="096DA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Вовлечение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обучающихся с инвалидностью и ОВЗ в чемпионатное движение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300" dirty="0">
                <a:solidFill>
                  <a:srgbClr val="096D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Целевая аудитория: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Обучающиеся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инвалидностью и ОВЗ общеобразовательных организаций Тюменской области;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Обучающиеся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инвалидностью и ОВЗ профессиональных образовательных организаций Тюменской области.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096000" y="1465407"/>
            <a:ext cx="5181600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300" dirty="0">
                <a:solidFill>
                  <a:srgbClr val="096D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Задачи: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системы профессиональной ориентации через конкурсы профессионального мастерства для людей с инвалидностью и ОВЗ с использованием технологий конкурсов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уровня профессионального мастерства инвалидов и лиц с ОВЗ;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экспертного сообщества конкурсного движения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числа участников движения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в категориях «Школьники», «Студенты»;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Обобщение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трансляция опыта региональной практики по профессиональной ориентации людей с инвалидностью и ОВЗ;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ориентация и мотивация инвалидов и лиц с ОВЗ к получению профессионального образования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45527"/>
            <a:ext cx="4720808" cy="26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6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455" y="3235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96DAC"/>
                </a:solidFill>
                <a:latin typeface="Arial Black" panose="020B0A04020102020204" pitchFamily="34" charset="0"/>
              </a:rPr>
              <a:t>Направления реализации </a:t>
            </a:r>
            <a:r>
              <a:rPr lang="ru-RU" sz="4000" dirty="0" smtClean="0">
                <a:solidFill>
                  <a:srgbClr val="096DAC"/>
                </a:solidFill>
                <a:latin typeface="Arial Black" panose="020B0A04020102020204" pitchFamily="34" charset="0"/>
              </a:rPr>
              <a:t>марафона</a:t>
            </a:r>
            <a:r>
              <a:rPr lang="ru-RU" sz="4000" dirty="0">
                <a:solidFill>
                  <a:srgbClr val="096DAC"/>
                </a:solidFill>
                <a:latin typeface="Arial Black" panose="020B0A04020102020204" pitchFamily="34" charset="0"/>
              </a:rPr>
              <a:t/>
            </a:r>
            <a:br>
              <a:rPr lang="ru-RU" sz="4000" dirty="0">
                <a:solidFill>
                  <a:srgbClr val="096DAC"/>
                </a:solidFill>
                <a:latin typeface="Arial Black" panose="020B0A04020102020204" pitchFamily="34" charset="0"/>
              </a:rPr>
            </a:br>
            <a:r>
              <a:rPr lang="ru-RU" sz="4000" dirty="0">
                <a:solidFill>
                  <a:srgbClr val="096DAC"/>
                </a:solidFill>
                <a:latin typeface="Arial Black" panose="020B0A04020102020204" pitchFamily="34" charset="0"/>
              </a:rPr>
              <a:t>АБИЛИМПИКС#ТЕСТ#ДРАЙВ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32622" y="2166851"/>
            <a:ext cx="3782824" cy="391867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Экскурсии по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мастерским, образовательной организации</a:t>
            </a:r>
          </a:p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Мастер-классы</a:t>
            </a:r>
          </a:p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пробы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294" y="1361354"/>
            <a:ext cx="4113260" cy="23137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8593" t="6237" b="7535"/>
          <a:stretch/>
        </p:blipFill>
        <p:spPr>
          <a:xfrm>
            <a:off x="7597294" y="3851563"/>
            <a:ext cx="4113260" cy="25996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07" y="1926847"/>
            <a:ext cx="981541" cy="9815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117" y="3377176"/>
            <a:ext cx="823031" cy="8169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0372" y="4676275"/>
            <a:ext cx="743776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02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2942" y="179031"/>
            <a:ext cx="115090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96D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Алгоритм реализации </a:t>
            </a:r>
            <a:r>
              <a:rPr lang="ru-RU" sz="3600" b="1" dirty="0">
                <a:solidFill>
                  <a:srgbClr val="096D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марафона</a:t>
            </a:r>
            <a:br>
              <a:rPr lang="ru-RU" sz="3600" b="1" dirty="0">
                <a:solidFill>
                  <a:srgbClr val="096D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096D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АБИЛИМПИКС#ТЕСТ#ДРАЙВ</a:t>
            </a:r>
            <a:br>
              <a:rPr lang="ru-RU" sz="3600" b="1" dirty="0">
                <a:solidFill>
                  <a:srgbClr val="096D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rgbClr val="096DAC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871629"/>
              </p:ext>
            </p:extLst>
          </p:nvPr>
        </p:nvGraphicFramePr>
        <p:xfrm>
          <a:off x="1812717" y="1379360"/>
          <a:ext cx="9249508" cy="4959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6025">
                  <a:extLst>
                    <a:ext uri="{9D8B030D-6E8A-4147-A177-3AD203B41FA5}">
                      <a16:colId xmlns:a16="http://schemas.microsoft.com/office/drawing/2014/main" val="140999986"/>
                    </a:ext>
                  </a:extLst>
                </a:gridCol>
                <a:gridCol w="4503483">
                  <a:extLst>
                    <a:ext uri="{9D8B030D-6E8A-4147-A177-3AD203B41FA5}">
                      <a16:colId xmlns:a16="http://schemas.microsoft.com/office/drawing/2014/main" val="2164632321"/>
                    </a:ext>
                  </a:extLst>
                </a:gridCol>
              </a:tblGrid>
              <a:tr h="378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Этап 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</a:t>
                      </a:r>
                      <a:endParaRPr lang="ru-RU" sz="20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1794" marR="61794" marT="0" marB="0"/>
                </a:tc>
                <a:extLst>
                  <a:ext uri="{0D108BD9-81ED-4DB2-BD59-A6C34878D82A}">
                    <a16:rowId xmlns:a16="http://schemas.microsoft.com/office/drawing/2014/main" val="4204422367"/>
                  </a:ext>
                </a:extLst>
              </a:tr>
              <a:tr h="5737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мастер-классов по компетенциям Чемпионата «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Абилимпикс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», архитектуры мероприятия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подготовлены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мастер-классы от экспертов и чемпионов чемпионата «</a:t>
                      </a:r>
                      <a:r>
                        <a:rPr lang="ru-RU" sz="1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Абилимпикс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разработана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архитектура мероприятия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1794" marR="61794" marT="0" marB="0"/>
                </a:tc>
                <a:extLst>
                  <a:ext uri="{0D108BD9-81ED-4DB2-BD59-A6C34878D82A}">
                    <a16:rowId xmlns:a16="http://schemas.microsoft.com/office/drawing/2014/main" val="3846252652"/>
                  </a:ext>
                </a:extLst>
              </a:tr>
              <a:tr h="6944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установочного 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вебинара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ПОО Тюменской области (презентация архитектуры программы)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информирование ПОО о механике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проведения марафона АБИЛИМПИКС#ТЕСТ#ДРАЙВ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1794" marR="61794" marT="0" marB="0"/>
                </a:tc>
                <a:extLst>
                  <a:ext uri="{0D108BD9-81ED-4DB2-BD59-A6C34878D82A}">
                    <a16:rowId xmlns:a16="http://schemas.microsoft.com/office/drawing/2014/main" val="2809465768"/>
                  </a:ext>
                </a:extLst>
              </a:tr>
              <a:tr h="4287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информирование потенциальных участников мероприятия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сформированы списки участников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мастер-классов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категориях «школьники» и «студенты»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1794" marR="61794" marT="0" marB="0"/>
                </a:tc>
                <a:extLst>
                  <a:ext uri="{0D108BD9-81ED-4DB2-BD59-A6C34878D82A}">
                    <a16:rowId xmlns:a16="http://schemas.microsoft.com/office/drawing/2014/main" val="332421209"/>
                  </a:ext>
                </a:extLst>
              </a:tr>
              <a:tr h="4690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площадок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приобретены</a:t>
                      </a:r>
                      <a:r>
                        <a:rPr lang="ru-RU" sz="1400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расходные материалы, организованы рабочие места</a:t>
                      </a:r>
                      <a:endParaRPr lang="ru-RU" sz="1400" strike="sng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1794" marR="61794" marT="0" marB="0"/>
                </a:tc>
                <a:extLst>
                  <a:ext uri="{0D108BD9-81ED-4DB2-BD59-A6C34878D82A}">
                    <a16:rowId xmlns:a16="http://schemas.microsoft.com/office/drawing/2014/main" val="162996231"/>
                  </a:ext>
                </a:extLst>
              </a:tr>
              <a:tr h="7074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в сетевом формате марафона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АБИЛИМПИКС#ТЕСТ#ДРАЙВ</a:t>
                      </a:r>
                      <a:b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церемонии открытия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марафона, экскурсии и мастер-классов;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знакомство участников с чемпионатом «</a:t>
                      </a:r>
                      <a:r>
                        <a:rPr lang="ru-RU" sz="1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Абилимпикс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1794" marR="61794" marT="0" marB="0"/>
                </a:tc>
                <a:extLst>
                  <a:ext uri="{0D108BD9-81ED-4DB2-BD59-A6C34878D82A}">
                    <a16:rowId xmlns:a16="http://schemas.microsoft.com/office/drawing/2014/main" val="1980706700"/>
                  </a:ext>
                </a:extLst>
              </a:tr>
              <a:tr h="6430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групп из числа обучающихся с инвалидностью и ОВЗ общеобразовательных и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коррекционных, профессиональных образовательных организаций для участия в региональном чемпионате «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Абилимпикс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отбор участников мастер-классов, индивидуальные беседы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1794" marR="61794" marT="0" marB="0"/>
                </a:tc>
                <a:extLst>
                  <a:ext uri="{0D108BD9-81ED-4DB2-BD59-A6C34878D82A}">
                    <a16:rowId xmlns:a16="http://schemas.microsoft.com/office/drawing/2014/main" val="3452999083"/>
                  </a:ext>
                </a:extLst>
              </a:tr>
              <a:tr h="4287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одведение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итогов реализации проекта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подготовлен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отчет о реализации проекта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1794" marR="61794" marT="0" marB="0"/>
                </a:tc>
                <a:extLst>
                  <a:ext uri="{0D108BD9-81ED-4DB2-BD59-A6C34878D82A}">
                    <a16:rowId xmlns:a16="http://schemas.microsoft.com/office/drawing/2014/main" val="668749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927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" y="446312"/>
            <a:ext cx="12178146" cy="1554529"/>
          </a:xfrm>
        </p:spPr>
        <p:txBody>
          <a:bodyPr>
            <a:noAutofit/>
          </a:bodyPr>
          <a:lstStyle/>
          <a:p>
            <a:pPr algn="ctr">
              <a:lnSpc>
                <a:spcPts val="3200"/>
              </a:lnSpc>
            </a:pPr>
            <a:r>
              <a:rPr lang="ru-RU" sz="3600" b="1" dirty="0">
                <a:solidFill>
                  <a:srgbClr val="096D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Ресурсы, которые необходимы для эффективной </a:t>
            </a:r>
            <a:r>
              <a:rPr lang="ru-RU" sz="3600" b="1" dirty="0" smtClean="0">
                <a:solidFill>
                  <a:srgbClr val="096D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реализации </a:t>
            </a:r>
            <a:r>
              <a:rPr lang="ru-RU" sz="3600" b="1" dirty="0">
                <a:solidFill>
                  <a:srgbClr val="096D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марафона</a:t>
            </a:r>
            <a:br>
              <a:rPr lang="ru-RU" sz="3600" b="1" dirty="0">
                <a:solidFill>
                  <a:srgbClr val="096D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096D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АБИЛИМПИКС#ТЕСТ#ДРАЙВ</a:t>
            </a:r>
            <a:r>
              <a:rPr lang="ru-RU" sz="2400" b="1" dirty="0">
                <a:solidFill>
                  <a:srgbClr val="2C4AA0"/>
                </a:solidFill>
                <a:latin typeface="Century Gothic" panose="020B0502020202020204" pitchFamily="34" charset="0"/>
              </a:rPr>
              <a:t/>
            </a:r>
            <a:br>
              <a:rPr lang="ru-RU" sz="2400" b="1" dirty="0">
                <a:solidFill>
                  <a:srgbClr val="2C4AA0"/>
                </a:solidFill>
                <a:latin typeface="Century Gothic" panose="020B0502020202020204" pitchFamily="34" charset="0"/>
              </a:rPr>
            </a:br>
            <a:endParaRPr lang="ru-RU" sz="2400" dirty="0">
              <a:solidFill>
                <a:srgbClr val="2C4AA0"/>
              </a:solidFill>
            </a:endParaRP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075" y="2470923"/>
            <a:ext cx="4053254" cy="35306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3244" y="1764666"/>
            <a:ext cx="66835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Кадровые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ресурсы: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Организаторы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Преподаватели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эксперты, мастера производственного обучения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Тьюторы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переводчики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РЖЯ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Победители и призеры чемпионатов «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3244" y="3357325"/>
            <a:ext cx="44562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Материально-техническое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оснащение:</a:t>
            </a:r>
          </a:p>
          <a:p>
            <a:pPr lvl="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Аудитории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актовый зал,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мастерские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Специальные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технические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</a:p>
          <a:p>
            <a:pPr lvl="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Брендированная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продукция</a:t>
            </a:r>
          </a:p>
          <a:p>
            <a:pPr lvl="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Расходные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материалы для мастер-классов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833688" y="5155862"/>
            <a:ext cx="278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ресурсы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6" y="2000841"/>
            <a:ext cx="881857" cy="8818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5" y="3439180"/>
            <a:ext cx="881857" cy="8818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2" y="4877519"/>
            <a:ext cx="895240" cy="89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582" y="392834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96DAC"/>
                </a:solidFill>
                <a:latin typeface="Arial Black" panose="020B0A04020102020204" pitchFamily="34" charset="0"/>
              </a:rPr>
              <a:t>Результаты реализации проекта:</a:t>
            </a:r>
            <a:br>
              <a:rPr lang="ru-RU" sz="3600" dirty="0">
                <a:solidFill>
                  <a:srgbClr val="096DAC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096DA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582" y="1718397"/>
            <a:ext cx="718358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период реализации проекта увеличилось количество участников и компетенций регионального Чемпионата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»: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— 10 компетенций, 50 участников, 57 экспертов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— 15 компетенций, 145 участников, 105 экспертов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— 18 компетенций, 162 участника, 107 экспертов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— 23 компетенций, 231 участников, 146 экспертов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Также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увеличилась и результативность участия в Национальном Чемпионате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»: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— 10 участников (1 медаль)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2021, 2022 год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единый Чемпионат) — 18 участников (16 медалей)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2023 год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— 12 участников (6 медалей)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312"/>
          <a:stretch/>
        </p:blipFill>
        <p:spPr>
          <a:xfrm>
            <a:off x="7699575" y="3916795"/>
            <a:ext cx="4343487" cy="26225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1716" b="8149"/>
          <a:stretch/>
        </p:blipFill>
        <p:spPr>
          <a:xfrm>
            <a:off x="7699574" y="1187449"/>
            <a:ext cx="4343487" cy="260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38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96ACB7-7174-49EF-A29E-702A4CD08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9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583</TotalTime>
  <Words>444</Words>
  <Application>Microsoft Office PowerPoint</Application>
  <PresentationFormat>Широкоэкранный</PresentationFormat>
  <Paragraphs>68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Arial Unicode MS</vt:lpstr>
      <vt:lpstr>Calibri</vt:lpstr>
      <vt:lpstr>Calibri Light</vt:lpstr>
      <vt:lpstr>Century Gothic</vt:lpstr>
      <vt:lpstr>Тема Office</vt:lpstr>
      <vt:lpstr>Презентация PowerPoint</vt:lpstr>
      <vt:lpstr>Профориентационный марафон АБИЛИМПИКС#ТЕСТ#ДРАЙВ </vt:lpstr>
      <vt:lpstr>Направления реализации марафона АБИЛИМПИКС#ТЕСТ#ДРАЙВ </vt:lpstr>
      <vt:lpstr>Презентация PowerPoint</vt:lpstr>
      <vt:lpstr>Ресурсы, которые необходимы для эффективной реализации марафона АБИЛИМПИКС#ТЕСТ#ДРАЙВ </vt:lpstr>
      <vt:lpstr>Результаты реализации проекта: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И.А. Васильева1</cp:lastModifiedBy>
  <cp:revision>31</cp:revision>
  <cp:lastPrinted>2024-02-12T08:21:49Z</cp:lastPrinted>
  <dcterms:created xsi:type="dcterms:W3CDTF">2023-09-04T10:17:16Z</dcterms:created>
  <dcterms:modified xsi:type="dcterms:W3CDTF">2024-02-12T08:37:49Z</dcterms:modified>
</cp:coreProperties>
</file>